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15" r:id="rId5"/>
    <p:sldMasterId id="2147483893" r:id="rId6"/>
    <p:sldMasterId id="2147483922" r:id="rId7"/>
    <p:sldMasterId id="2147483931" r:id="rId8"/>
    <p:sldMasterId id="2147483995" r:id="rId9"/>
  </p:sldMasterIdLst>
  <p:notesMasterIdLst>
    <p:notesMasterId r:id="rId48"/>
  </p:notesMasterIdLst>
  <p:handoutMasterIdLst>
    <p:handoutMasterId r:id="rId49"/>
  </p:handoutMasterIdLst>
  <p:sldIdLst>
    <p:sldId id="1151" r:id="rId10"/>
    <p:sldId id="1084" r:id="rId11"/>
    <p:sldId id="1104" r:id="rId12"/>
    <p:sldId id="1142" r:id="rId13"/>
    <p:sldId id="1143" r:id="rId14"/>
    <p:sldId id="1157" r:id="rId15"/>
    <p:sldId id="1152" r:id="rId16"/>
    <p:sldId id="1153" r:id="rId17"/>
    <p:sldId id="1154" r:id="rId18"/>
    <p:sldId id="1155" r:id="rId19"/>
    <p:sldId id="1156" r:id="rId20"/>
    <p:sldId id="1145" r:id="rId21"/>
    <p:sldId id="1161" r:id="rId22"/>
    <p:sldId id="1110" r:id="rId23"/>
    <p:sldId id="1168" r:id="rId24"/>
    <p:sldId id="1162" r:id="rId25"/>
    <p:sldId id="1169" r:id="rId26"/>
    <p:sldId id="1163" r:id="rId27"/>
    <p:sldId id="1164" r:id="rId28"/>
    <p:sldId id="1165" r:id="rId29"/>
    <p:sldId id="1166" r:id="rId30"/>
    <p:sldId id="1167" r:id="rId31"/>
    <p:sldId id="1172" r:id="rId32"/>
    <p:sldId id="1170" r:id="rId33"/>
    <p:sldId id="1144" r:id="rId34"/>
    <p:sldId id="1111" r:id="rId35"/>
    <p:sldId id="1118" r:id="rId36"/>
    <p:sldId id="1117" r:id="rId37"/>
    <p:sldId id="1158" r:id="rId38"/>
    <p:sldId id="1159" r:id="rId39"/>
    <p:sldId id="1160" r:id="rId40"/>
    <p:sldId id="1171" r:id="rId41"/>
    <p:sldId id="1148" r:id="rId42"/>
    <p:sldId id="1173" r:id="rId43"/>
    <p:sldId id="1138" r:id="rId44"/>
    <p:sldId id="1088" r:id="rId45"/>
    <p:sldId id="1082" r:id="rId46"/>
    <p:sldId id="1094" r:id="rId4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9"/>
    <a:srgbClr val="FFFF99"/>
    <a:srgbClr val="0000FF"/>
    <a:srgbClr val="DDF9FF"/>
    <a:srgbClr val="ABC5FF"/>
    <a:srgbClr val="EC40BB"/>
    <a:srgbClr val="0033CC"/>
    <a:srgbClr val="008080"/>
    <a:srgbClr val="E5F3E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86410" autoAdjust="0"/>
  </p:normalViewPr>
  <p:slideViewPr>
    <p:cSldViewPr snapToGrid="0">
      <p:cViewPr>
        <p:scale>
          <a:sx n="60" d="100"/>
          <a:sy n="60" d="100"/>
        </p:scale>
        <p:origin x="-677" y="-307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rn.ch\dfs\Users\m\mike\Documents\MyDocs\LEP3\ohm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analytic!$AT$1</c:f>
              <c:strCache>
                <c:ptCount val="1"/>
                <c:pt idx="0">
                  <c:v>τbs (mins) telnov</c:v>
                </c:pt>
              </c:strCache>
            </c:strRef>
          </c:tx>
          <c:marker>
            <c:symbol val="none"/>
          </c:marker>
          <c:dPt>
            <c:idx val="9"/>
            <c:bubble3D val="0"/>
            <c:spPr>
              <a:ln w="53975"/>
            </c:spPr>
          </c:dPt>
          <c:dPt>
            <c:idx val="10"/>
            <c:bubble3D val="0"/>
            <c:spPr>
              <a:ln w="53975"/>
            </c:spPr>
          </c:dPt>
          <c:dPt>
            <c:idx val="11"/>
            <c:bubble3D val="0"/>
            <c:spPr>
              <a:ln w="53975"/>
            </c:spPr>
          </c:dPt>
          <c:dPt>
            <c:idx val="12"/>
            <c:bubble3D val="0"/>
            <c:spPr>
              <a:ln w="53975"/>
            </c:spPr>
          </c:dPt>
          <c:dPt>
            <c:idx val="13"/>
            <c:bubble3D val="0"/>
            <c:spPr>
              <a:ln w="53975"/>
            </c:spPr>
          </c:dPt>
          <c:dPt>
            <c:idx val="14"/>
            <c:bubble3D val="0"/>
            <c:spPr>
              <a:ln w="53975"/>
            </c:spPr>
          </c:dPt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analytic!$AT$2:$AT$16</c:f>
              <c:numCache>
                <c:formatCode>General</c:formatCode>
                <c:ptCount val="15"/>
                <c:pt idx="0">
                  <c:v>9.9186662603930492E-4</c:v>
                </c:pt>
                <c:pt idx="1">
                  <c:v>3.050608255320384E-3</c:v>
                </c:pt>
                <c:pt idx="2">
                  <c:v>8.1147785006525606E-3</c:v>
                </c:pt>
                <c:pt idx="3">
                  <c:v>2.0343855233334023E-2</c:v>
                </c:pt>
                <c:pt idx="4">
                  <c:v>4.9376578227040363E-2</c:v>
                </c:pt>
                <c:pt idx="5">
                  <c:v>0.11741501334234013</c:v>
                </c:pt>
                <c:pt idx="6">
                  <c:v>0.27529655703971717</c:v>
                </c:pt>
                <c:pt idx="7">
                  <c:v>0.63884736560379585</c:v>
                </c:pt>
                <c:pt idx="8">
                  <c:v>1.4708632553935932</c:v>
                </c:pt>
                <c:pt idx="9">
                  <c:v>3.3654982320662943</c:v>
                </c:pt>
                <c:pt idx="10">
                  <c:v>7.6620286463865988</c:v>
                </c:pt>
                <c:pt idx="11">
                  <c:v>17.371447207535482</c:v>
                </c:pt>
                <c:pt idx="12">
                  <c:v>39.247767107847544</c:v>
                </c:pt>
                <c:pt idx="13">
                  <c:v>88.410770194656848</c:v>
                </c:pt>
                <c:pt idx="14">
                  <c:v>198.64820896964235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analytic!$BA$1</c:f>
              <c:strCache>
                <c:ptCount val="1"/>
                <c:pt idx="0">
                  <c:v>τbs (mins) Anton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 w="53975"/>
            </c:spPr>
          </c:dPt>
          <c:dPt>
            <c:idx val="8"/>
            <c:bubble3D val="0"/>
            <c:spPr>
              <a:ln w="53975"/>
            </c:spPr>
          </c:dPt>
          <c:dPt>
            <c:idx val="9"/>
            <c:bubble3D val="0"/>
            <c:spPr>
              <a:ln w="53975"/>
            </c:spPr>
          </c:dPt>
          <c:dPt>
            <c:idx val="10"/>
            <c:bubble3D val="0"/>
            <c:spPr>
              <a:ln w="53975"/>
            </c:spPr>
          </c:dPt>
          <c:dPt>
            <c:idx val="11"/>
            <c:bubble3D val="0"/>
            <c:spPr>
              <a:ln w="53975"/>
            </c:spPr>
          </c:dPt>
          <c:dPt>
            <c:idx val="12"/>
            <c:bubble3D val="0"/>
            <c:spPr>
              <a:ln w="53975"/>
            </c:spPr>
          </c:dPt>
          <c:dPt>
            <c:idx val="13"/>
            <c:bubble3D val="0"/>
            <c:spPr>
              <a:ln w="53975"/>
            </c:spPr>
          </c:dPt>
          <c:dPt>
            <c:idx val="14"/>
            <c:bubble3D val="0"/>
            <c:spPr>
              <a:ln w="53975"/>
            </c:spPr>
          </c:dPt>
          <c:xVal>
            <c:numRef>
              <c:f>analytic!$AA$2:$AA$16</c:f>
              <c:numCache>
                <c:formatCode>0.000</c:formatCode>
                <c:ptCount val="1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1.4000000000000001</c:v>
                </c:pt>
                <c:pt idx="7">
                  <c:v>1.6</c:v>
                </c:pt>
                <c:pt idx="8">
                  <c:v>1.7999999999999998</c:v>
                </c:pt>
                <c:pt idx="9">
                  <c:v>2</c:v>
                </c:pt>
                <c:pt idx="10">
                  <c:v>2.1999999999999997</c:v>
                </c:pt>
                <c:pt idx="11">
                  <c:v>2.4</c:v>
                </c:pt>
                <c:pt idx="12">
                  <c:v>2.6</c:v>
                </c:pt>
                <c:pt idx="13">
                  <c:v>2.8000000000000003</c:v>
                </c:pt>
                <c:pt idx="14">
                  <c:v>3</c:v>
                </c:pt>
              </c:numCache>
            </c:numRef>
          </c:xVal>
          <c:yVal>
            <c:numRef>
              <c:f>analytic!$BA$2:$BA$16</c:f>
              <c:numCache>
                <c:formatCode>0.00E+00</c:formatCode>
                <c:ptCount val="15"/>
                <c:pt idx="0">
                  <c:v>8.9213728187990187E-5</c:v>
                </c:pt>
                <c:pt idx="1">
                  <c:v>3.8663719339611244E-4</c:v>
                </c:pt>
                <c:pt idx="2">
                  <c:v>1.4244273689742847E-3</c:v>
                </c:pt>
                <c:pt idx="3">
                  <c:v>4.9287051631815449E-3</c:v>
                </c:pt>
                <c:pt idx="4">
                  <c:v>1.6496078662308254E-2</c:v>
                </c:pt>
                <c:pt idx="5">
                  <c:v>5.4080839467071977E-2</c:v>
                </c:pt>
                <c:pt idx="6">
                  <c:v>0.17480485267461179</c:v>
                </c:pt>
                <c:pt idx="7">
                  <c:v>0.5592106867008132</c:v>
                </c:pt>
                <c:pt idx="8">
                  <c:v>1.7749023373229813</c:v>
                </c:pt>
                <c:pt idx="9">
                  <c:v>5.5985418755935026</c:v>
                </c:pt>
                <c:pt idx="10">
                  <c:v>17.570846331834684</c:v>
                </c:pt>
                <c:pt idx="11">
                  <c:v>54.917185015077848</c:v>
                </c:pt>
                <c:pt idx="12">
                  <c:v>171.04508357134407</c:v>
                </c:pt>
                <c:pt idx="13">
                  <c:v>531.15857911649766</c:v>
                </c:pt>
                <c:pt idx="14">
                  <c:v>1645.231716808174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'TLEP-t'!$F$1</c:f>
              <c:strCache>
                <c:ptCount val="1"/>
                <c:pt idx="0">
                  <c:v>simulation</c:v>
                </c:pt>
              </c:strCache>
            </c:strRef>
          </c:tx>
          <c:spPr>
            <a:ln>
              <a:noFill/>
            </a:ln>
          </c:spPr>
          <c:marker>
            <c:symbol val="plus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dPt>
            <c:idx val="0"/>
            <c:marker>
              <c:symbol val="plus"/>
              <c:size val="2"/>
            </c:marker>
            <c:bubble3D val="0"/>
          </c:dPt>
          <c:xVal>
            <c:numRef>
              <c:f>'TLEP-t'!$E$2:$E$257</c:f>
              <c:numCache>
                <c:formatCode>0.00E+00</c:formatCode>
                <c:ptCount val="256"/>
                <c:pt idx="0">
                  <c:v>-2.7888000000000006</c:v>
                </c:pt>
                <c:pt idx="1">
                  <c:v>-2.7678000000000003</c:v>
                </c:pt>
                <c:pt idx="2">
                  <c:v>-2.7454000000000001</c:v>
                </c:pt>
                <c:pt idx="3">
                  <c:v>-2.7230000000000003</c:v>
                </c:pt>
                <c:pt idx="4">
                  <c:v>-2.7020000000000004</c:v>
                </c:pt>
                <c:pt idx="5">
                  <c:v>-2.6796000000000002</c:v>
                </c:pt>
                <c:pt idx="6">
                  <c:v>-2.6572000000000005</c:v>
                </c:pt>
                <c:pt idx="7">
                  <c:v>-2.6362000000000001</c:v>
                </c:pt>
                <c:pt idx="8">
                  <c:v>-2.6138000000000003</c:v>
                </c:pt>
                <c:pt idx="9">
                  <c:v>-2.5928</c:v>
                </c:pt>
                <c:pt idx="10">
                  <c:v>-2.5704000000000002</c:v>
                </c:pt>
                <c:pt idx="11">
                  <c:v>-2.548</c:v>
                </c:pt>
                <c:pt idx="12">
                  <c:v>-2.5270000000000001</c:v>
                </c:pt>
                <c:pt idx="13">
                  <c:v>-2.5046000000000004</c:v>
                </c:pt>
                <c:pt idx="14">
                  <c:v>-2.4822000000000002</c:v>
                </c:pt>
                <c:pt idx="15">
                  <c:v>-2.4611999999999998</c:v>
                </c:pt>
                <c:pt idx="16">
                  <c:v>-2.4388000000000005</c:v>
                </c:pt>
                <c:pt idx="17">
                  <c:v>-2.4178000000000002</c:v>
                </c:pt>
                <c:pt idx="18">
                  <c:v>-2.3954</c:v>
                </c:pt>
                <c:pt idx="19">
                  <c:v>-2.3730000000000002</c:v>
                </c:pt>
                <c:pt idx="20">
                  <c:v>-2.3520000000000003</c:v>
                </c:pt>
                <c:pt idx="21">
                  <c:v>-2.3296000000000001</c:v>
                </c:pt>
                <c:pt idx="22">
                  <c:v>-2.3072000000000004</c:v>
                </c:pt>
                <c:pt idx="23">
                  <c:v>-2.2862</c:v>
                </c:pt>
                <c:pt idx="24">
                  <c:v>-2.2638000000000003</c:v>
                </c:pt>
                <c:pt idx="25">
                  <c:v>-2.2428000000000003</c:v>
                </c:pt>
                <c:pt idx="26">
                  <c:v>-2.2204000000000002</c:v>
                </c:pt>
                <c:pt idx="27">
                  <c:v>-2.198</c:v>
                </c:pt>
                <c:pt idx="28">
                  <c:v>-2.1770000000000005</c:v>
                </c:pt>
                <c:pt idx="29">
                  <c:v>-2.1546000000000003</c:v>
                </c:pt>
                <c:pt idx="30">
                  <c:v>-2.1322000000000001</c:v>
                </c:pt>
                <c:pt idx="31">
                  <c:v>-2.1112000000000002</c:v>
                </c:pt>
                <c:pt idx="32">
                  <c:v>-2.0888</c:v>
                </c:pt>
                <c:pt idx="33">
                  <c:v>-2.0678000000000001</c:v>
                </c:pt>
                <c:pt idx="34">
                  <c:v>-2.0454000000000003</c:v>
                </c:pt>
                <c:pt idx="35">
                  <c:v>-2.0230000000000001</c:v>
                </c:pt>
                <c:pt idx="36">
                  <c:v>-2.0020000000000002</c:v>
                </c:pt>
                <c:pt idx="37">
                  <c:v>-1.9796000000000002</c:v>
                </c:pt>
                <c:pt idx="38">
                  <c:v>-1.9572000000000003</c:v>
                </c:pt>
                <c:pt idx="39">
                  <c:v>-1.9362000000000001</c:v>
                </c:pt>
                <c:pt idx="40">
                  <c:v>-1.9138000000000002</c:v>
                </c:pt>
                <c:pt idx="41">
                  <c:v>-1.8928</c:v>
                </c:pt>
                <c:pt idx="42">
                  <c:v>-1.8704000000000001</c:v>
                </c:pt>
                <c:pt idx="43">
                  <c:v>-1.8480000000000001</c:v>
                </c:pt>
                <c:pt idx="44">
                  <c:v>-1.8270000000000002</c:v>
                </c:pt>
                <c:pt idx="45">
                  <c:v>-1.8046000000000002</c:v>
                </c:pt>
                <c:pt idx="46">
                  <c:v>-1.7822000000000002</c:v>
                </c:pt>
                <c:pt idx="47">
                  <c:v>-1.7612000000000001</c:v>
                </c:pt>
                <c:pt idx="48">
                  <c:v>-1.7388000000000001</c:v>
                </c:pt>
                <c:pt idx="49">
                  <c:v>-1.7178</c:v>
                </c:pt>
                <c:pt idx="50">
                  <c:v>-1.6954</c:v>
                </c:pt>
                <c:pt idx="51">
                  <c:v>-1.673</c:v>
                </c:pt>
                <c:pt idx="52">
                  <c:v>-1.6520000000000004</c:v>
                </c:pt>
                <c:pt idx="53">
                  <c:v>-1.6296000000000002</c:v>
                </c:pt>
                <c:pt idx="54">
                  <c:v>-1.6072000000000002</c:v>
                </c:pt>
                <c:pt idx="55">
                  <c:v>-1.5862000000000001</c:v>
                </c:pt>
                <c:pt idx="56">
                  <c:v>-1.5638000000000001</c:v>
                </c:pt>
                <c:pt idx="57">
                  <c:v>-1.5428000000000002</c:v>
                </c:pt>
                <c:pt idx="58">
                  <c:v>-1.5204</c:v>
                </c:pt>
                <c:pt idx="59">
                  <c:v>-1.498</c:v>
                </c:pt>
                <c:pt idx="60">
                  <c:v>-1.4770000000000003</c:v>
                </c:pt>
                <c:pt idx="61">
                  <c:v>-1.4546000000000001</c:v>
                </c:pt>
                <c:pt idx="62">
                  <c:v>-1.4322000000000001</c:v>
                </c:pt>
                <c:pt idx="63">
                  <c:v>-1.4112000000000002</c:v>
                </c:pt>
                <c:pt idx="64">
                  <c:v>-1.3890800000000003</c:v>
                </c:pt>
                <c:pt idx="65">
                  <c:v>-1.3672400000000002</c:v>
                </c:pt>
                <c:pt idx="66">
                  <c:v>-1.3452600000000001</c:v>
                </c:pt>
                <c:pt idx="67">
                  <c:v>-1.32342</c:v>
                </c:pt>
                <c:pt idx="68">
                  <c:v>-1.3015800000000002</c:v>
                </c:pt>
                <c:pt idx="69">
                  <c:v>-1.2797400000000001</c:v>
                </c:pt>
                <c:pt idx="70">
                  <c:v>-1.2577600000000002</c:v>
                </c:pt>
                <c:pt idx="71">
                  <c:v>-1.2359200000000001</c:v>
                </c:pt>
                <c:pt idx="72">
                  <c:v>-1.2140800000000003</c:v>
                </c:pt>
                <c:pt idx="73">
                  <c:v>-1.1922400000000002</c:v>
                </c:pt>
                <c:pt idx="74">
                  <c:v>-1.1702600000000001</c:v>
                </c:pt>
                <c:pt idx="75">
                  <c:v>-1.14842</c:v>
                </c:pt>
                <c:pt idx="76">
                  <c:v>-1.1265800000000001</c:v>
                </c:pt>
                <c:pt idx="77">
                  <c:v>-1.1047400000000001</c:v>
                </c:pt>
                <c:pt idx="78">
                  <c:v>-1.0827600000000002</c:v>
                </c:pt>
                <c:pt idx="79">
                  <c:v>-1.0609200000000001</c:v>
                </c:pt>
                <c:pt idx="80">
                  <c:v>-1.03908</c:v>
                </c:pt>
                <c:pt idx="81">
                  <c:v>-1.0172400000000001</c:v>
                </c:pt>
                <c:pt idx="82">
                  <c:v>-0.99526000000000014</c:v>
                </c:pt>
                <c:pt idx="83">
                  <c:v>-0.97342000000000017</c:v>
                </c:pt>
                <c:pt idx="84">
                  <c:v>-0.95158000000000009</c:v>
                </c:pt>
                <c:pt idx="85">
                  <c:v>-0.92974000000000012</c:v>
                </c:pt>
                <c:pt idx="86">
                  <c:v>-0.90776000000000012</c:v>
                </c:pt>
                <c:pt idx="87">
                  <c:v>-0.88592000000000015</c:v>
                </c:pt>
                <c:pt idx="88">
                  <c:v>-0.86408000000000007</c:v>
                </c:pt>
                <c:pt idx="89">
                  <c:v>-0.8422400000000001</c:v>
                </c:pt>
                <c:pt idx="90">
                  <c:v>-0.8202600000000001</c:v>
                </c:pt>
                <c:pt idx="91">
                  <c:v>-0.79842000000000013</c:v>
                </c:pt>
                <c:pt idx="92">
                  <c:v>-0.77658000000000005</c:v>
                </c:pt>
                <c:pt idx="93">
                  <c:v>-0.75474000000000008</c:v>
                </c:pt>
                <c:pt idx="94">
                  <c:v>-0.73276000000000008</c:v>
                </c:pt>
                <c:pt idx="95">
                  <c:v>-0.71092000000000011</c:v>
                </c:pt>
                <c:pt idx="96">
                  <c:v>-0.68908000000000003</c:v>
                </c:pt>
                <c:pt idx="97">
                  <c:v>-0.66724000000000006</c:v>
                </c:pt>
                <c:pt idx="98">
                  <c:v>-0.64526000000000006</c:v>
                </c:pt>
                <c:pt idx="99">
                  <c:v>-0.62342000000000009</c:v>
                </c:pt>
                <c:pt idx="100">
                  <c:v>-0.60158</c:v>
                </c:pt>
                <c:pt idx="101">
                  <c:v>-0.57974000000000003</c:v>
                </c:pt>
                <c:pt idx="102">
                  <c:v>-0.55776000000000003</c:v>
                </c:pt>
                <c:pt idx="103">
                  <c:v>-0.53592000000000006</c:v>
                </c:pt>
                <c:pt idx="104">
                  <c:v>-0.51408000000000009</c:v>
                </c:pt>
                <c:pt idx="105">
                  <c:v>-0.49224000000000007</c:v>
                </c:pt>
                <c:pt idx="106">
                  <c:v>-0.47026000000000007</c:v>
                </c:pt>
                <c:pt idx="107">
                  <c:v>-0.44842000000000004</c:v>
                </c:pt>
                <c:pt idx="108">
                  <c:v>-0.42658000000000007</c:v>
                </c:pt>
                <c:pt idx="109">
                  <c:v>-0.40474000000000004</c:v>
                </c:pt>
                <c:pt idx="110">
                  <c:v>-0.38276000000000004</c:v>
                </c:pt>
                <c:pt idx="111">
                  <c:v>-0.36092000000000002</c:v>
                </c:pt>
                <c:pt idx="112">
                  <c:v>-0.33908000000000005</c:v>
                </c:pt>
                <c:pt idx="113">
                  <c:v>-0.31724000000000002</c:v>
                </c:pt>
                <c:pt idx="114">
                  <c:v>-0.29526000000000002</c:v>
                </c:pt>
                <c:pt idx="115">
                  <c:v>-0.27342000000000005</c:v>
                </c:pt>
                <c:pt idx="116">
                  <c:v>-0.25158000000000003</c:v>
                </c:pt>
                <c:pt idx="117">
                  <c:v>-0.22974000000000003</c:v>
                </c:pt>
                <c:pt idx="118">
                  <c:v>-0.20776000000000003</c:v>
                </c:pt>
                <c:pt idx="119">
                  <c:v>-0.18592000000000003</c:v>
                </c:pt>
                <c:pt idx="120">
                  <c:v>-0.16408</c:v>
                </c:pt>
                <c:pt idx="121">
                  <c:v>-0.14224000000000001</c:v>
                </c:pt>
                <c:pt idx="122">
                  <c:v>-0.12031600000000002</c:v>
                </c:pt>
                <c:pt idx="123">
                  <c:v>-9.8434000000000008E-2</c:v>
                </c:pt>
                <c:pt idx="124">
                  <c:v>-7.6566000000000009E-2</c:v>
                </c:pt>
                <c:pt idx="125">
                  <c:v>-5.4684000000000003E-2</c:v>
                </c:pt>
                <c:pt idx="126">
                  <c:v>-3.2816000000000005E-2</c:v>
                </c:pt>
                <c:pt idx="127">
                  <c:v>-1.09368E-2</c:v>
                </c:pt>
                <c:pt idx="128">
                  <c:v>1.09368E-2</c:v>
                </c:pt>
                <c:pt idx="129">
                  <c:v>3.2816000000000005E-2</c:v>
                </c:pt>
                <c:pt idx="130">
                  <c:v>5.4684000000000003E-2</c:v>
                </c:pt>
                <c:pt idx="131">
                  <c:v>7.6566000000000009E-2</c:v>
                </c:pt>
                <c:pt idx="132">
                  <c:v>9.8434000000000008E-2</c:v>
                </c:pt>
                <c:pt idx="133">
                  <c:v>0.12031600000000002</c:v>
                </c:pt>
                <c:pt idx="134">
                  <c:v>0.14224000000000001</c:v>
                </c:pt>
                <c:pt idx="135">
                  <c:v>0.16408</c:v>
                </c:pt>
                <c:pt idx="136">
                  <c:v>0.18592000000000003</c:v>
                </c:pt>
                <c:pt idx="137">
                  <c:v>0.20776000000000003</c:v>
                </c:pt>
                <c:pt idx="138">
                  <c:v>0.22974000000000003</c:v>
                </c:pt>
                <c:pt idx="139">
                  <c:v>0.25158000000000003</c:v>
                </c:pt>
                <c:pt idx="140">
                  <c:v>0.27342000000000005</c:v>
                </c:pt>
                <c:pt idx="141">
                  <c:v>0.29526000000000002</c:v>
                </c:pt>
                <c:pt idx="142">
                  <c:v>0.31724000000000002</c:v>
                </c:pt>
                <c:pt idx="143">
                  <c:v>0.33908000000000005</c:v>
                </c:pt>
                <c:pt idx="144">
                  <c:v>0.36092000000000002</c:v>
                </c:pt>
                <c:pt idx="145">
                  <c:v>0.38276000000000004</c:v>
                </c:pt>
                <c:pt idx="146">
                  <c:v>0.40474000000000004</c:v>
                </c:pt>
                <c:pt idx="147">
                  <c:v>0.42658000000000007</c:v>
                </c:pt>
                <c:pt idx="148">
                  <c:v>0.44842000000000004</c:v>
                </c:pt>
                <c:pt idx="149">
                  <c:v>0.47026000000000007</c:v>
                </c:pt>
                <c:pt idx="150">
                  <c:v>0.49224000000000007</c:v>
                </c:pt>
                <c:pt idx="151">
                  <c:v>0.51408000000000009</c:v>
                </c:pt>
                <c:pt idx="152">
                  <c:v>0.53592000000000006</c:v>
                </c:pt>
                <c:pt idx="153">
                  <c:v>0.55776000000000003</c:v>
                </c:pt>
                <c:pt idx="154">
                  <c:v>0.57974000000000003</c:v>
                </c:pt>
                <c:pt idx="155">
                  <c:v>0.60158</c:v>
                </c:pt>
                <c:pt idx="156">
                  <c:v>0.62342000000000009</c:v>
                </c:pt>
                <c:pt idx="157">
                  <c:v>0.64526000000000006</c:v>
                </c:pt>
                <c:pt idx="158">
                  <c:v>0.66724000000000006</c:v>
                </c:pt>
                <c:pt idx="159">
                  <c:v>0.68908000000000003</c:v>
                </c:pt>
                <c:pt idx="160">
                  <c:v>0.71092000000000011</c:v>
                </c:pt>
                <c:pt idx="161">
                  <c:v>0.73276000000000008</c:v>
                </c:pt>
                <c:pt idx="162">
                  <c:v>0.75474000000000008</c:v>
                </c:pt>
                <c:pt idx="163">
                  <c:v>0.77658000000000005</c:v>
                </c:pt>
                <c:pt idx="164">
                  <c:v>0.79842000000000013</c:v>
                </c:pt>
                <c:pt idx="165">
                  <c:v>0.8202600000000001</c:v>
                </c:pt>
                <c:pt idx="166">
                  <c:v>0.8422400000000001</c:v>
                </c:pt>
                <c:pt idx="167">
                  <c:v>0.86408000000000007</c:v>
                </c:pt>
                <c:pt idx="168">
                  <c:v>0.88592000000000015</c:v>
                </c:pt>
                <c:pt idx="169">
                  <c:v>0.90776000000000012</c:v>
                </c:pt>
                <c:pt idx="170">
                  <c:v>0.92974000000000012</c:v>
                </c:pt>
                <c:pt idx="171">
                  <c:v>0.95158000000000009</c:v>
                </c:pt>
                <c:pt idx="172">
                  <c:v>0.97342000000000017</c:v>
                </c:pt>
                <c:pt idx="173">
                  <c:v>0.99526000000000014</c:v>
                </c:pt>
                <c:pt idx="174">
                  <c:v>1.0172400000000001</c:v>
                </c:pt>
                <c:pt idx="175">
                  <c:v>1.03908</c:v>
                </c:pt>
                <c:pt idx="176">
                  <c:v>1.0609200000000001</c:v>
                </c:pt>
                <c:pt idx="177">
                  <c:v>1.0827600000000002</c:v>
                </c:pt>
                <c:pt idx="178">
                  <c:v>1.1047400000000001</c:v>
                </c:pt>
                <c:pt idx="179">
                  <c:v>1.1265800000000001</c:v>
                </c:pt>
                <c:pt idx="180">
                  <c:v>1.14842</c:v>
                </c:pt>
                <c:pt idx="181">
                  <c:v>1.1702600000000001</c:v>
                </c:pt>
                <c:pt idx="182">
                  <c:v>1.1922400000000002</c:v>
                </c:pt>
                <c:pt idx="183">
                  <c:v>1.2140800000000003</c:v>
                </c:pt>
                <c:pt idx="184">
                  <c:v>1.2359200000000001</c:v>
                </c:pt>
                <c:pt idx="185">
                  <c:v>1.2577600000000002</c:v>
                </c:pt>
                <c:pt idx="186">
                  <c:v>1.2797400000000001</c:v>
                </c:pt>
                <c:pt idx="187">
                  <c:v>1.3015800000000002</c:v>
                </c:pt>
                <c:pt idx="188">
                  <c:v>1.32342</c:v>
                </c:pt>
                <c:pt idx="189">
                  <c:v>1.3452600000000001</c:v>
                </c:pt>
                <c:pt idx="190">
                  <c:v>1.3672400000000002</c:v>
                </c:pt>
                <c:pt idx="191">
                  <c:v>1.3890800000000003</c:v>
                </c:pt>
                <c:pt idx="192">
                  <c:v>1.4112000000000002</c:v>
                </c:pt>
                <c:pt idx="193">
                  <c:v>1.4322000000000001</c:v>
                </c:pt>
                <c:pt idx="194">
                  <c:v>1.4546000000000001</c:v>
                </c:pt>
                <c:pt idx="195">
                  <c:v>1.4770000000000003</c:v>
                </c:pt>
                <c:pt idx="196">
                  <c:v>1.498</c:v>
                </c:pt>
                <c:pt idx="197">
                  <c:v>1.5204</c:v>
                </c:pt>
                <c:pt idx="198">
                  <c:v>1.5428000000000002</c:v>
                </c:pt>
                <c:pt idx="199">
                  <c:v>1.5638000000000001</c:v>
                </c:pt>
                <c:pt idx="200">
                  <c:v>1.5862000000000001</c:v>
                </c:pt>
                <c:pt idx="201">
                  <c:v>1.6072000000000002</c:v>
                </c:pt>
                <c:pt idx="202">
                  <c:v>1.6296000000000002</c:v>
                </c:pt>
                <c:pt idx="203">
                  <c:v>1.6520000000000004</c:v>
                </c:pt>
                <c:pt idx="204">
                  <c:v>1.673</c:v>
                </c:pt>
                <c:pt idx="205">
                  <c:v>1.6954</c:v>
                </c:pt>
                <c:pt idx="206">
                  <c:v>1.7178</c:v>
                </c:pt>
                <c:pt idx="207">
                  <c:v>1.7388000000000001</c:v>
                </c:pt>
                <c:pt idx="208">
                  <c:v>1.7612000000000001</c:v>
                </c:pt>
                <c:pt idx="209">
                  <c:v>1.7822000000000002</c:v>
                </c:pt>
                <c:pt idx="210">
                  <c:v>1.8046000000000002</c:v>
                </c:pt>
                <c:pt idx="211">
                  <c:v>1.8270000000000002</c:v>
                </c:pt>
                <c:pt idx="212">
                  <c:v>1.8480000000000001</c:v>
                </c:pt>
                <c:pt idx="213">
                  <c:v>1.8704000000000001</c:v>
                </c:pt>
                <c:pt idx="214">
                  <c:v>1.8928</c:v>
                </c:pt>
                <c:pt idx="215">
                  <c:v>1.9138000000000002</c:v>
                </c:pt>
                <c:pt idx="216">
                  <c:v>1.9362000000000001</c:v>
                </c:pt>
                <c:pt idx="217">
                  <c:v>1.9572000000000003</c:v>
                </c:pt>
                <c:pt idx="218">
                  <c:v>1.9796000000000002</c:v>
                </c:pt>
                <c:pt idx="219">
                  <c:v>2.0020000000000002</c:v>
                </c:pt>
                <c:pt idx="220">
                  <c:v>2.0230000000000001</c:v>
                </c:pt>
                <c:pt idx="221">
                  <c:v>2.0454000000000003</c:v>
                </c:pt>
                <c:pt idx="222">
                  <c:v>2.0678000000000001</c:v>
                </c:pt>
                <c:pt idx="223">
                  <c:v>2.0888</c:v>
                </c:pt>
                <c:pt idx="224">
                  <c:v>2.1112000000000002</c:v>
                </c:pt>
                <c:pt idx="225">
                  <c:v>2.1322000000000001</c:v>
                </c:pt>
                <c:pt idx="226">
                  <c:v>2.1546000000000003</c:v>
                </c:pt>
                <c:pt idx="227">
                  <c:v>2.1770000000000005</c:v>
                </c:pt>
                <c:pt idx="228">
                  <c:v>2.198</c:v>
                </c:pt>
                <c:pt idx="229">
                  <c:v>2.2204000000000002</c:v>
                </c:pt>
                <c:pt idx="230">
                  <c:v>2.2428000000000003</c:v>
                </c:pt>
                <c:pt idx="231">
                  <c:v>2.2638000000000003</c:v>
                </c:pt>
                <c:pt idx="232">
                  <c:v>2.2862</c:v>
                </c:pt>
                <c:pt idx="233">
                  <c:v>2.3072000000000004</c:v>
                </c:pt>
                <c:pt idx="234">
                  <c:v>2.3296000000000001</c:v>
                </c:pt>
                <c:pt idx="235">
                  <c:v>2.3520000000000003</c:v>
                </c:pt>
                <c:pt idx="236">
                  <c:v>2.3730000000000002</c:v>
                </c:pt>
                <c:pt idx="237">
                  <c:v>2.3954</c:v>
                </c:pt>
                <c:pt idx="238">
                  <c:v>2.4178000000000002</c:v>
                </c:pt>
                <c:pt idx="239">
                  <c:v>2.4388000000000005</c:v>
                </c:pt>
                <c:pt idx="240">
                  <c:v>2.4611999999999998</c:v>
                </c:pt>
                <c:pt idx="241">
                  <c:v>2.4822000000000002</c:v>
                </c:pt>
                <c:pt idx="242">
                  <c:v>2.5046000000000004</c:v>
                </c:pt>
                <c:pt idx="243">
                  <c:v>2.5270000000000001</c:v>
                </c:pt>
                <c:pt idx="244">
                  <c:v>2.548</c:v>
                </c:pt>
                <c:pt idx="245">
                  <c:v>2.5704000000000002</c:v>
                </c:pt>
                <c:pt idx="246">
                  <c:v>2.5928</c:v>
                </c:pt>
                <c:pt idx="247">
                  <c:v>2.6138000000000003</c:v>
                </c:pt>
                <c:pt idx="248">
                  <c:v>2.6362000000000001</c:v>
                </c:pt>
                <c:pt idx="249">
                  <c:v>2.6572000000000005</c:v>
                </c:pt>
                <c:pt idx="250">
                  <c:v>2.6796000000000002</c:v>
                </c:pt>
                <c:pt idx="251">
                  <c:v>2.7020000000000004</c:v>
                </c:pt>
                <c:pt idx="252">
                  <c:v>2.7230000000000003</c:v>
                </c:pt>
                <c:pt idx="253">
                  <c:v>2.7454000000000001</c:v>
                </c:pt>
                <c:pt idx="254">
                  <c:v>2.7678000000000003</c:v>
                </c:pt>
                <c:pt idx="255">
                  <c:v>2.7888000000000006</c:v>
                </c:pt>
              </c:numCache>
            </c:numRef>
          </c:xVal>
          <c:yVal>
            <c:numRef>
              <c:f>'TLEP-t'!$F$2:$F$257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4.2025600680718637E-2</c:v>
                </c:pt>
                <c:pt idx="129">
                  <c:v>4.7311617071205429E-3</c:v>
                </c:pt>
                <c:pt idx="130">
                  <c:v>1.7483527050855385E-3</c:v>
                </c:pt>
                <c:pt idx="131">
                  <c:v>9.2734536854222678E-4</c:v>
                </c:pt>
                <c:pt idx="132">
                  <c:v>5.9088880495079669E-4</c:v>
                </c:pt>
                <c:pt idx="133">
                  <c:v>4.2192702329943492E-4</c:v>
                </c:pt>
                <c:pt idx="134">
                  <c:v>3.2625256842016946E-4</c:v>
                </c:pt>
                <c:pt idx="135">
                  <c:v>2.6813102231769154E-4</c:v>
                </c:pt>
                <c:pt idx="136">
                  <c:v>2.312361520341252E-4</c:v>
                </c:pt>
                <c:pt idx="137">
                  <c:v>2.075504823203602E-4</c:v>
                </c:pt>
                <c:pt idx="138">
                  <c:v>1.9268147518679984E-4</c:v>
                </c:pt>
                <c:pt idx="139">
                  <c:v>1.8440635151452427E-4</c:v>
                </c:pt>
                <c:pt idx="140">
                  <c:v>1.8124001189636063E-4</c:v>
                </c:pt>
                <c:pt idx="141">
                  <c:v>1.8241082019162727E-4</c:v>
                </c:pt>
                <c:pt idx="142">
                  <c:v>1.8752396242129119E-4</c:v>
                </c:pt>
                <c:pt idx="143">
                  <c:v>1.9667672300927711E-4</c:v>
                </c:pt>
                <c:pt idx="144">
                  <c:v>2.1002994733885588E-4</c:v>
                </c:pt>
                <c:pt idx="145">
                  <c:v>2.2798016918951797E-4</c:v>
                </c:pt>
                <c:pt idx="146">
                  <c:v>2.5114637514587394E-4</c:v>
                </c:pt>
                <c:pt idx="147">
                  <c:v>2.8047621876316973E-4</c:v>
                </c:pt>
                <c:pt idx="148">
                  <c:v>3.1706668298808006E-4</c:v>
                </c:pt>
                <c:pt idx="149">
                  <c:v>3.6225953141827834E-4</c:v>
                </c:pt>
                <c:pt idx="150">
                  <c:v>4.1784070977950801E-4</c:v>
                </c:pt>
                <c:pt idx="151">
                  <c:v>4.8590988619242752E-4</c:v>
                </c:pt>
                <c:pt idx="152">
                  <c:v>5.6897421283125195E-4</c:v>
                </c:pt>
                <c:pt idx="153">
                  <c:v>6.6997543748731434E-4</c:v>
                </c:pt>
                <c:pt idx="154">
                  <c:v>7.9231979858349088E-4</c:v>
                </c:pt>
                <c:pt idx="155">
                  <c:v>9.4017840539537228E-4</c:v>
                </c:pt>
                <c:pt idx="156">
                  <c:v>1.1175577333574201E-3</c:v>
                </c:pt>
                <c:pt idx="157">
                  <c:v>1.3303610935142256E-3</c:v>
                </c:pt>
                <c:pt idx="158">
                  <c:v>1.5831419301746898E-3</c:v>
                </c:pt>
                <c:pt idx="159">
                  <c:v>1.8841733278970006E-3</c:v>
                </c:pt>
                <c:pt idx="160">
                  <c:v>2.2385934078477127E-3</c:v>
                </c:pt>
                <c:pt idx="161">
                  <c:v>2.6559723818089563E-3</c:v>
                </c:pt>
                <c:pt idx="162">
                  <c:v>3.1415731782959192E-3</c:v>
                </c:pt>
                <c:pt idx="163">
                  <c:v>3.7121102361745693E-3</c:v>
                </c:pt>
                <c:pt idx="164">
                  <c:v>4.3758847824615392E-3</c:v>
                </c:pt>
                <c:pt idx="165">
                  <c:v>5.1418165960025091E-3</c:v>
                </c:pt>
                <c:pt idx="166">
                  <c:v>6.0294949028086775E-3</c:v>
                </c:pt>
                <c:pt idx="167">
                  <c:v>7.0601489393898893E-3</c:v>
                </c:pt>
                <c:pt idx="168">
                  <c:v>8.248900376096862E-3</c:v>
                </c:pt>
                <c:pt idx="169">
                  <c:v>9.6143312999690308E-3</c:v>
                </c:pt>
                <c:pt idx="170">
                  <c:v>1.1189660198947425E-2</c:v>
                </c:pt>
                <c:pt idx="171">
                  <c:v>1.2986165990833669E-2</c:v>
                </c:pt>
                <c:pt idx="172">
                  <c:v>1.5063916566251844E-2</c:v>
                </c:pt>
                <c:pt idx="173">
                  <c:v>1.7418896080683813E-2</c:v>
                </c:pt>
                <c:pt idx="174">
                  <c:v>2.0106894792254113E-2</c:v>
                </c:pt>
                <c:pt idx="175">
                  <c:v>2.317947180710982E-2</c:v>
                </c:pt>
                <c:pt idx="176">
                  <c:v>2.6686163315515214E-2</c:v>
                </c:pt>
                <c:pt idx="177">
                  <c:v>3.0717455337824794E-2</c:v>
                </c:pt>
                <c:pt idx="178">
                  <c:v>3.5359991294429322E-2</c:v>
                </c:pt>
                <c:pt idx="179">
                  <c:v>4.0588339106402825E-2</c:v>
                </c:pt>
                <c:pt idx="180">
                  <c:v>4.6574044535893644E-2</c:v>
                </c:pt>
                <c:pt idx="181">
                  <c:v>5.3400682197427024E-2</c:v>
                </c:pt>
                <c:pt idx="182">
                  <c:v>6.0981011967068198E-2</c:v>
                </c:pt>
                <c:pt idx="183">
                  <c:v>6.9540915423270927E-2</c:v>
                </c:pt>
                <c:pt idx="184">
                  <c:v>7.9724067066773527E-2</c:v>
                </c:pt>
                <c:pt idx="185">
                  <c:v>9.0602328277419167E-2</c:v>
                </c:pt>
                <c:pt idx="186">
                  <c:v>0.10314801226269499</c:v>
                </c:pt>
                <c:pt idx="187">
                  <c:v>0.11764823395122516</c:v>
                </c:pt>
                <c:pt idx="188">
                  <c:v>0.13345332983829289</c:v>
                </c:pt>
                <c:pt idx="189">
                  <c:v>0.15177765384066852</c:v>
                </c:pt>
                <c:pt idx="190">
                  <c:v>0.17359421367831207</c:v>
                </c:pt>
                <c:pt idx="191">
                  <c:v>0.19515921434539643</c:v>
                </c:pt>
                <c:pt idx="192">
                  <c:v>0.22240110155601611</c:v>
                </c:pt>
                <c:pt idx="193">
                  <c:v>0.2532234246318546</c:v>
                </c:pt>
                <c:pt idx="194">
                  <c:v>0.28338302803557347</c:v>
                </c:pt>
                <c:pt idx="195">
                  <c:v>0.32392307106536755</c:v>
                </c:pt>
                <c:pt idx="196">
                  <c:v>0.36874568064527996</c:v>
                </c:pt>
                <c:pt idx="197">
                  <c:v>0.41741901361461853</c:v>
                </c:pt>
                <c:pt idx="198">
                  <c:v>0.46869839479851289</c:v>
                </c:pt>
                <c:pt idx="199">
                  <c:v>0.52905497954947012</c:v>
                </c:pt>
                <c:pt idx="200">
                  <c:v>0.59589652826425576</c:v>
                </c:pt>
                <c:pt idx="201">
                  <c:v>0.68253701397792643</c:v>
                </c:pt>
                <c:pt idx="202">
                  <c:v>0.75803631273453498</c:v>
                </c:pt>
                <c:pt idx="203">
                  <c:v>0.85392217206655707</c:v>
                </c:pt>
                <c:pt idx="204">
                  <c:v>0.97044618811013061</c:v>
                </c:pt>
                <c:pt idx="205">
                  <c:v>1.0978284161149743</c:v>
                </c:pt>
                <c:pt idx="206">
                  <c:v>1.2262759751138268</c:v>
                </c:pt>
                <c:pt idx="207">
                  <c:v>1.3899987960329285</c:v>
                </c:pt>
                <c:pt idx="208">
                  <c:v>1.5498953686243846</c:v>
                </c:pt>
                <c:pt idx="209">
                  <c:v>1.7518069927815121</c:v>
                </c:pt>
                <c:pt idx="210">
                  <c:v>1.9611172473072276</c:v>
                </c:pt>
                <c:pt idx="211">
                  <c:v>2.2340171431162981</c:v>
                </c:pt>
                <c:pt idx="212">
                  <c:v>2.4687453595081825</c:v>
                </c:pt>
                <c:pt idx="213">
                  <c:v>2.774555404241684</c:v>
                </c:pt>
                <c:pt idx="214">
                  <c:v>3.1150389168487282</c:v>
                </c:pt>
                <c:pt idx="215">
                  <c:v>3.5491302064505477</c:v>
                </c:pt>
                <c:pt idx="216">
                  <c:v>4.0668690109328285</c:v>
                </c:pt>
                <c:pt idx="217">
                  <c:v>4.3801128684229242</c:v>
                </c:pt>
                <c:pt idx="218">
                  <c:v>4.98901418228305</c:v>
                </c:pt>
                <c:pt idx="219">
                  <c:v>5.8519588632843655</c:v>
                </c:pt>
                <c:pt idx="220">
                  <c:v>6.247171554275158</c:v>
                </c:pt>
                <c:pt idx="221">
                  <c:v>7.21725757648111</c:v>
                </c:pt>
                <c:pt idx="222">
                  <c:v>7.8438613915107149</c:v>
                </c:pt>
                <c:pt idx="223">
                  <c:v>8.6489869211907227</c:v>
                </c:pt>
                <c:pt idx="224">
                  <c:v>10.351692382411178</c:v>
                </c:pt>
                <c:pt idx="225">
                  <c:v>11.311887840674427</c:v>
                </c:pt>
                <c:pt idx="226">
                  <c:v>12.975958414554906</c:v>
                </c:pt>
                <c:pt idx="227">
                  <c:v>13.462330835439278</c:v>
                </c:pt>
                <c:pt idx="228">
                  <c:v>15.002391355025983</c:v>
                </c:pt>
                <c:pt idx="229">
                  <c:v>17.617413926478534</c:v>
                </c:pt>
                <c:pt idx="230">
                  <c:v>19.129342929632887</c:v>
                </c:pt>
                <c:pt idx="231">
                  <c:v>22.310453689942189</c:v>
                </c:pt>
                <c:pt idx="232">
                  <c:v>21.738073497460082</c:v>
                </c:pt>
                <c:pt idx="233">
                  <c:v>27.081880823613734</c:v>
                </c:pt>
                <c:pt idx="234">
                  <c:v>30.900001858643932</c:v>
                </c:pt>
                <c:pt idx="235">
                  <c:v>34.025839132214493</c:v>
                </c:pt>
                <c:pt idx="236">
                  <c:v>35.666452131938861</c:v>
                </c:pt>
                <c:pt idx="237">
                  <c:v>42.093377529554992</c:v>
                </c:pt>
                <c:pt idx="238">
                  <c:v>52.74813398799089</c:v>
                </c:pt>
                <c:pt idx="239">
                  <c:v>54.79603271826366</c:v>
                </c:pt>
                <c:pt idx="240">
                  <c:v>51.34904946488966</c:v>
                </c:pt>
                <c:pt idx="241">
                  <c:v>70.768125658461813</c:v>
                </c:pt>
                <c:pt idx="242">
                  <c:v>72.885608128103115</c:v>
                </c:pt>
                <c:pt idx="243">
                  <c:v>73.196345691695242</c:v>
                </c:pt>
                <c:pt idx="244">
                  <c:v>79.431557572861919</c:v>
                </c:pt>
                <c:pt idx="245">
                  <c:v>89.80189596499757</c:v>
                </c:pt>
                <c:pt idx="246">
                  <c:v>99.742170626349889</c:v>
                </c:pt>
                <c:pt idx="247">
                  <c:v>109.0368155832231</c:v>
                </c:pt>
                <c:pt idx="248">
                  <c:v>124.64484083596265</c:v>
                </c:pt>
                <c:pt idx="249">
                  <c:v>140.14773445732348</c:v>
                </c:pt>
                <c:pt idx="250">
                  <c:v>162.86270572100315</c:v>
                </c:pt>
                <c:pt idx="251">
                  <c:v>145.58877618039844</c:v>
                </c:pt>
                <c:pt idx="252">
                  <c:v>222.98010506314967</c:v>
                </c:pt>
                <c:pt idx="253">
                  <c:v>195.64223512336721</c:v>
                </c:pt>
                <c:pt idx="254">
                  <c:v>224.24582701062215</c:v>
                </c:pt>
                <c:pt idx="255">
                  <c:v>26.080925263554214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655232"/>
        <c:axId val="381664000"/>
      </c:scatterChart>
      <c:valAx>
        <c:axId val="381655232"/>
        <c:scaling>
          <c:orientation val="minMax"/>
          <c:max val="3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acceptance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[%]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low"/>
        <c:txPr>
          <a:bodyPr/>
          <a:lstStyle/>
          <a:p>
            <a:pPr>
              <a:defRPr sz="2000"/>
            </a:pPr>
            <a:endParaRPr lang="en-US"/>
          </a:p>
        </c:txPr>
        <c:crossAx val="381664000"/>
        <c:crosses val="autoZero"/>
        <c:crossBetween val="midCat"/>
      </c:valAx>
      <c:valAx>
        <c:axId val="381664000"/>
        <c:scaling>
          <c:logBase val="10"/>
          <c:orientation val="minMax"/>
          <c:max val="1000"/>
          <c:min val="0.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 lifetime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8165523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94633-67A9-4E43-ACD1-7A0FAA47A1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B496-59C3-4E26-8423-DFD6DFA700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FB95-D3A7-4394-8A80-A552D3D1068F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5BE1-98C3-4B05-B3A3-C134F88CEF97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5A36-7DDB-40DC-BB41-637E4C153BC5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7C2E-9CB6-43DC-B1E8-F8FDB464BA53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3AAC-8C46-43EB-89E3-F363EF44BC85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DCB-84EE-4A0E-B9F4-D189951C3836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4D2B-DB67-4A1C-8688-E4E19C6C7CCF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7B2F-EE4F-4A79-8056-D1BAF75CA97B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6256-CFD6-43DF-B017-E5173FAB2C32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89C5-39BC-484E-BB19-4FA26F4DA6A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A94465D1-C1C1-44D8-9892-93E3CE4D170E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2384-8252-4F55-B35F-14AA93F6E3AF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D30A-8822-420A-B00E-534D9DAC74DC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EED7-E381-454B-A9F5-5E3F9985C293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ECF3-212E-4E79-9E44-4094D433B205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9393-F4B3-484E-A1DB-9BD31B2E489B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518F-51D0-4550-8438-EB44416FFBE1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9CFE-F34C-4218-A42E-145436AFC7DE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FE65-5D74-4FFB-9D98-A38A0C2F07BA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7AD2-9632-499D-9578-F8CCDE9F0419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5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130D-16E4-4D2B-ABC3-F1B25B1DB934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F5297-D642-4257-A25B-984D1079EDBE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C9D7-C74C-445A-8B9D-B605D42AB6FA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8DFBCF2A-64DF-4FDE-80AC-0E2152491087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E016-82C4-420E-966E-3FDBE935F29E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1002-56ED-4C53-8C61-443EEAD858B3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EB11-D9AB-4EB3-9DA5-67EF7F3E2B6B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BA8C-012F-4002-92F8-F8F72AEAAD08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7A674-5DC2-4BC4-BC6E-3C85A660A828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6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4C9C-0D4F-428F-A039-E6804BB70D7D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305A-73CC-4B28-8D01-3346E5AD1E38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E247-034C-4203-ADA0-C4921D05B6A8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151E-46D9-4248-8B00-AA6FCD5E3D92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4D9B-61C2-4BFE-B12C-7225A77D872A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12DA-F2C3-494B-A774-591F0CCDAD01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F98C6-6D35-4757-AFE6-DF087AEB7AFA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D4881D32-30BA-4A0E-A781-3258B9A74C86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3F06-B964-4ED7-BE76-9B641C18EBC1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F165-8CA9-411E-A1D2-29FA6A17B16F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BC51-B934-4DDF-BECF-50A606C17FDD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12AA-C5B9-4A7D-A189-881804F3767F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8E95-EB30-43F9-8342-738C2BFED510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73E9-AF11-4CB2-8F11-4EDD88BFA21E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5822-41EF-4697-8B03-C57D5BC8FC38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F290-0D3C-4D6D-A8D6-746C87FB4A92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C812-51B9-417C-8BCB-DE54B95099D9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F30B-E126-4A20-9718-A9FB03E5A0BA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ED48-7098-4EAA-8900-27237C35D89C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77341796-6EA5-4315-8941-C65E7F6411A2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0760-55C6-4F91-A0F1-FBCF041AC310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38B-C584-406A-8870-3CBB3533C06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A07-1BAB-48B1-9F65-5DAD78D5D8D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B1E8-617E-4886-918A-6A473BB7EEF1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C9E0-C31C-4BD2-844F-46DAFEABF04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8070-7603-4726-BE85-38105784A43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A53E-928D-4195-8898-D7262DBD6C7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180-A2DF-48B7-A6A8-770035DFFF9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094E1-4C47-474C-99A5-97CA3C51154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2A61-514C-4DC9-9E2C-485C22E6065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F0A62-C650-403F-9342-BC93F6369E47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3A9A-1BE4-422C-A203-C82FFB04164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B4-0D2F-47D9-BAFB-3B1182503A0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691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9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9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31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6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9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D51C-BF89-47D6-8381-F924A6253598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8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BA3B-9645-4831-8FDC-2C6A70054AE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3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57DF-234C-4334-B776-691DFEBB4C75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922F-51E5-4B6B-BBFF-FE448378EAD7}" type="datetime1">
              <a:rPr lang="fr-CH" altLang="en-US" smtClean="0">
                <a:solidFill>
                  <a:srgbClr val="000000"/>
                </a:solidFill>
              </a:rPr>
              <a:t>08.01.2015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1523-08AC-4112-A99B-D62987C42055}" type="datetime1">
              <a:rPr lang="fr-CH" smtClean="0"/>
              <a:t>08.01.2015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FCC-</a:t>
            </a:r>
            <a:r>
              <a:rPr lang="en-GB" baseline="0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Epiphany Conference Krakow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  <p:sldLayoutId id="2147483994" r:id="rId3"/>
    <p:sldLayoutId id="2147483981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8894AF9F-C775-4D96-B24E-7EDD894B5910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08.01.2015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4688218E-F911-497C-A04E-03EFCE91DE9A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08.01.2015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A600422D-6597-42CA-BDA7-3B6AE6CCD8D8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08.01.2015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BC2AEF94-6A6D-4DA1-8EB0-D945FCE5D9AE}" type="datetime1">
              <a:rPr kumimoji="1" lang="fr-CH" altLang="en-US" b="0" smtClean="0">
                <a:solidFill>
                  <a:srgbClr val="000000"/>
                </a:solidFill>
                <a:latin typeface="Arial" charset="0"/>
              </a:rPr>
              <a:t>08.01.2015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007D-F133-40AA-A707-B456EA1D6A0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1926D-BD55-4F99-B46D-3C231A52E354}" type="slidenum">
              <a:rPr lang="en-GB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9144000" cy="707202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1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Future Circular Collider Study</a:t>
            </a:r>
            <a:br>
              <a:rPr lang="en-GB" sz="1000" dirty="0" smtClean="0">
                <a:solidFill>
                  <a:srgbClr val="FFFFFF"/>
                </a:solidFill>
                <a:latin typeface="Arial"/>
              </a:rPr>
            </a:br>
            <a:r>
              <a:rPr lang="en-US" sz="1000" b="0" dirty="0" smtClean="0">
                <a:solidFill>
                  <a:srgbClr val="FFFFFF"/>
                </a:solidFill>
                <a:latin typeface="Arial"/>
              </a:rPr>
              <a:t>Michael Benedikt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smtClean="0">
                <a:solidFill>
                  <a:srgbClr val="FFFFFF"/>
                </a:solidFill>
                <a:latin typeface="Arial"/>
              </a:rPr>
              <a:t>FCC Kick-Off 2014</a:t>
            </a:r>
          </a:p>
        </p:txBody>
      </p:sp>
    </p:spTree>
    <p:extLst>
      <p:ext uri="{BB962C8B-B14F-4D97-AF65-F5344CB8AC3E}">
        <p14:creationId xmlns:p14="http://schemas.microsoft.com/office/powerpoint/2010/main" val="267964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1" y="635682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01926D-BD55-4F99-B46D-3C231A52E354}" type="slidenum">
              <a:rPr lang="en-GB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9144000" cy="707202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1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Future Circular Collider Study</a:t>
            </a:r>
            <a:br>
              <a:rPr lang="en-GB" sz="1000" dirty="0" smtClean="0">
                <a:solidFill>
                  <a:srgbClr val="FFFFFF"/>
                </a:solidFill>
                <a:latin typeface="Arial"/>
              </a:rPr>
            </a:br>
            <a:r>
              <a:rPr lang="en-US" sz="1000" b="0" dirty="0" smtClean="0">
                <a:solidFill>
                  <a:srgbClr val="FFFFFF"/>
                </a:solidFill>
                <a:latin typeface="Arial"/>
              </a:rPr>
              <a:t>Michael Benedikt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0" dirty="0" smtClean="0">
                <a:solidFill>
                  <a:srgbClr val="FFFFFF"/>
                </a:solidFill>
                <a:latin typeface="Arial"/>
              </a:rPr>
              <a:t>FCC Kick-Off 2014</a:t>
            </a:r>
          </a:p>
        </p:txBody>
      </p:sp>
    </p:spTree>
    <p:extLst>
      <p:ext uri="{BB962C8B-B14F-4D97-AF65-F5344CB8AC3E}">
        <p14:creationId xmlns:p14="http://schemas.microsoft.com/office/powerpoint/2010/main" val="415323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8401-8FCA-4089-BE67-19CC6484B316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2296821" y="6344918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FCC-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ee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experiments summary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4995" cy="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25DB464-E875-4487-9518-D45C3C9000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932675"/>
            <a:ext cx="7315200" cy="112591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FCC-</a:t>
            </a:r>
            <a:r>
              <a:rPr lang="en-US" sz="4800" b="1" dirty="0" err="1" smtClean="0">
                <a:solidFill>
                  <a:srgbClr val="FFFF00"/>
                </a:solidFill>
              </a:rPr>
              <a:t>ee</a:t>
            </a:r>
            <a:r>
              <a:rPr lang="en-US" sz="4800" b="1" dirty="0" smtClean="0">
                <a:solidFill>
                  <a:srgbClr val="FFFF00"/>
                </a:solidFill>
              </a:rPr>
              <a:t> (TLEP)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GB" sz="2000"/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648200" y="4191000"/>
            <a:ext cx="342900" cy="952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760635" y="3107493"/>
            <a:ext cx="9080994" cy="1188000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412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GB" sz="20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4" y="42593"/>
            <a:ext cx="2443526" cy="10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7715" y="0"/>
            <a:ext cx="459292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chemeClr val="bg2"/>
                </a:solidFill>
                <a:latin typeface="+mn-lt"/>
              </a:rPr>
              <a:t>Design Study </a:t>
            </a:r>
            <a:r>
              <a:rPr lang="en-US" sz="2000" kern="0" dirty="0">
                <a:solidFill>
                  <a:schemeClr val="bg2"/>
                </a:solidFill>
                <a:latin typeface="+mn-lt"/>
              </a:rPr>
              <a:t> of Future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Circular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Colliders</a:t>
            </a:r>
            <a:endParaRPr lang="en-GB" sz="2000" kern="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9434"/>
            <a:ext cx="9294532" cy="95410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b="1" i="1" kern="0" dirty="0" smtClean="0">
                <a:latin typeface="+mn-lt"/>
              </a:rPr>
              <a:t>Acknowledgments to all my FCC-</a:t>
            </a:r>
            <a:r>
              <a:rPr lang="en-US" b="1" i="1" kern="0" dirty="0" err="1" smtClean="0">
                <a:latin typeface="+mn-lt"/>
              </a:rPr>
              <a:t>ee</a:t>
            </a:r>
            <a:r>
              <a:rPr lang="en-US" b="1" i="1" kern="0" dirty="0" smtClean="0">
                <a:latin typeface="+mn-lt"/>
              </a:rPr>
              <a:t> colleagues for material and ideas (and hard work)</a:t>
            </a:r>
            <a:br>
              <a:rPr lang="en-US" b="1" i="1" kern="0" dirty="0" smtClean="0">
                <a:latin typeface="+mn-lt"/>
              </a:rPr>
            </a:br>
            <a:r>
              <a:rPr lang="fr-CH" i="1" kern="0" dirty="0" smtClean="0">
                <a:latin typeface="+mn-lt"/>
              </a:rPr>
              <a:t>in </a:t>
            </a:r>
            <a:r>
              <a:rPr lang="fr-CH" i="1" kern="0" dirty="0" err="1" smtClean="0">
                <a:latin typeface="+mn-lt"/>
              </a:rPr>
              <a:t>particular</a:t>
            </a:r>
            <a:r>
              <a:rPr lang="fr-CH" i="1" kern="0" dirty="0" smtClean="0">
                <a:latin typeface="+mn-lt"/>
              </a:rPr>
              <a:t>: </a:t>
            </a:r>
            <a:r>
              <a:rPr lang="fr-CH" i="1" kern="0" dirty="0" err="1" smtClean="0">
                <a:latin typeface="+mn-lt"/>
              </a:rPr>
              <a:t>J.Wenninger</a:t>
            </a:r>
            <a:r>
              <a:rPr lang="fr-CH" i="1" kern="0" dirty="0" smtClean="0">
                <a:latin typeface="+mn-lt"/>
              </a:rPr>
              <a:t>, F. Zimmermann, P. Lebrun, </a:t>
            </a:r>
            <a:r>
              <a:rPr lang="fr-CH" i="1" kern="0" dirty="0" smtClean="0"/>
              <a:t>E. Jensen, </a:t>
            </a:r>
            <a:r>
              <a:rPr lang="fr-CH" i="1" kern="0" dirty="0" smtClean="0">
                <a:latin typeface="+mn-lt"/>
              </a:rPr>
              <a:t>R. Thomas, B. </a:t>
            </a:r>
            <a:r>
              <a:rPr lang="fr-CH" i="1" kern="0" dirty="0" err="1" smtClean="0">
                <a:latin typeface="+mn-lt"/>
              </a:rPr>
              <a:t>Harer</a:t>
            </a:r>
            <a:r>
              <a:rPr lang="fr-CH" i="1" kern="0" dirty="0" smtClean="0">
                <a:latin typeface="+mn-lt"/>
              </a:rPr>
              <a:t>, R. Martin, N. </a:t>
            </a:r>
            <a:r>
              <a:rPr lang="fr-CH" i="1" kern="0" dirty="0" err="1" smtClean="0">
                <a:latin typeface="+mn-lt"/>
              </a:rPr>
              <a:t>Bacchetta</a:t>
            </a:r>
            <a:r>
              <a:rPr lang="fr-CH" i="1" kern="0" dirty="0" smtClean="0">
                <a:latin typeface="+mn-lt"/>
              </a:rPr>
              <a:t>, </a:t>
            </a:r>
            <a:br>
              <a:rPr lang="fr-CH" i="1" kern="0" dirty="0" smtClean="0">
                <a:latin typeface="+mn-lt"/>
              </a:rPr>
            </a:br>
            <a:r>
              <a:rPr lang="fr-CH" i="1" kern="0" dirty="0" smtClean="0">
                <a:latin typeface="+mn-lt"/>
              </a:rPr>
              <a:t>P. </a:t>
            </a:r>
            <a:r>
              <a:rPr lang="fr-CH" i="1" kern="0" dirty="0" err="1" smtClean="0">
                <a:latin typeface="+mn-lt"/>
              </a:rPr>
              <a:t>Janot</a:t>
            </a:r>
            <a:r>
              <a:rPr lang="fr-CH" i="1" kern="0" dirty="0" smtClean="0">
                <a:latin typeface="+mn-lt"/>
              </a:rPr>
              <a:t>, B. </a:t>
            </a:r>
            <a:r>
              <a:rPr lang="fr-CH" i="1" kern="0" dirty="0" err="1" smtClean="0">
                <a:latin typeface="+mn-lt"/>
              </a:rPr>
              <a:t>Holzer</a:t>
            </a:r>
            <a:r>
              <a:rPr lang="fr-CH" i="1" kern="0" dirty="0" smtClean="0">
                <a:latin typeface="+mn-lt"/>
              </a:rPr>
              <a:t>, H. </a:t>
            </a:r>
            <a:r>
              <a:rPr lang="fr-CH" i="1" kern="0" dirty="0" err="1" smtClean="0">
                <a:latin typeface="+mn-lt"/>
              </a:rPr>
              <a:t>Burkhardt</a:t>
            </a:r>
            <a:r>
              <a:rPr lang="fr-CH" i="1" kern="0" dirty="0" smtClean="0">
                <a:latin typeface="+mn-lt"/>
              </a:rPr>
              <a:t>  (CERN)  M. </a:t>
            </a:r>
            <a:r>
              <a:rPr lang="fr-CH" i="1" kern="0" dirty="0" err="1" smtClean="0">
                <a:latin typeface="+mn-lt"/>
              </a:rPr>
              <a:t>Koratzinos</a:t>
            </a:r>
            <a:r>
              <a:rPr lang="fr-CH" i="1" kern="0" dirty="0" smtClean="0">
                <a:latin typeface="+mn-lt"/>
              </a:rPr>
              <a:t> (UNIGE), </a:t>
            </a:r>
            <a:r>
              <a:rPr lang="fr-CH" i="1" kern="0" dirty="0">
                <a:solidFill>
                  <a:prstClr val="black"/>
                </a:solidFill>
                <a:latin typeface="Calibri"/>
              </a:rPr>
              <a:t>U. </a:t>
            </a:r>
            <a:r>
              <a:rPr lang="fr-CH" i="1" kern="0" dirty="0" err="1">
                <a:solidFill>
                  <a:prstClr val="black"/>
                </a:solidFill>
                <a:latin typeface="Calibri"/>
              </a:rPr>
              <a:t>Wienands</a:t>
            </a:r>
            <a:r>
              <a:rPr lang="fr-CH" i="1" kern="0" dirty="0">
                <a:solidFill>
                  <a:prstClr val="black"/>
                </a:solidFill>
                <a:latin typeface="Calibri"/>
              </a:rPr>
              <a:t> (SLAC) E. </a:t>
            </a:r>
            <a:r>
              <a:rPr lang="fr-CH" i="1" kern="0" dirty="0" err="1">
                <a:solidFill>
                  <a:prstClr val="black"/>
                </a:solidFill>
                <a:latin typeface="Calibri"/>
              </a:rPr>
              <a:t>Gianfelice</a:t>
            </a:r>
            <a:r>
              <a:rPr lang="fr-CH" i="1" kern="0" dirty="0">
                <a:solidFill>
                  <a:prstClr val="black"/>
                </a:solidFill>
                <a:latin typeface="Calibri"/>
              </a:rPr>
              <a:t> (FNAL</a:t>
            </a:r>
            <a:r>
              <a:rPr lang="fr-CH" i="1" kern="0" dirty="0" smtClean="0">
                <a:solidFill>
                  <a:prstClr val="black"/>
                </a:solidFill>
                <a:latin typeface="Calibri"/>
              </a:rPr>
              <a:t>), M. </a:t>
            </a:r>
            <a:r>
              <a:rPr lang="fr-CH" i="1" kern="0" dirty="0" err="1" smtClean="0">
                <a:solidFill>
                  <a:prstClr val="black"/>
                </a:solidFill>
                <a:latin typeface="Calibri"/>
              </a:rPr>
              <a:t>Boscolo</a:t>
            </a:r>
            <a:r>
              <a:rPr lang="fr-CH" i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i="1" kern="0" dirty="0" smtClean="0">
                <a:solidFill>
                  <a:prstClr val="black"/>
                </a:solidFill>
                <a:latin typeface="Calibri"/>
              </a:rPr>
              <a:t>(LNF)</a:t>
            </a:r>
            <a:r>
              <a:rPr lang="fr-CH" i="1" kern="0" dirty="0" smtClean="0">
                <a:latin typeface="+mn-lt"/>
              </a:rPr>
              <a:t/>
            </a:r>
            <a:br>
              <a:rPr lang="fr-CH" i="1" kern="0" dirty="0" smtClean="0">
                <a:latin typeface="+mn-lt"/>
              </a:rPr>
            </a:br>
            <a:r>
              <a:rPr lang="fr-CH" i="1" kern="0" dirty="0" err="1" smtClean="0">
                <a:latin typeface="+mn-lt"/>
              </a:rPr>
              <a:t>A.Bogomyagkov</a:t>
            </a:r>
            <a:r>
              <a:rPr lang="fr-CH" i="1" kern="0" dirty="0" smtClean="0">
                <a:latin typeface="+mn-lt"/>
              </a:rPr>
              <a:t>, I. </a:t>
            </a:r>
            <a:r>
              <a:rPr lang="fr-CH" i="1" kern="0" dirty="0" err="1" smtClean="0">
                <a:latin typeface="+mn-lt"/>
              </a:rPr>
              <a:t>Koop</a:t>
            </a:r>
            <a:r>
              <a:rPr lang="fr-CH" i="1" kern="0" dirty="0" smtClean="0">
                <a:latin typeface="+mn-lt"/>
              </a:rPr>
              <a:t>, E. </a:t>
            </a:r>
            <a:r>
              <a:rPr lang="fr-CH" i="1" kern="0" dirty="0" err="1" smtClean="0">
                <a:latin typeface="+mn-lt"/>
              </a:rPr>
              <a:t>Levichev</a:t>
            </a:r>
            <a:r>
              <a:rPr lang="fr-CH" i="1" kern="0" dirty="0" smtClean="0">
                <a:latin typeface="+mn-lt"/>
              </a:rPr>
              <a:t>, D. </a:t>
            </a:r>
            <a:r>
              <a:rPr lang="fr-CH" i="1" kern="0" dirty="0" err="1" smtClean="0">
                <a:latin typeface="+mn-lt"/>
              </a:rPr>
              <a:t>Shatilov</a:t>
            </a:r>
            <a:r>
              <a:rPr lang="fr-CH" i="1" kern="0" dirty="0" smtClean="0">
                <a:latin typeface="+mn-lt"/>
              </a:rPr>
              <a:t>, I. </a:t>
            </a:r>
            <a:r>
              <a:rPr lang="fr-CH" i="1" kern="0" dirty="0" err="1" smtClean="0">
                <a:latin typeface="+mn-lt"/>
              </a:rPr>
              <a:t>Telnov</a:t>
            </a:r>
            <a:r>
              <a:rPr lang="fr-CH" i="1" kern="0" dirty="0" smtClean="0">
                <a:latin typeface="+mn-lt"/>
              </a:rPr>
              <a:t> (BINP </a:t>
            </a:r>
            <a:r>
              <a:rPr lang="fr-CH" i="1" kern="0" dirty="0" err="1" smtClean="0">
                <a:latin typeface="+mn-lt"/>
              </a:rPr>
              <a:t>Novosibirsk</a:t>
            </a:r>
            <a:r>
              <a:rPr lang="fr-CH" i="1" kern="0" dirty="0" smtClean="0">
                <a:latin typeface="+mn-lt"/>
              </a:rPr>
              <a:t>) K. </a:t>
            </a:r>
            <a:r>
              <a:rPr lang="fr-CH" i="1" kern="0" dirty="0" err="1" smtClean="0">
                <a:latin typeface="+mn-lt"/>
              </a:rPr>
              <a:t>Ohmi</a:t>
            </a:r>
            <a:r>
              <a:rPr lang="fr-CH" i="1" kern="0" dirty="0" smtClean="0">
                <a:latin typeface="+mn-lt"/>
              </a:rPr>
              <a:t>, K. </a:t>
            </a:r>
            <a:r>
              <a:rPr lang="fr-CH" i="1" kern="0" dirty="0" err="1" smtClean="0">
                <a:latin typeface="+mn-lt"/>
              </a:rPr>
              <a:t>Oide</a:t>
            </a:r>
            <a:r>
              <a:rPr lang="fr-CH" i="1" kern="0" dirty="0" smtClean="0">
                <a:latin typeface="+mn-lt"/>
              </a:rPr>
              <a:t> (KEK) ... ... </a:t>
            </a:r>
            <a:endParaRPr lang="en-GB" b="1" i="1" kern="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16667" r="63875" b="49111"/>
          <a:stretch/>
        </p:blipFill>
        <p:spPr bwMode="auto">
          <a:xfrm>
            <a:off x="0" y="0"/>
            <a:ext cx="1320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-207962"/>
            <a:ext cx="8229600" cy="1143000"/>
          </a:xfrm>
        </p:spPr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45B640-17E2-4641-8916-CA1E06666B1D}" type="datetime1">
              <a:rPr lang="fr-CH" smtClean="0"/>
              <a:t>08.01.2015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73033" y="1125320"/>
            <a:ext cx="3838732" cy="4330143"/>
            <a:chOff x="1907704" y="1125320"/>
            <a:chExt cx="5076000" cy="518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" b="412"/>
            <a:stretch/>
          </p:blipFill>
          <p:spPr bwMode="auto">
            <a:xfrm>
              <a:off x="1907704" y="1125320"/>
              <a:ext cx="5076000" cy="51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491880" y="1639039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3676" y="1495023"/>
              <a:ext cx="59434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2040" y="1575415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95736" y="3304415"/>
              <a:ext cx="1152128" cy="78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0112" y="3325872"/>
              <a:ext cx="1152128" cy="782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1880" y="5455463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0458" y="5513242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32040" y="5455463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9618" y="2431127"/>
              <a:ext cx="2608525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65159" y="838193"/>
            <a:ext cx="131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EXP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0788" y="2945496"/>
            <a:ext cx="132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COLL + EXTR + RF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2617" y="1047353"/>
            <a:ext cx="13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INJ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0506" y="3028781"/>
            <a:ext cx="132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COLL + EXTR + RF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8747" y="1085758"/>
            <a:ext cx="132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INJ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5159" y="5455463"/>
            <a:ext cx="131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EXP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5565" y="5301574"/>
            <a:ext cx="131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EXP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414" y="5291798"/>
            <a:ext cx="1317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+mn-lt"/>
              </a:rPr>
              <a:t>EXP + RF </a:t>
            </a:r>
            <a:endParaRPr lang="en-GB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448" y="779055"/>
            <a:ext cx="4725585" cy="56651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At the FCC-</a:t>
            </a:r>
            <a:r>
              <a:rPr lang="en-US" kern="0" dirty="0" err="1" smtClean="0">
                <a:latin typeface="+mn-lt"/>
              </a:rPr>
              <a:t>ee</a:t>
            </a:r>
            <a:r>
              <a:rPr lang="en-US" kern="0" dirty="0" smtClean="0">
                <a:latin typeface="+mn-lt"/>
              </a:rPr>
              <a:t> energies, injection, collimation and dump (</a:t>
            </a:r>
            <a:r>
              <a:rPr lang="en-US" kern="0" dirty="0" err="1" smtClean="0">
                <a:latin typeface="+mn-lt"/>
              </a:rPr>
              <a:t>extr</a:t>
            </a:r>
            <a:r>
              <a:rPr lang="en-US" kern="0" dirty="0" smtClean="0">
                <a:latin typeface="+mn-lt"/>
              </a:rPr>
              <a:t>) systems have reduced space requirements.</a:t>
            </a:r>
          </a:p>
          <a:p>
            <a:pPr marL="450850" lvl="1" indent="-1873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Injection, collimation and extraction of both rings may fit in 2-3 of the long straight sections.</a:t>
            </a:r>
          </a:p>
          <a:p>
            <a:pPr marL="549275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Symbol"/>
              <a:buChar char="Þ"/>
            </a:pPr>
            <a:r>
              <a:rPr lang="en-US" sz="1600" b="1" i="1" kern="0" dirty="0" smtClean="0">
                <a:solidFill>
                  <a:srgbClr val="0000FF"/>
                </a:solidFill>
                <a:latin typeface="+mn-lt"/>
              </a:rPr>
              <a:t>This layout is only indicative.</a:t>
            </a:r>
          </a:p>
          <a:p>
            <a:pPr marL="549275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Symbol"/>
              <a:buChar char="Þ"/>
            </a:pPr>
            <a:r>
              <a:rPr lang="en-US" sz="1600" b="1" i="1" kern="0" dirty="0" smtClean="0">
                <a:solidFill>
                  <a:srgbClr val="0000FF"/>
                </a:solidFill>
                <a:latin typeface="+mn-lt"/>
              </a:rPr>
              <a:t>The length of the straights may change!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The main FCC-</a:t>
            </a:r>
            <a:r>
              <a:rPr lang="en-US" kern="0" dirty="0" err="1" smtClean="0">
                <a:latin typeface="+mn-lt"/>
              </a:rPr>
              <a:t>ee</a:t>
            </a:r>
            <a:r>
              <a:rPr lang="en-US" kern="0" dirty="0" smtClean="0">
                <a:latin typeface="+mn-lt"/>
              </a:rPr>
              <a:t> requirement is an RF system distributed over as many locations as possible.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Minimize: energy offsets, orbit offsets in the </a:t>
            </a:r>
            <a:r>
              <a:rPr lang="en-US" sz="1600" i="1" kern="0" dirty="0" err="1" smtClean="0">
                <a:solidFill>
                  <a:srgbClr val="0000FF"/>
                </a:solidFill>
                <a:latin typeface="+mn-lt"/>
              </a:rPr>
              <a:t>sextupoles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…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  <a:sym typeface="Symbol"/>
              </a:rPr>
              <a:t>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optics perturbations.</a:t>
            </a:r>
            <a:endParaRPr lang="en-US" sz="1600" i="1" kern="0" dirty="0" smtClean="0">
              <a:solidFill>
                <a:srgbClr val="0000FF"/>
              </a:solidFill>
              <a:latin typeface="+mn-lt"/>
            </a:endParaRP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In this layout roughly one RF station every ~1/5 of the ring. Voltage distribution will be asymmetric (reflect the ring (a)symmetry).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Simulations must confirm whether additional </a:t>
            </a:r>
            <a:r>
              <a:rPr lang="en-US" sz="1600" b="1" i="1" kern="0" dirty="0" smtClean="0">
                <a:solidFill>
                  <a:srgbClr val="D60093"/>
                </a:solidFill>
                <a:latin typeface="+mn-lt"/>
              </a:rPr>
              <a:t>RF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 stations are required in the middle of the long arcs (175 </a:t>
            </a:r>
            <a:r>
              <a:rPr lang="en-US" sz="1600" i="1" kern="0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 !).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4952" y="4235505"/>
            <a:ext cx="54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60093"/>
                </a:solidFill>
                <a:latin typeface="+mn-lt"/>
              </a:rPr>
              <a:t>RF </a:t>
            </a:r>
            <a:endParaRPr lang="en-GB" sz="14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6775" y="2062158"/>
            <a:ext cx="73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60093"/>
                </a:solidFill>
                <a:latin typeface="+mn-lt"/>
              </a:rPr>
              <a:t>RF  </a:t>
            </a:r>
            <a:endParaRPr lang="en-GB" sz="14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9682" y="4273373"/>
            <a:ext cx="54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60093"/>
                </a:solidFill>
                <a:latin typeface="+mn-lt"/>
              </a:rPr>
              <a:t>RF </a:t>
            </a:r>
            <a:endParaRPr lang="en-GB" sz="14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2872" y="2065952"/>
            <a:ext cx="54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60093"/>
                </a:solidFill>
                <a:latin typeface="+mn-lt"/>
              </a:rPr>
              <a:t>RF </a:t>
            </a:r>
            <a:endParaRPr lang="en-GB" sz="14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7940" y="6040808"/>
            <a:ext cx="207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D60093"/>
                </a:solidFill>
                <a:latin typeface="+mn-lt"/>
              </a:rPr>
              <a:t>RF = length ~ 200 m   </a:t>
            </a:r>
            <a:endParaRPr lang="en-GB" sz="1400" b="1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3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-157162"/>
            <a:ext cx="8229600" cy="1143000"/>
          </a:xfrm>
        </p:spPr>
        <p:txBody>
          <a:bodyPr/>
          <a:lstStyle/>
          <a:p>
            <a:r>
              <a:rPr lang="en-US" dirty="0" smtClean="0"/>
              <a:t>         Synchrotron </a:t>
            </a:r>
            <a:r>
              <a:rPr lang="en-US" dirty="0" smtClean="0"/>
              <a:t>radiation power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62C40B-9A46-42CF-81A9-65CCCB7E7866}" type="datetime1">
              <a:rPr lang="fr-CH" smtClean="0"/>
              <a:t>08.01.2015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808" y="801219"/>
            <a:ext cx="7681000" cy="1475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lvl="0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maximum synchrotron radiation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(SR) power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is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set to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50 MW per </a:t>
            </a:r>
            <a:r>
              <a:rPr lang="en-US" sz="2000" b="1" u="sng" kern="0" dirty="0" smtClean="0">
                <a:solidFill>
                  <a:srgbClr val="000000"/>
                </a:solidFill>
                <a:latin typeface="Arial"/>
              </a:rPr>
              <a:t>beam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2000" kern="0" dirty="0" smtClean="0">
                <a:solidFill>
                  <a:srgbClr val="D60093"/>
                </a:solidFill>
                <a:latin typeface="Arial"/>
              </a:rPr>
              <a:t>design choice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 power dissipation.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Symbol"/>
              <a:buChar char="Þ"/>
            </a:pPr>
            <a:r>
              <a:rPr lang="en-US" i="1" kern="0" dirty="0" smtClean="0">
                <a:solidFill>
                  <a:srgbClr val="0000FF"/>
                </a:solidFill>
                <a:latin typeface="Arial"/>
                <a:sym typeface="Symbol"/>
              </a:rPr>
              <a:t>d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efines the maximum beam current at each energy.</a:t>
            </a:r>
          </a:p>
          <a:p>
            <a:pPr lvl="1" indent="-4572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Arial"/>
              </a:rPr>
              <a:t>Note that a margin of a few % is required for losses in straight sections.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98646"/>
              </p:ext>
            </p:extLst>
          </p:nvPr>
        </p:nvGraphicFramePr>
        <p:xfrm>
          <a:off x="5074207" y="4235505"/>
          <a:ext cx="1161992" cy="91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4207" y="4235505"/>
                        <a:ext cx="1161992" cy="91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143312" y="3582620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0000FF"/>
                </a:solidFill>
              </a:rPr>
              <a:t> </a:t>
            </a:r>
            <a:r>
              <a:rPr lang="en-US" sz="1600" i="1" kern="0" dirty="0">
                <a:solidFill>
                  <a:srgbClr val="0000FF"/>
                </a:solidFill>
                <a:latin typeface="+mj-lt"/>
              </a:rPr>
              <a:t>= 11 </a:t>
            </a:r>
            <a:r>
              <a:rPr lang="en-US" sz="1600" i="1" kern="0" dirty="0" smtClean="0">
                <a:solidFill>
                  <a:srgbClr val="0000FF"/>
                </a:solidFill>
                <a:latin typeface="+mj-lt"/>
              </a:rPr>
              <a:t>km</a:t>
            </a:r>
            <a:endParaRPr lang="en-US" sz="1600" i="1" kern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5436547" y="316016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6626051" y="258409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1085" y="2466633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FF0000"/>
                </a:solidFill>
              </a:rPr>
              <a:t> </a:t>
            </a:r>
            <a:r>
              <a:rPr lang="en-US" sz="1600" i="1" kern="0" dirty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1600" i="1" kern="0" dirty="0" smtClean="0">
                <a:solidFill>
                  <a:srgbClr val="FF0000"/>
                </a:solidFill>
                <a:latin typeface="+mj-lt"/>
              </a:rPr>
              <a:t>3.1 km</a:t>
            </a:r>
            <a:endParaRPr lang="en-US" sz="1600" i="1" kern="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163892" y="316016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5" y="2219789"/>
            <a:ext cx="6483455" cy="43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77371" y="3275380"/>
            <a:ext cx="1877437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V</a:t>
            </a:r>
            <a:r>
              <a:rPr lang="en-US" sz="2000" kern="0" baseline="-25000" dirty="0" smtClean="0">
                <a:latin typeface="+mn-lt"/>
              </a:rPr>
              <a:t>RF </a:t>
            </a:r>
            <a:r>
              <a:rPr lang="en-US" sz="2000" kern="0" dirty="0" smtClean="0">
                <a:latin typeface="+mn-lt"/>
              </a:rPr>
              <a:t>~10-</a:t>
            </a:r>
            <a:r>
              <a:rPr lang="en-US" sz="2000" b="1" u="sng" kern="0" dirty="0" smtClean="0">
                <a:latin typeface="+mn-lt"/>
              </a:rPr>
              <a:t>11</a:t>
            </a:r>
            <a:r>
              <a:rPr lang="en-US" sz="2000" kern="0" dirty="0" smtClean="0">
                <a:latin typeface="+mn-lt"/>
              </a:rPr>
              <a:t> GV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436547" y="339059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4306" y="2699305"/>
            <a:ext cx="1507144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V</a:t>
            </a:r>
            <a:r>
              <a:rPr lang="en-US" sz="2000" kern="0" baseline="-25000" dirty="0" smtClean="0">
                <a:latin typeface="+mn-lt"/>
              </a:rPr>
              <a:t>RF </a:t>
            </a:r>
            <a:r>
              <a:rPr lang="en-US" sz="2000" kern="0" dirty="0" smtClean="0">
                <a:latin typeface="+mn-lt"/>
              </a:rPr>
              <a:t>~35 GV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6626051" y="281452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163892" y="339059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08935" y="4619555"/>
            <a:ext cx="331251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Like many other numbers the energy loss will change slightly for the 93.3 km racetrack layout !</a:t>
            </a:r>
            <a:endParaRPr lang="fr-FR" sz="1600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420" y="2705514"/>
            <a:ext cx="148951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kern="0" dirty="0" smtClean="0">
                <a:solidFill>
                  <a:srgbClr val="0000FF"/>
                </a:solidFill>
                <a:latin typeface="+mn-lt"/>
              </a:rPr>
              <a:t>100 km circular</a:t>
            </a:r>
            <a:endParaRPr lang="fr-FR" sz="1400" b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0800000">
            <a:off x="4224075" y="3951952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6179" y="3827890"/>
            <a:ext cx="1364476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V</a:t>
            </a:r>
            <a:r>
              <a:rPr lang="en-US" sz="2000" kern="0" baseline="-25000" dirty="0" smtClean="0">
                <a:latin typeface="+mn-lt"/>
              </a:rPr>
              <a:t>RF </a:t>
            </a:r>
            <a:r>
              <a:rPr lang="en-US" sz="2000" kern="0" dirty="0" smtClean="0">
                <a:latin typeface="+mn-lt"/>
              </a:rPr>
              <a:t>~3 GV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6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152400"/>
            <a:ext cx="5422900" cy="508000"/>
          </a:xfrm>
          <a:solidFill>
            <a:srgbClr val="EDF6F9"/>
          </a:solidFill>
        </p:spPr>
        <p:txBody>
          <a:bodyPr/>
          <a:lstStyle/>
          <a:p>
            <a:r>
              <a:rPr lang="en-US" dirty="0" smtClean="0"/>
              <a:t>Key parameter table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A3C3F4-B4BE-4B49-AA94-DF42776EE0CF}" type="datetime1">
              <a:rPr lang="fr-CH" smtClean="0">
                <a:solidFill>
                  <a:srgbClr val="EEECE1">
                    <a:lumMod val="75000"/>
                  </a:srgbClr>
                </a:solidFill>
              </a:rPr>
              <a:t>08.01.2015</a:t>
            </a:fld>
            <a:endParaRPr lang="en-US">
              <a:solidFill>
                <a:srgbClr val="EEECE1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15381"/>
              </p:ext>
            </p:extLst>
          </p:nvPr>
        </p:nvGraphicFramePr>
        <p:xfrm>
          <a:off x="513902" y="947205"/>
          <a:ext cx="84234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40"/>
                <a:gridCol w="1344175"/>
                <a:gridCol w="1305770"/>
                <a:gridCol w="1228960"/>
                <a:gridCol w="1344175"/>
                <a:gridCol w="1356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Parameter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FCC-Z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FCC-WW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FCC-ZH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FCC-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tt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C0000"/>
                          </a:solidFill>
                        </a:rPr>
                        <a:t>LEP2</a:t>
                      </a:r>
                      <a:endParaRPr lang="en-GB" dirty="0">
                        <a:solidFill>
                          <a:srgbClr val="CC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GeV</a:t>
                      </a:r>
                      <a:r>
                        <a:rPr lang="en-US" b="1" baseline="0" dirty="0" smtClean="0"/>
                        <a:t>)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104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(mA)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No. bunches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16’700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4’490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1’330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dirty="0" smtClean="0"/>
                        <a:t>*</a:t>
                      </a:r>
                      <a:r>
                        <a:rPr lang="en-US" baseline="-25000" dirty="0" smtClean="0"/>
                        <a:t>x/y</a:t>
                      </a:r>
                      <a:r>
                        <a:rPr lang="en-US" dirty="0" smtClean="0"/>
                        <a:t> (mm)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 / 50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dirty="0" smtClean="0"/>
                        <a:t> (nm)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30-50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(pm)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*)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 (10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)/IP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0.012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1" y="4612791"/>
            <a:ext cx="8001000" cy="208262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Basic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assumption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: use all 100 MW SR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beam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power at all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energies</a:t>
            </a:r>
            <a:endParaRPr lang="en-US" sz="2000" kern="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At the Z : 20 ns (or smaller)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spacing</a:t>
            </a:r>
            <a:endParaRPr lang="en-US" sz="2000" kern="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N</a:t>
            </a:r>
            <a:r>
              <a:rPr lang="en-US" sz="2000" kern="0" baseline="-2500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b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&gt; </a:t>
            </a:r>
            <a:r>
              <a:rPr lang="en-US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Q</a:t>
            </a:r>
            <a:r>
              <a:rPr lang="en-US" sz="2000" kern="0" baseline="-2500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x</a:t>
            </a:r>
            <a:r>
              <a:rPr lang="en-US" sz="2000" kern="0" baseline="-25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requires separate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vacuum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chambers for e+ and 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e-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fr-CH" sz="2000" kern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agnetic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field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in ring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magnets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2000" kern="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is</a:t>
            </a:r>
            <a:r>
              <a:rPr lang="fr-CH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0.015 to 0.07 T    ( &lt; LEP )</a:t>
            </a:r>
            <a:endParaRPr lang="en-GB" sz="2000" kern="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Will be revised for March 2015</a:t>
            </a:r>
            <a:endParaRPr lang="fr-CH" sz="2000" kern="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318000"/>
            <a:ext cx="5982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+mn-lt"/>
              </a:rPr>
              <a:t>*) LEP2 </a:t>
            </a:r>
            <a:r>
              <a:rPr lang="fr-CH" dirty="0" err="1" smtClean="0">
                <a:latin typeface="+mn-lt"/>
              </a:rPr>
              <a:t>was</a:t>
            </a:r>
            <a:r>
              <a:rPr lang="fr-CH" dirty="0" smtClean="0">
                <a:latin typeface="+mn-lt"/>
              </a:rPr>
              <a:t> not at </a:t>
            </a:r>
            <a:r>
              <a:rPr lang="fr-CH" dirty="0" err="1" smtClean="0">
                <a:latin typeface="+mn-lt"/>
              </a:rPr>
              <a:t>beam-beam</a:t>
            </a:r>
            <a:r>
              <a:rPr lang="fr-CH" dirty="0" smtClean="0">
                <a:latin typeface="+mn-lt"/>
              </a:rPr>
              <a:t> </a:t>
            </a:r>
            <a:r>
              <a:rPr lang="fr-CH" dirty="0" err="1" smtClean="0">
                <a:latin typeface="+mn-lt"/>
              </a:rPr>
              <a:t>limit</a:t>
            </a:r>
            <a:r>
              <a:rPr lang="fr-CH" dirty="0" smtClean="0">
                <a:latin typeface="+mn-lt"/>
              </a:rPr>
              <a:t>, </a:t>
            </a:r>
            <a:r>
              <a:rPr lang="fr-CH" dirty="0" err="1" smtClean="0">
                <a:latin typeface="+mn-lt"/>
              </a:rPr>
              <a:t>estimated</a:t>
            </a:r>
            <a:r>
              <a:rPr lang="fr-CH" dirty="0" smtClean="0">
                <a:latin typeface="+mn-lt"/>
              </a:rPr>
              <a:t> </a:t>
            </a:r>
            <a:r>
              <a:rPr lang="fr-CH" dirty="0" err="1" smtClean="0">
                <a:latin typeface="+mn-lt"/>
              </a:rPr>
              <a:t>beam-beam</a:t>
            </a:r>
            <a:r>
              <a:rPr lang="fr-CH" dirty="0" smtClean="0">
                <a:latin typeface="+mn-lt"/>
              </a:rPr>
              <a:t> </a:t>
            </a:r>
            <a:r>
              <a:rPr lang="fr-CH" dirty="0" err="1" smtClean="0">
                <a:latin typeface="+mn-lt"/>
              </a:rPr>
              <a:t>limit</a:t>
            </a:r>
            <a:r>
              <a:rPr lang="fr-CH" dirty="0" smtClean="0">
                <a:latin typeface="+mn-lt"/>
              </a:rPr>
              <a:t> </a:t>
            </a:r>
            <a:r>
              <a:rPr lang="fr-CH" dirty="0" err="1" smtClean="0">
                <a:latin typeface="+mn-lt"/>
              </a:rPr>
              <a:t>around</a:t>
            </a:r>
            <a:r>
              <a:rPr lang="fr-CH" dirty="0" smtClean="0">
                <a:latin typeface="+mn-lt"/>
              </a:rPr>
              <a:t> 0.12 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2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39700"/>
            <a:ext cx="46609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SC RF System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930AFB-95C3-4802-A066-881C462BB668}" type="datetime1">
              <a:rPr lang="fr-FR" smtClean="0"/>
              <a:t>08/01/2015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8th FCC-ee Physics Workshop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1985" y="1004786"/>
                <a:ext cx="8527715" cy="477258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RF system requirements are characterized by two different regimes.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D60093"/>
                    </a:solidFill>
                    <a:latin typeface="+mn-lt"/>
                  </a:rPr>
                  <a:t>High gradients 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for H and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 – up to ~11 GV.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D60093"/>
                    </a:solidFill>
                    <a:latin typeface="+mn-lt"/>
                  </a:rPr>
                  <a:t>High beam loading 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with currents of ~1.5 A at the Z pole.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RF experts are not convinced that one can achieve both goals with the same RF system – part of the study !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The RF system must be distributed over the ring to minimize the energy excursions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smtClean="0">
                    <a:latin typeface="+mn-lt"/>
                  </a:rPr>
                  <a:t>(~4.5% energy loss @ 175 </a:t>
                </a:r>
                <a:r>
                  <a:rPr lang="en-US" sz="2000" kern="0" dirty="0" err="1" smtClean="0">
                    <a:latin typeface="+mn-lt"/>
                  </a:rPr>
                  <a:t>GeV</a:t>
                </a:r>
                <a:r>
                  <a:rPr lang="en-US" sz="2000" kern="0" dirty="0" smtClean="0">
                    <a:latin typeface="+mn-lt"/>
                  </a:rPr>
                  <a:t>).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Optics errors driven by energy offsets, effect on 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.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Aiming for SC RF cavities </a:t>
                </a:r>
                <a:r>
                  <a:rPr lang="en-US" sz="2000" kern="0" dirty="0" smtClean="0">
                    <a:latin typeface="+mn-lt"/>
                  </a:rPr>
                  <a:t>operating CW mode with </a:t>
                </a:r>
                <a:r>
                  <a:rPr lang="en-US" sz="2000" kern="0" dirty="0" smtClean="0">
                    <a:latin typeface="+mn-lt"/>
                  </a:rPr>
                  <a:t>gradients of ~20 MV/m.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RF frequency most likely 400 MHz (current baseline 800 MHz)</a:t>
                </a:r>
                <a:r>
                  <a:rPr lang="en-US" sz="2000" kern="0" dirty="0" smtClean="0">
                    <a:latin typeface="+mn-lt"/>
                    <a:sym typeface="Wingdings" panose="05000000000000000000" pitchFamily="2" charset="2"/>
                  </a:rPr>
                  <a:t>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Crab waist  &amp; large crossing angles favor lower frequency  400 </a:t>
                </a:r>
                <a:r>
                  <a:rPr lang="en-US" i="1" kern="0" dirty="0" err="1" smtClean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MHz.</a:t>
                </a:r>
                <a:endParaRPr lang="en-US" i="1" kern="0" dirty="0" smtClean="0">
                  <a:solidFill>
                    <a:srgbClr val="0000FF"/>
                  </a:solidFill>
                  <a:latin typeface="+mn-lt"/>
                </a:endParaRPr>
              </a:p>
              <a:p>
                <a:pPr marL="227013" lvl="0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</a:rPr>
                  <a:t>Conversion efficiency (wall plug to RF power) is critical. Aiming for over 75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</a:rPr>
                  <a:t>%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! </a:t>
                </a:r>
                <a:endParaRPr lang="en-US" sz="2000" kern="0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endParaRPr>
              </a:p>
              <a:p>
                <a:pPr marL="627063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Key item for the FCC-</a:t>
                </a:r>
                <a:r>
                  <a:rPr lang="en-US" i="1" kern="0" dirty="0" err="1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ee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 power budget.~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60% 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was achieved for LEP2.</a:t>
                </a:r>
                <a:endParaRPr lang="en-US" i="1" kern="0" dirty="0">
                  <a:solidFill>
                    <a:srgbClr val="0000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5" y="1004786"/>
                <a:ext cx="8527715" cy="4772589"/>
              </a:xfrm>
              <a:prstGeom prst="rect">
                <a:avLst/>
              </a:prstGeom>
              <a:blipFill rotWithShape="1">
                <a:blip r:embed="rId2"/>
                <a:stretch>
                  <a:fillRect l="-214" t="-639" r="-1072" b="-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21100" y="5969000"/>
            <a:ext cx="467563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CH" sz="1800" dirty="0">
                <a:latin typeface="+mn-lt"/>
              </a:rPr>
              <a:t>T</a:t>
            </a:r>
            <a:r>
              <a:rPr lang="fr-CH" sz="1800" dirty="0" smtClean="0">
                <a:latin typeface="+mn-lt"/>
              </a:rPr>
              <a:t>his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very</a:t>
            </a:r>
            <a:r>
              <a:rPr lang="fr-CH" sz="1800" dirty="0" smtClean="0">
                <a:latin typeface="+mn-lt"/>
              </a:rPr>
              <a:t> important R&amp;D of </a:t>
            </a:r>
            <a:r>
              <a:rPr lang="fr-CH" sz="1800" dirty="0" err="1" smtClean="0">
                <a:latin typeface="+mn-lt"/>
              </a:rPr>
              <a:t>general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interest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b="1" dirty="0" smtClean="0">
                    <a:solidFill>
                      <a:srgbClr val="3333FF"/>
                    </a:solidFill>
                  </a:rPr>
                  <a:t> STATISTICS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100" dirty="0" smtClean="0"/>
                  <a:t>(</a:t>
                </a:r>
                <a:r>
                  <a:rPr lang="en-US" sz="3100" dirty="0" err="1"/>
                  <a:t>e</a:t>
                </a:r>
                <a:r>
                  <a:rPr lang="en-US" sz="3100" baseline="30000" dirty="0" err="1"/>
                  <a:t>+</a:t>
                </a:r>
                <a:r>
                  <a:rPr lang="en-US" sz="3100" dirty="0" err="1"/>
                  <a:t>e</a:t>
                </a:r>
                <a:r>
                  <a:rPr lang="en-US" sz="3100" baseline="30000" dirty="0"/>
                  <a:t>- </a:t>
                </a:r>
                <a:r>
                  <a:rPr lang="en-US" sz="31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3100" dirty="0" smtClean="0"/>
                  <a:t> </a:t>
                </a:r>
                <a:r>
                  <a:rPr lang="en-US" sz="3100" dirty="0"/>
                  <a:t>ZH, 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err="1" smtClean="0"/>
                  <a:t>+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smtClean="0"/>
                  <a:t>- </a:t>
                </a:r>
                <a:r>
                  <a:rPr lang="en-US" sz="3100" dirty="0" smtClean="0">
                    <a:cs typeface="Calibri"/>
                  </a:rPr>
                  <a:t>→</a:t>
                </a:r>
                <a:r>
                  <a:rPr lang="en-US" sz="3100" dirty="0" smtClean="0"/>
                  <a:t>W</a:t>
                </a:r>
                <a:r>
                  <a:rPr lang="en-US" sz="3100" baseline="30000" dirty="0" smtClean="0"/>
                  <a:t>+</a:t>
                </a:r>
                <a:r>
                  <a:rPr lang="en-US" sz="3100" dirty="0" smtClean="0"/>
                  <a:t>W</a:t>
                </a:r>
                <a:r>
                  <a:rPr lang="en-US" sz="3100" baseline="30000" dirty="0" smtClean="0"/>
                  <a:t>-</a:t>
                </a:r>
                <a:r>
                  <a:rPr lang="en-US" sz="3100" dirty="0" smtClean="0"/>
                  <a:t>, </a:t>
                </a:r>
                <a:r>
                  <a:rPr lang="en-US" sz="3100" dirty="0" err="1"/>
                  <a:t>e</a:t>
                </a:r>
                <a:r>
                  <a:rPr lang="en-US" sz="3100" baseline="30000" dirty="0" err="1"/>
                  <a:t>+</a:t>
                </a:r>
                <a:r>
                  <a:rPr lang="en-US" sz="3100" dirty="0" err="1"/>
                  <a:t>e</a:t>
                </a:r>
                <a:r>
                  <a:rPr lang="en-US" sz="3100" baseline="30000" dirty="0"/>
                  <a:t>- </a:t>
                </a:r>
                <a:r>
                  <a:rPr lang="en-US" sz="3100" dirty="0">
                    <a:cs typeface="Calibri"/>
                  </a:rPr>
                  <a:t>→</a:t>
                </a:r>
                <a:r>
                  <a:rPr lang="en-US" sz="3100" dirty="0"/>
                  <a:t> </a:t>
                </a:r>
                <a:r>
                  <a:rPr lang="en-US" sz="3100" dirty="0" smtClean="0"/>
                  <a:t>ZH,[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err="1" smtClean="0"/>
                  <a:t>+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smtClean="0"/>
                  <a:t>-</a:t>
                </a:r>
                <a:r>
                  <a:rPr lang="en-US" sz="3100" dirty="0">
                    <a:cs typeface="Calibri"/>
                  </a:rPr>
                  <a:t>→</a:t>
                </a:r>
                <a:r>
                  <a:rPr lang="en-US" sz="3100" dirty="0" smtClean="0"/>
                  <a:t> </a:t>
                </a:r>
                <a:r>
                  <a:rPr lang="en-US" sz="31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31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100" dirty="0"/>
                  <a:t> )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/>
                <a:stretch>
                  <a:fillRect t="-4813" b="-122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15667"/>
              </p:ext>
            </p:extLst>
          </p:nvPr>
        </p:nvGraphicFramePr>
        <p:xfrm>
          <a:off x="0" y="1535956"/>
          <a:ext cx="894974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33"/>
                <a:gridCol w="2269367"/>
                <a:gridCol w="2663242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TLEP-4 IP, </a:t>
                      </a:r>
                      <a:endParaRPr lang="en-US" sz="2800" dirty="0" smtClean="0"/>
                    </a:p>
                    <a:p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per </a:t>
                      </a:r>
                      <a:r>
                        <a:rPr lang="en-US" sz="2800" dirty="0" smtClean="0"/>
                        <a:t>IP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statistics </a:t>
                      </a:r>
                    </a:p>
                    <a:p>
                      <a:r>
                        <a:rPr lang="en-GB" sz="2800" dirty="0" smtClean="0"/>
                        <a:t>(4 </a:t>
                      </a:r>
                      <a:r>
                        <a:rPr lang="en-GB" sz="2800" dirty="0" err="1" smtClean="0"/>
                        <a:t>exp</a:t>
                      </a:r>
                      <a:r>
                        <a:rPr lang="en-GB" sz="280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circumference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400" dirty="0" smtClean="0"/>
                        <a:t>100 km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max beam energy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175 GeV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no. of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IPs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Luminosity/IP at 350 </a:t>
                      </a:r>
                      <a:r>
                        <a:rPr lang="en-US" sz="2000" b="1" dirty="0" err="1" smtClean="0"/>
                        <a:t>GeV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c.m</a:t>
                      </a:r>
                      <a:r>
                        <a:rPr lang="en-US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1.8x10</a:t>
                      </a:r>
                      <a:r>
                        <a:rPr lang="en-US" sz="2400" baseline="30000" dirty="0" smtClean="0"/>
                        <a:t>34 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</a:t>
                      </a:r>
                      <a:r>
                        <a:rPr lang="en-GB" sz="2400" baseline="30000" dirty="0" smtClean="0"/>
                        <a:t>6 </a:t>
                      </a:r>
                      <a:r>
                        <a:rPr lang="en-GB" sz="2400" baseline="0" dirty="0" smtClean="0">
                          <a:sym typeface="Symbol"/>
                        </a:rPr>
                        <a:t></a:t>
                      </a:r>
                      <a:r>
                        <a:rPr lang="en-GB" sz="2400" baseline="0" dirty="0" err="1" smtClean="0">
                          <a:sym typeface="Symbol"/>
                        </a:rPr>
                        <a:t>tt</a:t>
                      </a:r>
                      <a:r>
                        <a:rPr lang="en-GB" sz="2400" baseline="0" dirty="0" smtClean="0">
                          <a:sym typeface="Symbol"/>
                        </a:rPr>
                        <a:t> pairs  /5yrs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Luminosity/IP at 240 GeV </a:t>
                      </a:r>
                      <a:r>
                        <a:rPr lang="en-US" sz="2000" b="1" dirty="0" err="1" smtClean="0"/>
                        <a:t>c.m</a:t>
                      </a:r>
                      <a:r>
                        <a:rPr lang="en-US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6.0x10</a:t>
                      </a:r>
                      <a:r>
                        <a:rPr lang="en-US" sz="2400" baseline="30000" dirty="0" smtClean="0"/>
                        <a:t>34 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2 10</a:t>
                      </a:r>
                      <a:r>
                        <a:rPr lang="en-GB" sz="2400" baseline="30000" dirty="0" smtClean="0"/>
                        <a:t>6 </a:t>
                      </a:r>
                      <a:r>
                        <a:rPr lang="en-GB" sz="2400" baseline="0" dirty="0" smtClean="0"/>
                        <a:t>ZH </a:t>
                      </a:r>
                      <a:r>
                        <a:rPr lang="en-GB" sz="2400" baseline="0" dirty="0" err="1" smtClean="0"/>
                        <a:t>evts</a:t>
                      </a:r>
                      <a:r>
                        <a:rPr lang="en-GB" sz="2400" baseline="0" dirty="0" smtClean="0"/>
                        <a:t>/5yrs</a:t>
                      </a:r>
                      <a:endParaRPr lang="en-GB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Luminosity/IP at 160 GeV </a:t>
                      </a:r>
                      <a:r>
                        <a:rPr lang="en-US" sz="2000" b="1" dirty="0" err="1" smtClean="0"/>
                        <a:t>c.m</a:t>
                      </a:r>
                      <a:r>
                        <a:rPr lang="en-US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35 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</a:t>
                      </a:r>
                      <a:r>
                        <a:rPr lang="en-GB" sz="2400" baseline="30000" dirty="0" smtClean="0"/>
                        <a:t>8</a:t>
                      </a:r>
                      <a:r>
                        <a:rPr lang="en-GB" sz="2400" baseline="0" dirty="0" smtClean="0"/>
                        <a:t> WW </a:t>
                      </a:r>
                      <a:r>
                        <a:rPr lang="en-GB" sz="2400" baseline="0" dirty="0" smtClean="0"/>
                        <a:t>pairs/1yr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Luminosity/IP at 90 GeV </a:t>
                      </a:r>
                      <a:r>
                        <a:rPr lang="en-US" sz="2000" b="1" dirty="0" err="1" smtClean="0"/>
                        <a:t>c.m</a:t>
                      </a:r>
                      <a:r>
                        <a:rPr lang="en-US" sz="2000" b="1" dirty="0" smtClean="0"/>
                        <a:t>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2.8 10</a:t>
                      </a:r>
                      <a:r>
                        <a:rPr lang="en-US" sz="2400" baseline="30000" dirty="0" smtClean="0"/>
                        <a:t>35 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</a:t>
                      </a:r>
                      <a:r>
                        <a:rPr lang="en-GB" sz="2400" baseline="30000" dirty="0" smtClean="0"/>
                        <a:t>12 </a:t>
                      </a:r>
                      <a:r>
                        <a:rPr lang="en-GB" sz="2400" baseline="0" dirty="0" smtClean="0"/>
                        <a:t>Z </a:t>
                      </a:r>
                      <a:r>
                        <a:rPr lang="en-GB" sz="2400" baseline="0" dirty="0" smtClean="0"/>
                        <a:t>decays /2yrs</a:t>
                      </a:r>
                      <a:endParaRPr lang="en-GB" sz="24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go-tlep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10" y="15685"/>
            <a:ext cx="1307939" cy="7757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9BF2-93A8-4C38-A578-44813EC5B76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0" y="132081"/>
            <a:ext cx="4940300" cy="646331"/>
          </a:xfrm>
          <a:prstGeom prst="rect">
            <a:avLst/>
          </a:prstGeom>
          <a:solidFill>
            <a:srgbClr val="EDF6F9"/>
          </a:solidFill>
        </p:spPr>
        <p:txBody>
          <a:bodyPr wrap="square" rtlCol="0">
            <a:spAutoFit/>
          </a:bodyPr>
          <a:lstStyle/>
          <a:p>
            <a:r>
              <a:rPr lang="fr-CH" sz="3600" dirty="0" err="1" smtClean="0">
                <a:latin typeface="+mn-lt"/>
              </a:rPr>
              <a:t>Luminosity</a:t>
            </a:r>
            <a:r>
              <a:rPr lang="fr-CH" sz="3600" dirty="0" smtClean="0">
                <a:latin typeface="+mn-lt"/>
              </a:rPr>
              <a:t> optimisation </a:t>
            </a:r>
            <a:endParaRPr lang="en-US" sz="36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231900"/>
            <a:ext cx="895315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I</a:t>
            </a:r>
            <a:r>
              <a:rPr lang="fr-CH" sz="1800" dirty="0" err="1" smtClean="0">
                <a:latin typeface="+mn-lt"/>
              </a:rPr>
              <a:t>deal</a:t>
            </a:r>
            <a:r>
              <a:rPr lang="fr-CH" sz="1800" dirty="0" smtClean="0">
                <a:latin typeface="+mn-lt"/>
              </a:rPr>
              <a:t> situation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lifetime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driven</a:t>
            </a:r>
            <a:r>
              <a:rPr lang="fr-CH" sz="1800" dirty="0" smtClean="0">
                <a:latin typeface="+mn-lt"/>
              </a:rPr>
              <a:t> by 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err="1">
                <a:latin typeface="+mn-lt"/>
              </a:rPr>
              <a:t>-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smtClean="0">
                <a:latin typeface="+mn-lt"/>
              </a:rPr>
              <a:t> interactions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-- </a:t>
            </a:r>
            <a:r>
              <a:rPr lang="fr-CH" sz="1800" dirty="0" err="1" smtClean="0">
                <a:latin typeface="+mn-lt"/>
              </a:rPr>
              <a:t>dominated</a:t>
            </a:r>
            <a:r>
              <a:rPr lang="fr-CH" sz="1800" dirty="0" smtClean="0">
                <a:latin typeface="+mn-lt"/>
              </a:rPr>
              <a:t> by radiative </a:t>
            </a:r>
            <a:r>
              <a:rPr lang="fr-CH" sz="1800" dirty="0" err="1" smtClean="0">
                <a:latin typeface="+mn-lt"/>
              </a:rPr>
              <a:t>Bhabha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scattering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e+e</a:t>
            </a:r>
            <a:r>
              <a:rPr lang="fr-CH" sz="1800" dirty="0" smtClean="0">
                <a:latin typeface="+mn-lt"/>
              </a:rPr>
              <a:t>-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latin typeface="+mn-lt"/>
                <a:sym typeface="Wingdings" panose="05000000000000000000" pitchFamily="2" charset="2"/>
              </a:rPr>
              <a:t>e+e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-</a:t>
            </a:r>
            <a:r>
              <a:rPr lang="fr-CH" sz="1800" dirty="0" smtClean="0">
                <a:latin typeface="+mn-lt"/>
                <a:sym typeface="Symbol"/>
              </a:rPr>
              <a:t>  (</a:t>
            </a:r>
            <a:r>
              <a:rPr lang="fr-CH" sz="1800" dirty="0" err="1" smtClean="0">
                <a:latin typeface="+mn-lt"/>
                <a:sym typeface="Symbol"/>
              </a:rPr>
              <a:t>typically</a:t>
            </a:r>
            <a:r>
              <a:rPr lang="fr-CH" sz="1800" dirty="0" smtClean="0">
                <a:latin typeface="+mn-lt"/>
                <a:sym typeface="Symbol"/>
              </a:rPr>
              <a:t> 150 mb)</a:t>
            </a:r>
          </a:p>
          <a:p>
            <a:r>
              <a:rPr lang="fr-CH" sz="1800" dirty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                 </a:t>
            </a:r>
            <a:r>
              <a:rPr lang="fr-CH" sz="1800" dirty="0" err="1" smtClean="0">
                <a:latin typeface="+mn-lt"/>
                <a:sym typeface="Symbol"/>
              </a:rPr>
              <a:t>with</a:t>
            </a:r>
            <a:r>
              <a:rPr lang="fr-CH" sz="1800" dirty="0" smtClean="0">
                <a:latin typeface="+mn-lt"/>
                <a:sym typeface="Symbol"/>
              </a:rPr>
              <a:t> e</a:t>
            </a:r>
            <a:r>
              <a:rPr lang="fr-CH" sz="1800" baseline="30000" dirty="0" smtClean="0">
                <a:latin typeface="+mn-lt"/>
                <a:sym typeface="Symbol"/>
              </a:rPr>
              <a:t>+/- </a:t>
            </a:r>
            <a:r>
              <a:rPr lang="fr-CH" sz="1800" dirty="0" smtClean="0">
                <a:latin typeface="+mn-lt"/>
                <a:sym typeface="Symbol"/>
              </a:rPr>
              <a:t> out of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acceptance</a:t>
            </a:r>
            <a:r>
              <a:rPr lang="fr-CH" sz="1800" dirty="0" smtClean="0">
                <a:latin typeface="+mn-lt"/>
                <a:sym typeface="Symbol"/>
              </a:rPr>
              <a:t>  (</a:t>
            </a:r>
            <a:r>
              <a:rPr lang="fr-CH" sz="1800" dirty="0" err="1" smtClean="0">
                <a:latin typeface="+mn-lt"/>
                <a:sym typeface="Symbol"/>
              </a:rPr>
              <a:t>improved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with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larger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acceptance</a:t>
            </a:r>
            <a:r>
              <a:rPr lang="fr-CH" sz="1800" dirty="0" smtClean="0">
                <a:latin typeface="+mn-lt"/>
                <a:sym typeface="Symbol"/>
              </a:rPr>
              <a:t>)</a:t>
            </a:r>
          </a:p>
          <a:p>
            <a:endParaRPr lang="fr-CH" sz="1800" baseline="300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At high </a:t>
            </a:r>
            <a:r>
              <a:rPr lang="fr-CH" sz="1800" dirty="0" err="1" smtClean="0">
                <a:latin typeface="+mn-lt"/>
                <a:sym typeface="Symbol"/>
              </a:rPr>
              <a:t>luminosity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considered</a:t>
            </a:r>
            <a:r>
              <a:rPr lang="fr-CH" sz="1800" dirty="0" smtClean="0">
                <a:latin typeface="+mn-lt"/>
                <a:sym typeface="Symbol"/>
              </a:rPr>
              <a:t> in FCC-</a:t>
            </a:r>
            <a:r>
              <a:rPr lang="fr-CH" sz="1800" dirty="0" err="1" smtClean="0">
                <a:latin typeface="+mn-lt"/>
                <a:sym typeface="Symbol"/>
              </a:rPr>
              <a:t>ee</a:t>
            </a:r>
            <a:r>
              <a:rPr lang="fr-CH" sz="1800" dirty="0" smtClean="0">
                <a:latin typeface="+mn-lt"/>
                <a:sym typeface="Symbol"/>
              </a:rPr>
              <a:t>, Beamstrahlung (</a:t>
            </a:r>
            <a:r>
              <a:rPr lang="fr-CH" sz="1800" dirty="0" err="1" smtClean="0">
                <a:latin typeface="+mn-lt"/>
                <a:sym typeface="Symbol"/>
              </a:rPr>
              <a:t>particle-opp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  <a:r>
              <a:rPr lang="fr-CH" sz="1800" dirty="0" err="1" smtClean="0">
                <a:latin typeface="+mn-lt"/>
                <a:sym typeface="Symbol"/>
              </a:rPr>
              <a:t>beam</a:t>
            </a:r>
            <a:r>
              <a:rPr lang="fr-CH" sz="1800" dirty="0" smtClean="0">
                <a:latin typeface="+mn-lt"/>
                <a:sym typeface="Symbol"/>
              </a:rPr>
              <a:t> interaction)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becomes</a:t>
            </a:r>
            <a:r>
              <a:rPr lang="fr-CH" sz="1800" dirty="0" smtClean="0">
                <a:latin typeface="+mn-lt"/>
                <a:sym typeface="Symbol"/>
              </a:rPr>
              <a:t> important. 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  -- </a:t>
            </a:r>
            <a:r>
              <a:rPr lang="fr-CH" sz="1800" dirty="0" err="1" smtClean="0">
                <a:latin typeface="+mn-lt"/>
                <a:sym typeface="Symbol"/>
              </a:rPr>
              <a:t>requires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very</a:t>
            </a:r>
            <a:r>
              <a:rPr lang="fr-CH" sz="1800" dirty="0" smtClean="0">
                <a:latin typeface="+mn-lt"/>
                <a:sym typeface="Symbol"/>
              </a:rPr>
              <a:t> flat </a:t>
            </a:r>
            <a:r>
              <a:rPr lang="fr-CH" sz="1800" dirty="0" err="1" smtClean="0">
                <a:latin typeface="+mn-lt"/>
                <a:sym typeface="Symbol"/>
              </a:rPr>
              <a:t>beams</a:t>
            </a:r>
            <a:r>
              <a:rPr lang="fr-CH" sz="1800" dirty="0" smtClean="0">
                <a:latin typeface="+mn-lt"/>
                <a:sym typeface="Symbol"/>
              </a:rPr>
              <a:t>  and +- 2%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acceptance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-- </a:t>
            </a:r>
            <a:r>
              <a:rPr lang="fr-CH" sz="1800" dirty="0" err="1" smtClean="0">
                <a:latin typeface="+mn-lt"/>
                <a:sym typeface="Symbol"/>
              </a:rPr>
              <a:t>reduces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beam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lifetime</a:t>
            </a:r>
            <a:r>
              <a:rPr lang="fr-CH" sz="1800" dirty="0">
                <a:latin typeface="+mn-lt"/>
                <a:sym typeface="Symbol"/>
              </a:rPr>
              <a:t> 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    -- </a:t>
            </a:r>
            <a:r>
              <a:rPr lang="fr-CH" sz="1800" dirty="0" err="1" smtClean="0">
                <a:latin typeface="+mn-lt"/>
                <a:sym typeface="Symbol"/>
              </a:rPr>
              <a:t>increases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spread and </a:t>
            </a:r>
            <a:r>
              <a:rPr lang="fr-CH" sz="1800" dirty="0" err="1" smtClean="0">
                <a:latin typeface="+mn-lt"/>
                <a:sym typeface="Symbol"/>
              </a:rPr>
              <a:t>bunch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length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smtClean="0">
                <a:latin typeface="+mn-lt"/>
                <a:sym typeface="Symbol"/>
              </a:rPr>
              <a:t>This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the case in FCC-tt</a:t>
            </a:r>
          </a:p>
          <a:p>
            <a:endParaRPr lang="fr-CH" sz="1800" dirty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At </a:t>
            </a:r>
            <a:r>
              <a:rPr lang="fr-CH" sz="1800" dirty="0" err="1" smtClean="0">
                <a:latin typeface="+mn-lt"/>
                <a:sym typeface="Symbol"/>
              </a:rPr>
              <a:t>lower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energy</a:t>
            </a:r>
            <a:r>
              <a:rPr lang="fr-CH" sz="1800" dirty="0" smtClean="0">
                <a:latin typeface="+mn-lt"/>
                <a:sym typeface="Symbol"/>
              </a:rPr>
              <a:t> the </a:t>
            </a:r>
            <a:r>
              <a:rPr lang="fr-CH" sz="1800" dirty="0" err="1" smtClean="0">
                <a:latin typeface="+mn-lt"/>
                <a:sym typeface="Symbol"/>
              </a:rPr>
              <a:t>beams</a:t>
            </a:r>
            <a:r>
              <a:rPr lang="fr-CH" sz="1800" dirty="0" smtClean="0">
                <a:latin typeface="+mn-lt"/>
                <a:sym typeface="Symbol"/>
              </a:rPr>
              <a:t> are </a:t>
            </a:r>
            <a:r>
              <a:rPr lang="fr-CH" sz="1800" dirty="0" err="1" smtClean="0">
                <a:latin typeface="+mn-lt"/>
                <a:sym typeface="Symbol"/>
              </a:rPr>
              <a:t>blowing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eachother</a:t>
            </a:r>
            <a:r>
              <a:rPr lang="fr-CH" sz="1800" dirty="0" smtClean="0">
                <a:latin typeface="+mn-lt"/>
                <a:sym typeface="Symbol"/>
              </a:rPr>
              <a:t> (</a:t>
            </a:r>
            <a:r>
              <a:rPr lang="fr-CH" sz="1800" dirty="0" err="1" smtClean="0">
                <a:latin typeface="+mn-lt"/>
                <a:sym typeface="Symbol"/>
              </a:rPr>
              <a:t>beam-beam</a:t>
            </a:r>
            <a:r>
              <a:rPr lang="fr-CH" sz="1800" dirty="0" smtClean="0">
                <a:latin typeface="+mn-lt"/>
                <a:sym typeface="Symbol"/>
              </a:rPr>
              <a:t> interaction) </a:t>
            </a:r>
          </a:p>
          <a:p>
            <a:r>
              <a:rPr lang="fr-CH" sz="1800" dirty="0" smtClean="0">
                <a:latin typeface="+mn-lt"/>
                <a:sym typeface="Symbol"/>
              </a:rPr>
              <a:t>      -- </a:t>
            </a:r>
            <a:r>
              <a:rPr lang="fr-CH" sz="1800" dirty="0" err="1" smtClean="0">
                <a:latin typeface="+mn-lt"/>
                <a:sym typeface="Symbol"/>
              </a:rPr>
              <a:t>this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can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be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fought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with</a:t>
            </a:r>
            <a:r>
              <a:rPr lang="fr-CH" sz="1800" dirty="0" smtClean="0">
                <a:latin typeface="+mn-lt"/>
                <a:sym typeface="Symbol"/>
              </a:rPr>
              <a:t> ‘</a:t>
            </a:r>
            <a:r>
              <a:rPr lang="fr-CH" sz="1800" dirty="0" err="1" smtClean="0">
                <a:latin typeface="+mn-lt"/>
                <a:sym typeface="Symbol"/>
              </a:rPr>
              <a:t>crab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waist</a:t>
            </a:r>
            <a:r>
              <a:rPr lang="fr-CH" sz="1800" dirty="0" smtClean="0">
                <a:latin typeface="+mn-lt"/>
                <a:sym typeface="Symbol"/>
              </a:rPr>
              <a:t>’ </a:t>
            </a:r>
            <a:r>
              <a:rPr lang="fr-CH" sz="1800" dirty="0" err="1" smtClean="0">
                <a:latin typeface="+mn-lt"/>
                <a:sym typeface="Symbol"/>
              </a:rPr>
              <a:t>crossing</a:t>
            </a:r>
            <a:endParaRPr lang="fr-CH" sz="1800" dirty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This </a:t>
            </a:r>
            <a:r>
              <a:rPr lang="fr-CH" sz="1800" dirty="0" err="1" smtClean="0">
                <a:latin typeface="+mn-lt"/>
                <a:sym typeface="Symbol"/>
              </a:rPr>
              <a:t>is</a:t>
            </a:r>
            <a:r>
              <a:rPr lang="fr-CH" sz="1800" dirty="0" smtClean="0">
                <a:latin typeface="+mn-lt"/>
                <a:sym typeface="Symbol"/>
              </a:rPr>
              <a:t> the case at all </a:t>
            </a:r>
            <a:r>
              <a:rPr lang="fr-CH" sz="1800" dirty="0" err="1" smtClean="0">
                <a:latin typeface="+mn-lt"/>
                <a:sym typeface="Symbol"/>
              </a:rPr>
              <a:t>lower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energies</a:t>
            </a:r>
            <a:r>
              <a:rPr lang="fr-CH" sz="1800" dirty="0" smtClean="0">
                <a:latin typeface="+mn-lt"/>
                <a:sym typeface="Symbol"/>
              </a:rPr>
              <a:t> operating points </a:t>
            </a:r>
          </a:p>
          <a:p>
            <a:endParaRPr lang="fr-CH" sz="1800" dirty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Numbers</a:t>
            </a:r>
            <a:r>
              <a:rPr lang="fr-CH" sz="1800" dirty="0" smtClean="0">
                <a:latin typeface="+mn-lt"/>
                <a:sym typeface="Symbol"/>
              </a:rPr>
              <a:t> in main </a:t>
            </a:r>
            <a:r>
              <a:rPr lang="fr-CH" sz="1800" dirty="0" err="1" smtClean="0">
                <a:latin typeface="+mn-lt"/>
                <a:sym typeface="Symbol"/>
              </a:rPr>
              <a:t>parameter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list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include</a:t>
            </a:r>
            <a:r>
              <a:rPr lang="fr-CH" sz="1800" dirty="0" smtClean="0">
                <a:latin typeface="+mn-lt"/>
                <a:sym typeface="Symbol"/>
              </a:rPr>
              <a:t> beamstrahlung </a:t>
            </a:r>
            <a:r>
              <a:rPr lang="fr-CH" sz="1800" dirty="0" err="1" smtClean="0">
                <a:latin typeface="+mn-lt"/>
                <a:sym typeface="Symbol"/>
              </a:rPr>
              <a:t>treatment</a:t>
            </a:r>
            <a:r>
              <a:rPr lang="fr-CH" sz="1800" dirty="0" smtClean="0">
                <a:latin typeface="+mn-lt"/>
                <a:sym typeface="Symbol"/>
              </a:rPr>
              <a:t>, but have not </a:t>
            </a:r>
            <a:r>
              <a:rPr lang="fr-CH" sz="1800" dirty="0" err="1" smtClean="0">
                <a:latin typeface="+mn-lt"/>
                <a:sym typeface="Symbol"/>
              </a:rPr>
              <a:t>considered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crab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waist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operation</a:t>
            </a:r>
            <a:r>
              <a:rPr lang="fr-CH" sz="1800" dirty="0" smtClean="0">
                <a:latin typeface="+mn-lt"/>
                <a:sym typeface="Symbo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84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2844800" cy="855662"/>
          </a:xfrm>
          <a:solidFill>
            <a:srgbClr val="EDF6F9"/>
          </a:solidFill>
        </p:spPr>
        <p:txBody>
          <a:bodyPr/>
          <a:lstStyle/>
          <a:p>
            <a:pPr algn="l"/>
            <a:r>
              <a:rPr lang="en-US" dirty="0" smtClean="0"/>
              <a:t> Luminosity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659BF7-46C1-4806-B74C-F355D6E166F7}" type="datetime1">
              <a:rPr lang="fr-FR" smtClean="0"/>
              <a:t>08/01/2015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8th FCC-ee Physics Workshop - Paris - J. Wenninger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74665"/>
              </p:ext>
            </p:extLst>
          </p:nvPr>
        </p:nvGraphicFramePr>
        <p:xfrm>
          <a:off x="1883650" y="2084825"/>
          <a:ext cx="3149210" cy="133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1104840" imgH="469800" progId="Equation.3">
                  <p:embed/>
                </p:oleObj>
              </mc:Choice>
              <mc:Fallback>
                <p:oleObj name="Equation" r:id="rId3" imgW="110484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650" y="2084825"/>
                        <a:ext cx="3149210" cy="133931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533904"/>
              </p:ext>
            </p:extLst>
          </p:nvPr>
        </p:nvGraphicFramePr>
        <p:xfrm>
          <a:off x="1883650" y="5042010"/>
          <a:ext cx="20986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736560" imgH="469800" progId="Equation.3">
                  <p:embed/>
                </p:oleObj>
              </mc:Choice>
              <mc:Fallback>
                <p:oleObj name="Equation" r:id="rId5" imgW="736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5042010"/>
                        <a:ext cx="2098675" cy="13398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chemeClr val="tx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607465" y="1226817"/>
            <a:ext cx="2170139" cy="1198826"/>
            <a:chOff x="6646377" y="1585575"/>
            <a:chExt cx="2170139" cy="1198826"/>
          </a:xfrm>
        </p:grpSpPr>
        <p:grpSp>
          <p:nvGrpSpPr>
            <p:cNvPr id="9" name="Group 8"/>
            <p:cNvGrpSpPr/>
            <p:nvPr/>
          </p:nvGrpSpPr>
          <p:grpSpPr>
            <a:xfrm>
              <a:off x="6646377" y="1585575"/>
              <a:ext cx="863351" cy="1198826"/>
              <a:chOff x="6573952" y="1970906"/>
              <a:chExt cx="863351" cy="1198826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573952" y="2468875"/>
                <a:ext cx="863351" cy="17282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6645870" y="1970906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Oval 25"/>
              <p:cNvSpPr/>
              <p:nvPr/>
            </p:nvSpPr>
            <p:spPr bwMode="auto">
              <a:xfrm rot="10800000">
                <a:off x="6634966" y="2718439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33219" y="1636758"/>
              <a:ext cx="795411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 smtClean="0">
                  <a:latin typeface="+mn-lt"/>
                </a:rPr>
                <a:t>H </a:t>
              </a:r>
              <a:r>
                <a:rPr lang="en-US" sz="2000" kern="0" dirty="0" smtClean="0">
                  <a:latin typeface="+mn-lt"/>
                  <a:sym typeface="Symbol"/>
                </a:rPr>
                <a:t> 1</a:t>
              </a:r>
              <a:endParaRPr lang="en-GB" sz="2000" kern="0" dirty="0" smtClean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1194" y="2087089"/>
              <a:ext cx="1175322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latin typeface="+mn-lt"/>
                </a:rPr>
                <a:t>Hour-glass</a:t>
              </a:r>
              <a:endParaRPr lang="en-GB" sz="1600" i="1" kern="0" dirty="0" smtClean="0"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07465" y="2882630"/>
            <a:ext cx="2112199" cy="1314470"/>
            <a:chOff x="6799566" y="2882630"/>
            <a:chExt cx="2112199" cy="1314470"/>
          </a:xfrm>
        </p:grpSpPr>
        <p:grpSp>
          <p:nvGrpSpPr>
            <p:cNvPr id="24" name="Group 23"/>
            <p:cNvGrpSpPr/>
            <p:nvPr/>
          </p:nvGrpSpPr>
          <p:grpSpPr>
            <a:xfrm>
              <a:off x="6799566" y="3419050"/>
              <a:ext cx="1902040" cy="778050"/>
              <a:chOff x="2692712" y="5037615"/>
              <a:chExt cx="2230491" cy="942450"/>
            </a:xfrm>
          </p:grpSpPr>
          <p:sp>
            <p:nvSpPr>
              <p:cNvPr id="7" name="Oval 6"/>
              <p:cNvSpPr/>
              <p:nvPr/>
            </p:nvSpPr>
            <p:spPr bwMode="auto">
              <a:xfrm rot="1517219" flipV="1">
                <a:off x="3040199" y="5447662"/>
                <a:ext cx="1248163" cy="1416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20133054" flipV="1">
                <a:off x="3086435" y="5468412"/>
                <a:ext cx="1155693" cy="148154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2698321" y="5054444"/>
                <a:ext cx="1997095" cy="9256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692712" y="5037615"/>
                <a:ext cx="1940996" cy="94244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Arc 21"/>
              <p:cNvSpPr/>
              <p:nvPr/>
            </p:nvSpPr>
            <p:spPr bwMode="auto">
              <a:xfrm rot="2442530">
                <a:off x="3704037" y="5188647"/>
                <a:ext cx="737395" cy="739265"/>
              </a:xfrm>
              <a:prstGeom prst="arc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7629" y="5342434"/>
                <a:ext cx="455574" cy="33855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1600" i="1" kern="0" dirty="0" smtClean="0">
                    <a:solidFill>
                      <a:srgbClr val="7030A0"/>
                    </a:solidFill>
                    <a:latin typeface="+mn-lt"/>
                  </a:rPr>
                  <a:t>2</a:t>
                </a:r>
                <a:r>
                  <a:rPr lang="en-US" sz="1600" i="1" kern="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F</a:t>
                </a:r>
                <a:endParaRPr lang="en-GB" sz="1600" i="1" kern="0" dirty="0" smtClean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916248" y="2990485"/>
              <a:ext cx="766557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>
                  <a:latin typeface="+mn-lt"/>
                </a:rPr>
                <a:t>F</a:t>
              </a:r>
              <a:r>
                <a:rPr lang="en-US" sz="2000" kern="0" dirty="0" smtClean="0">
                  <a:latin typeface="+mn-lt"/>
                </a:rPr>
                <a:t> </a:t>
              </a:r>
              <a:r>
                <a:rPr lang="en-US" sz="2000" kern="0" dirty="0" smtClean="0">
                  <a:latin typeface="+mn-lt"/>
                  <a:sym typeface="Symbol"/>
                </a:rPr>
                <a:t> 1</a:t>
              </a:r>
              <a:endParaRPr lang="en-GB" sz="2000" kern="0" dirty="0" smtClean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66122" y="2882630"/>
              <a:ext cx="1045643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latin typeface="+mn-lt"/>
                </a:rPr>
                <a:t>Crossing angle</a:t>
              </a:r>
              <a:endParaRPr lang="en-GB" sz="1600" i="1" kern="0" dirty="0" smtClean="0">
                <a:latin typeface="+mn-lt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01501"/>
              </p:ext>
            </p:extLst>
          </p:nvPr>
        </p:nvGraphicFramePr>
        <p:xfrm>
          <a:off x="2095625" y="3989388"/>
          <a:ext cx="2689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7" imgW="1447560" imgH="482400" progId="Equation.3">
                  <p:embed/>
                </p:oleObj>
              </mc:Choice>
              <mc:Fallback>
                <p:oleObj name="Equation" r:id="rId7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625" y="3989388"/>
                        <a:ext cx="2689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 rot="19960514">
            <a:off x="5119561" y="2248357"/>
            <a:ext cx="1222853" cy="119345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26415">
            <a:off x="4650401" y="3311066"/>
            <a:ext cx="1674580" cy="13147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45510"/>
              </p:ext>
            </p:extLst>
          </p:nvPr>
        </p:nvGraphicFramePr>
        <p:xfrm>
          <a:off x="2035175" y="881063"/>
          <a:ext cx="31083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9" imgW="1752480" imgH="393480" progId="Equation.3">
                  <p:embed/>
                </p:oleObj>
              </mc:Choice>
              <mc:Fallback>
                <p:oleObj name="Equation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881063"/>
                        <a:ext cx="31083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 bwMode="auto">
          <a:xfrm rot="10800000">
            <a:off x="3192154" y="1478054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25" y="4065289"/>
            <a:ext cx="161301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parameter</a:t>
            </a:r>
            <a:endParaRPr lang="en-GB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192154" y="3467405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Curved Right Arrow 19"/>
          <p:cNvSpPr/>
          <p:nvPr/>
        </p:nvSpPr>
        <p:spPr bwMode="auto">
          <a:xfrm>
            <a:off x="654690" y="2758674"/>
            <a:ext cx="921720" cy="305318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37925"/>
              </p:ext>
            </p:extLst>
          </p:nvPr>
        </p:nvGraphicFramePr>
        <p:xfrm>
          <a:off x="6991515" y="4497302"/>
          <a:ext cx="19335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1" imgW="1434960" imgH="1587240" progId="Equation.3">
                  <p:embed/>
                </p:oleObj>
              </mc:Choice>
              <mc:Fallback>
                <p:oleObj name="Equation" r:id="rId11" imgW="143496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515" y="4497302"/>
                        <a:ext cx="1933575" cy="2119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6100192" y="0"/>
            <a:ext cx="2096726" cy="731230"/>
            <a:chOff x="2344510" y="2518150"/>
            <a:chExt cx="5530320" cy="99853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2882180" y="3006546"/>
              <a:ext cx="49926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2344510" y="2814519"/>
              <a:ext cx="2496325" cy="384052"/>
              <a:chOff x="616285" y="2814519"/>
              <a:chExt cx="2496325" cy="38405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30765" y="2814519"/>
                <a:ext cx="1881845" cy="384052"/>
                <a:chOff x="1230765" y="2814519"/>
                <a:chExt cx="1881845" cy="384052"/>
              </a:xfrm>
            </p:grpSpPr>
            <p:sp>
              <p:nvSpPr>
                <p:cNvPr id="51" name="Flowchart: Direct Access Storage 50"/>
                <p:cNvSpPr/>
                <p:nvPr/>
              </p:nvSpPr>
              <p:spPr bwMode="auto">
                <a:xfrm rot="10800000">
                  <a:off x="1230765" y="2814521"/>
                  <a:ext cx="1881845" cy="384050"/>
                </a:xfrm>
                <a:prstGeom prst="flowChartMagneticDrum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 bwMode="auto">
                <a:xfrm>
                  <a:off x="1233289" y="2814519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0000FF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 bwMode="auto">
              <a:xfrm>
                <a:off x="616285" y="3006546"/>
                <a:ext cx="9613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5224885" y="2814520"/>
              <a:ext cx="2336799" cy="384052"/>
              <a:chOff x="5224885" y="2814520"/>
              <a:chExt cx="2336799" cy="3840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677315" y="2814520"/>
                <a:ext cx="1884369" cy="384052"/>
                <a:chOff x="3801376" y="2814520"/>
                <a:chExt cx="1884369" cy="384052"/>
              </a:xfrm>
            </p:grpSpPr>
            <p:sp>
              <p:nvSpPr>
                <p:cNvPr id="47" name="Flowchart: Direct Access Storage 46"/>
                <p:cNvSpPr/>
                <p:nvPr/>
              </p:nvSpPr>
              <p:spPr bwMode="auto">
                <a:xfrm rot="10800000">
                  <a:off x="3803900" y="2814520"/>
                  <a:ext cx="1881845" cy="384050"/>
                </a:xfrm>
                <a:prstGeom prst="flowChartMagneticDrum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 bwMode="auto">
                <a:xfrm>
                  <a:off x="3801376" y="2814521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FF0000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 bwMode="auto">
              <a:xfrm>
                <a:off x="5224885" y="3006544"/>
                <a:ext cx="796813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Explosion 2 37"/>
            <p:cNvSpPr/>
            <p:nvPr/>
          </p:nvSpPr>
          <p:spPr bwMode="auto">
            <a:xfrm>
              <a:off x="5061062" y="2518150"/>
              <a:ext cx="503914" cy="998530"/>
            </a:xfrm>
            <a:prstGeom prst="irregularSeal2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3447276" y="3317917"/>
              <a:ext cx="114694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6239172" y="3317917"/>
              <a:ext cx="103389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18" grpId="0" animBg="1"/>
      <p:bldP spid="19" grpId="0"/>
      <p:bldP spid="32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40000" y="1"/>
            <a:ext cx="3873500" cy="736599"/>
          </a:xfrm>
          <a:prstGeom prst="rect">
            <a:avLst/>
          </a:prstGeom>
          <a:solidFill>
            <a:srgbClr val="EDF6F9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dirty="0"/>
              <a:t>Crab Waist Scheme</a:t>
            </a:r>
            <a:endParaRPr lang="ru-RU" altLang="ru-RU" dirty="0"/>
          </a:p>
        </p:txBody>
      </p:sp>
      <p:sp>
        <p:nvSpPr>
          <p:cNvPr id="9219" name="AutoShape 53"/>
          <p:cNvSpPr>
            <a:spLocks noChangeArrowheads="1"/>
          </p:cNvSpPr>
          <p:nvPr/>
        </p:nvSpPr>
        <p:spPr bwMode="auto">
          <a:xfrm>
            <a:off x="1747838" y="1912938"/>
            <a:ext cx="1287462" cy="3175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0" name="Freeform 52"/>
          <p:cNvSpPr>
            <a:spLocks/>
          </p:cNvSpPr>
          <p:nvPr/>
        </p:nvSpPr>
        <p:spPr bwMode="auto">
          <a:xfrm>
            <a:off x="930275" y="2070100"/>
            <a:ext cx="3606800" cy="4763"/>
          </a:xfrm>
          <a:custGeom>
            <a:avLst/>
            <a:gdLst>
              <a:gd name="T0" fmla="*/ 0 w 3037"/>
              <a:gd name="T1" fmla="*/ 2147483647 h 4"/>
              <a:gd name="T2" fmla="*/ 2147483647 w 3037"/>
              <a:gd name="T3" fmla="*/ 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37" h="4">
                <a:moveTo>
                  <a:pt x="0" y="4"/>
                </a:moveTo>
                <a:lnTo>
                  <a:pt x="3037" y="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49"/>
          <p:cNvSpPr txBox="1">
            <a:spLocks noChangeArrowheads="1"/>
          </p:cNvSpPr>
          <p:nvPr/>
        </p:nvSpPr>
        <p:spPr bwMode="auto">
          <a:xfrm>
            <a:off x="4486275" y="2060575"/>
            <a:ext cx="203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26" tIns="39514" rIns="79026" bIns="3951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3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</a:t>
            </a:r>
            <a:endParaRPr lang="en-US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9222" name="Rectangle 48"/>
          <p:cNvSpPr>
            <a:spLocks noChangeArrowheads="1"/>
          </p:cNvSpPr>
          <p:nvPr/>
        </p:nvSpPr>
        <p:spPr bwMode="auto">
          <a:xfrm rot="840000">
            <a:off x="660400" y="1949450"/>
            <a:ext cx="3679825" cy="30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Rectangle 47"/>
          <p:cNvSpPr>
            <a:spLocks noChangeArrowheads="1"/>
          </p:cNvSpPr>
          <p:nvPr/>
        </p:nvSpPr>
        <p:spPr bwMode="auto">
          <a:xfrm rot="-843658">
            <a:off x="673100" y="1884363"/>
            <a:ext cx="3676650" cy="319087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4" name="Freeform 46"/>
          <p:cNvSpPr>
            <a:spLocks/>
          </p:cNvSpPr>
          <p:nvPr/>
        </p:nvSpPr>
        <p:spPr bwMode="auto">
          <a:xfrm>
            <a:off x="496888" y="1535113"/>
            <a:ext cx="4021137" cy="1014412"/>
          </a:xfrm>
          <a:custGeom>
            <a:avLst/>
            <a:gdLst>
              <a:gd name="T0" fmla="*/ 0 w 3386"/>
              <a:gd name="T1" fmla="*/ 2147483647 h 854"/>
              <a:gd name="T2" fmla="*/ 2147483647 w 3386"/>
              <a:gd name="T3" fmla="*/ 0 h 8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6" h="854">
                <a:moveTo>
                  <a:pt x="0" y="854"/>
                </a:moveTo>
                <a:lnTo>
                  <a:pt x="3386" y="0"/>
                </a:lnTo>
              </a:path>
            </a:pathLst>
          </a:custGeom>
          <a:noFill/>
          <a:ln w="6350">
            <a:solidFill>
              <a:srgbClr val="00008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45"/>
          <p:cNvSpPr>
            <a:spLocks/>
          </p:cNvSpPr>
          <p:nvPr/>
        </p:nvSpPr>
        <p:spPr bwMode="auto">
          <a:xfrm>
            <a:off x="482600" y="1595438"/>
            <a:ext cx="4124325" cy="1035050"/>
          </a:xfrm>
          <a:custGeom>
            <a:avLst/>
            <a:gdLst>
              <a:gd name="T0" fmla="*/ 2147483647 w 3473"/>
              <a:gd name="T1" fmla="*/ 2147483647 h 872"/>
              <a:gd name="T2" fmla="*/ 0 w 3473"/>
              <a:gd name="T3" fmla="*/ 0 h 8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73" h="872">
                <a:moveTo>
                  <a:pt x="3473" y="872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452438" y="1325563"/>
            <a:ext cx="327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655" tIns="38329" rIns="76655" bIns="38329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altLang="ru-RU" sz="1400" b="1" baseline="300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+</a:t>
            </a:r>
            <a:endParaRPr lang="en-US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9227" name="Text Box 43"/>
          <p:cNvSpPr txBox="1">
            <a:spLocks noChangeArrowheads="1"/>
          </p:cNvSpPr>
          <p:nvPr/>
        </p:nvSpPr>
        <p:spPr bwMode="auto">
          <a:xfrm>
            <a:off x="4359275" y="1266825"/>
            <a:ext cx="307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655" tIns="38329" rIns="76655" bIns="38329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333399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altLang="ru-RU" sz="1600" b="1" baseline="30000">
                <a:solidFill>
                  <a:srgbClr val="333399"/>
                </a:solidFill>
                <a:ea typeface="Times New Roman" pitchFamily="18" charset="0"/>
                <a:cs typeface="Arial" charset="0"/>
              </a:rPr>
              <a:t>-</a:t>
            </a:r>
            <a:endParaRPr lang="en-US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9228" name="Freeform 42"/>
          <p:cNvSpPr>
            <a:spLocks/>
          </p:cNvSpPr>
          <p:nvPr/>
        </p:nvSpPr>
        <p:spPr bwMode="auto">
          <a:xfrm>
            <a:off x="758825" y="1519238"/>
            <a:ext cx="3549650" cy="884237"/>
          </a:xfrm>
          <a:custGeom>
            <a:avLst/>
            <a:gdLst>
              <a:gd name="T0" fmla="*/ 212480528 w 7470"/>
              <a:gd name="T1" fmla="*/ 52376226 h 1865"/>
              <a:gd name="T2" fmla="*/ 0 w 7470"/>
              <a:gd name="T3" fmla="*/ 0 h 18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70" h="1865">
                <a:moveTo>
                  <a:pt x="7470" y="1865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41"/>
          <p:cNvSpPr>
            <a:spLocks/>
          </p:cNvSpPr>
          <p:nvPr/>
        </p:nvSpPr>
        <p:spPr bwMode="auto">
          <a:xfrm>
            <a:off x="722313" y="1660525"/>
            <a:ext cx="3548062" cy="884238"/>
          </a:xfrm>
          <a:custGeom>
            <a:avLst/>
            <a:gdLst>
              <a:gd name="T0" fmla="*/ 212290476 w 7470"/>
              <a:gd name="T1" fmla="*/ 52151551 h 1865"/>
              <a:gd name="T2" fmla="*/ 0 w 7470"/>
              <a:gd name="T3" fmla="*/ 0 h 18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70" h="1865">
                <a:moveTo>
                  <a:pt x="7470" y="1865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Freeform 40"/>
          <p:cNvSpPr>
            <a:spLocks/>
          </p:cNvSpPr>
          <p:nvPr/>
        </p:nvSpPr>
        <p:spPr bwMode="auto">
          <a:xfrm>
            <a:off x="687388" y="1793875"/>
            <a:ext cx="3546475" cy="887413"/>
          </a:xfrm>
          <a:custGeom>
            <a:avLst/>
            <a:gdLst>
              <a:gd name="T0" fmla="*/ 211424508 w 7470"/>
              <a:gd name="T1" fmla="*/ 53885240 h 1865"/>
              <a:gd name="T2" fmla="*/ 0 w 7470"/>
              <a:gd name="T3" fmla="*/ 0 h 18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70" h="1865">
                <a:moveTo>
                  <a:pt x="7470" y="1865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38100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Freeform 39"/>
          <p:cNvSpPr>
            <a:spLocks/>
          </p:cNvSpPr>
          <p:nvPr/>
        </p:nvSpPr>
        <p:spPr bwMode="auto">
          <a:xfrm>
            <a:off x="2087563" y="2000250"/>
            <a:ext cx="596900" cy="147638"/>
          </a:xfrm>
          <a:custGeom>
            <a:avLst/>
            <a:gdLst>
              <a:gd name="T0" fmla="*/ 35741706 w 1255"/>
              <a:gd name="T1" fmla="*/ 0 h 314"/>
              <a:gd name="T2" fmla="*/ 0 w 1255"/>
              <a:gd name="T3" fmla="*/ 7958817 h 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5" h="314">
                <a:moveTo>
                  <a:pt x="1255" y="0"/>
                </a:moveTo>
                <a:lnTo>
                  <a:pt x="0" y="314"/>
                </a:lnTo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Arc 38"/>
          <p:cNvSpPr>
            <a:spLocks/>
          </p:cNvSpPr>
          <p:nvPr/>
        </p:nvSpPr>
        <p:spPr bwMode="auto">
          <a:xfrm flipV="1">
            <a:off x="2449513" y="1633538"/>
            <a:ext cx="500062" cy="352425"/>
          </a:xfrm>
          <a:custGeom>
            <a:avLst/>
            <a:gdLst>
              <a:gd name="T0" fmla="*/ 0 w 42745"/>
              <a:gd name="T1" fmla="*/ 0 h 21600"/>
              <a:gd name="T2" fmla="*/ 0 w 42745"/>
              <a:gd name="T3" fmla="*/ 0 h 21600"/>
              <a:gd name="T4" fmla="*/ 0 w 427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745" h="21600" fill="none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</a:path>
              <a:path w="42745" h="21600" stroke="0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  <a:lnTo>
                  <a:pt x="21341" y="21600"/>
                </a:lnTo>
                <a:lnTo>
                  <a:pt x="0" y="18262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33" name="Arc 37"/>
          <p:cNvSpPr>
            <a:spLocks/>
          </p:cNvSpPr>
          <p:nvPr/>
        </p:nvSpPr>
        <p:spPr bwMode="auto">
          <a:xfrm flipV="1">
            <a:off x="2143125" y="1711325"/>
            <a:ext cx="501650" cy="354013"/>
          </a:xfrm>
          <a:custGeom>
            <a:avLst/>
            <a:gdLst>
              <a:gd name="T0" fmla="*/ 0 w 42745"/>
              <a:gd name="T1" fmla="*/ 0 h 21600"/>
              <a:gd name="T2" fmla="*/ 0 w 42745"/>
              <a:gd name="T3" fmla="*/ 0 h 21600"/>
              <a:gd name="T4" fmla="*/ 0 w 427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745" h="21600" fill="none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</a:path>
              <a:path w="42745" h="21600" stroke="0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  <a:lnTo>
                  <a:pt x="21341" y="21600"/>
                </a:lnTo>
                <a:lnTo>
                  <a:pt x="0" y="18262"/>
                </a:lnTo>
                <a:close/>
              </a:path>
            </a:pathLst>
          </a:custGeom>
          <a:noFill/>
          <a:ln w="444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34" name="Arc 36"/>
          <p:cNvSpPr>
            <a:spLocks/>
          </p:cNvSpPr>
          <p:nvPr/>
        </p:nvSpPr>
        <p:spPr bwMode="auto">
          <a:xfrm flipV="1">
            <a:off x="1854200" y="1789113"/>
            <a:ext cx="501650" cy="352425"/>
          </a:xfrm>
          <a:custGeom>
            <a:avLst/>
            <a:gdLst>
              <a:gd name="T0" fmla="*/ 0 w 42745"/>
              <a:gd name="T1" fmla="*/ 0 h 21600"/>
              <a:gd name="T2" fmla="*/ 0 w 42745"/>
              <a:gd name="T3" fmla="*/ 0 h 21600"/>
              <a:gd name="T4" fmla="*/ 0 w 42745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745" h="21600" fill="none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</a:path>
              <a:path w="42745" h="21600" stroke="0" extrusionOk="0">
                <a:moveTo>
                  <a:pt x="0" y="18262"/>
                </a:moveTo>
                <a:cubicBezTo>
                  <a:pt x="1644" y="7749"/>
                  <a:pt x="10700" y="-1"/>
                  <a:pt x="21341" y="0"/>
                </a:cubicBezTo>
                <a:cubicBezTo>
                  <a:pt x="32148" y="0"/>
                  <a:pt x="41293" y="7988"/>
                  <a:pt x="42745" y="18697"/>
                </a:cubicBezTo>
                <a:lnTo>
                  <a:pt x="21341" y="21600"/>
                </a:lnTo>
                <a:lnTo>
                  <a:pt x="0" y="18262"/>
                </a:lnTo>
                <a:close/>
              </a:path>
            </a:pathLst>
          </a:custGeom>
          <a:noFill/>
          <a:ln w="444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35" name="Freeform 35"/>
          <p:cNvSpPr>
            <a:spLocks/>
          </p:cNvSpPr>
          <p:nvPr/>
        </p:nvSpPr>
        <p:spPr bwMode="auto">
          <a:xfrm>
            <a:off x="2349500" y="1924050"/>
            <a:ext cx="92075" cy="295275"/>
          </a:xfrm>
          <a:custGeom>
            <a:avLst/>
            <a:gdLst>
              <a:gd name="T0" fmla="*/ 0 w 196"/>
              <a:gd name="T1" fmla="*/ 16189735 h 627"/>
              <a:gd name="T2" fmla="*/ 5296192 w 196"/>
              <a:gd name="T3" fmla="*/ 0 h 62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6" h="627">
                <a:moveTo>
                  <a:pt x="0" y="627"/>
                </a:moveTo>
                <a:lnTo>
                  <a:pt x="19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34"/>
          <p:cNvSpPr>
            <a:spLocks/>
          </p:cNvSpPr>
          <p:nvPr/>
        </p:nvSpPr>
        <p:spPr bwMode="auto">
          <a:xfrm>
            <a:off x="2393950" y="1077913"/>
            <a:ext cx="4763" cy="1649412"/>
          </a:xfrm>
          <a:custGeom>
            <a:avLst/>
            <a:gdLst>
              <a:gd name="T0" fmla="*/ 15754416 w 6"/>
              <a:gd name="T1" fmla="*/ 99074934 h 3472"/>
              <a:gd name="T2" fmla="*/ 0 w 6"/>
              <a:gd name="T3" fmla="*/ 0 h 34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3472">
                <a:moveTo>
                  <a:pt x="6" y="34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33"/>
          <p:cNvSpPr txBox="1">
            <a:spLocks noChangeArrowheads="1"/>
          </p:cNvSpPr>
          <p:nvPr/>
        </p:nvSpPr>
        <p:spPr bwMode="auto">
          <a:xfrm>
            <a:off x="2409825" y="998538"/>
            <a:ext cx="203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26" tIns="39514" rIns="79026" bIns="3951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3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endParaRPr lang="en-US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9238" name="Freeform 32"/>
          <p:cNvSpPr>
            <a:spLocks/>
          </p:cNvSpPr>
          <p:nvPr/>
        </p:nvSpPr>
        <p:spPr bwMode="auto">
          <a:xfrm>
            <a:off x="2968625" y="1370013"/>
            <a:ext cx="125413" cy="279400"/>
          </a:xfrm>
          <a:custGeom>
            <a:avLst/>
            <a:gdLst>
              <a:gd name="T0" fmla="*/ 7731258 w 263"/>
              <a:gd name="T1" fmla="*/ 0 h 585"/>
              <a:gd name="T2" fmla="*/ 0 w 263"/>
              <a:gd name="T3" fmla="*/ 17336173 h 5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3" h="585">
                <a:moveTo>
                  <a:pt x="263" y="0"/>
                </a:moveTo>
                <a:lnTo>
                  <a:pt x="0" y="585"/>
                </a:lnTo>
              </a:path>
            </a:pathLst>
          </a:cu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Text Box 31"/>
          <p:cNvSpPr txBox="1">
            <a:spLocks noChangeArrowheads="1"/>
          </p:cNvSpPr>
          <p:nvPr/>
        </p:nvSpPr>
        <p:spPr bwMode="auto">
          <a:xfrm>
            <a:off x="3014663" y="1103313"/>
            <a:ext cx="298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01" tIns="30601" rIns="61201" bIns="3060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40" name="Freeform 30"/>
          <p:cNvSpPr>
            <a:spLocks/>
          </p:cNvSpPr>
          <p:nvPr/>
        </p:nvSpPr>
        <p:spPr bwMode="auto">
          <a:xfrm>
            <a:off x="2674938" y="1328738"/>
            <a:ext cx="371475" cy="403225"/>
          </a:xfrm>
          <a:custGeom>
            <a:avLst/>
            <a:gdLst>
              <a:gd name="T0" fmla="*/ 22001365 w 784"/>
              <a:gd name="T1" fmla="*/ 0 h 847"/>
              <a:gd name="T2" fmla="*/ 0 w 784"/>
              <a:gd name="T3" fmla="*/ 24703363 h 8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84" h="847">
                <a:moveTo>
                  <a:pt x="784" y="0"/>
                </a:moveTo>
                <a:lnTo>
                  <a:pt x="0" y="847"/>
                </a:lnTo>
              </a:path>
            </a:pathLst>
          </a:custGeom>
          <a:solidFill>
            <a:srgbClr val="FFFFFF"/>
          </a:solidFill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Freeform 29"/>
          <p:cNvSpPr>
            <a:spLocks/>
          </p:cNvSpPr>
          <p:nvPr/>
        </p:nvSpPr>
        <p:spPr bwMode="auto">
          <a:xfrm>
            <a:off x="2376488" y="1298575"/>
            <a:ext cx="630237" cy="495300"/>
          </a:xfrm>
          <a:custGeom>
            <a:avLst/>
            <a:gdLst>
              <a:gd name="T0" fmla="*/ 37330517 w 1329"/>
              <a:gd name="T1" fmla="*/ 0 h 1042"/>
              <a:gd name="T2" fmla="*/ 0 w 1329"/>
              <a:gd name="T3" fmla="*/ 29824475 h 10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9" h="1042">
                <a:moveTo>
                  <a:pt x="1329" y="0"/>
                </a:moveTo>
                <a:lnTo>
                  <a:pt x="0" y="1042"/>
                </a:lnTo>
              </a:path>
            </a:pathLst>
          </a:custGeom>
          <a:solidFill>
            <a:srgbClr val="FFFFFF"/>
          </a:solidFill>
          <a:ln w="25400">
            <a:solidFill>
              <a:srgbClr val="33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Text Box 3"/>
          <p:cNvSpPr txBox="1">
            <a:spLocks noChangeArrowheads="1"/>
          </p:cNvSpPr>
          <p:nvPr/>
        </p:nvSpPr>
        <p:spPr bwMode="auto">
          <a:xfrm>
            <a:off x="2971800" y="1098550"/>
            <a:ext cx="3333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026" tIns="39514" rIns="79026" bIns="3951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1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β</a:t>
            </a:r>
            <a:r>
              <a:rPr lang="en-US" altLang="ru-RU" sz="1400" baseline="-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endParaRPr lang="en-US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9243" name="Arc 29"/>
          <p:cNvSpPr>
            <a:spLocks/>
          </p:cNvSpPr>
          <p:nvPr/>
        </p:nvSpPr>
        <p:spPr bwMode="auto">
          <a:xfrm rot="2565422">
            <a:off x="3570288" y="1965325"/>
            <a:ext cx="215900" cy="215900"/>
          </a:xfrm>
          <a:custGeom>
            <a:avLst/>
            <a:gdLst>
              <a:gd name="T0" fmla="*/ 0 w 21600"/>
              <a:gd name="T1" fmla="*/ 0 h 21600"/>
              <a:gd name="T2" fmla="*/ 2158000 w 21600"/>
              <a:gd name="T3" fmla="*/ 2158000 h 21600"/>
              <a:gd name="T4" fmla="*/ 0 w 21600"/>
              <a:gd name="T5" fmla="*/ 2158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3646488" y="1822450"/>
            <a:ext cx="315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i="1">
                <a:sym typeface="Symbol" pitchFamily="18" charset="2"/>
              </a:rPr>
              <a:t>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6772275" y="142875"/>
            <a:ext cx="2247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800" b="1"/>
              <a:t>P. Raimondi, 2006</a:t>
            </a:r>
            <a:endParaRPr lang="ru-RU" altLang="ru-RU" sz="1800" b="1"/>
          </a:p>
        </p:txBody>
      </p:sp>
      <p:graphicFrame>
        <p:nvGraphicFramePr>
          <p:cNvPr id="9246" name="Объект 23"/>
          <p:cNvGraphicFramePr>
            <a:graphicFrameLocks noChangeAspect="1"/>
          </p:cNvGraphicFramePr>
          <p:nvPr/>
        </p:nvGraphicFramePr>
        <p:xfrm>
          <a:off x="5391150" y="1730375"/>
          <a:ext cx="12160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3" imgW="875920" imgH="444307" progId="Equation.3">
                  <p:embed/>
                </p:oleObj>
              </mc:Choice>
              <mc:Fallback>
                <p:oleObj name="Формула" r:id="rId3" imgW="87592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1730375"/>
                        <a:ext cx="12160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6629400" y="1847850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/>
              <a:t>–  Piwinski angle</a:t>
            </a:r>
            <a:endParaRPr lang="ru-RU" altLang="ru-RU" sz="1800"/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00075" y="4552950"/>
            <a:ext cx="80010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Advantages:</a:t>
            </a:r>
            <a:r>
              <a:rPr lang="en-US" altLang="ru-RU" dirty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ru-RU" sz="400" dirty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ru-RU" dirty="0"/>
              <a:t>  Impact of hour-glass is small and does not depend on bunch lengthening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ru-RU" dirty="0"/>
              <a:t>  Suppression of </a:t>
            </a:r>
            <a:r>
              <a:rPr lang="en-US" altLang="ru-RU" dirty="0" err="1"/>
              <a:t>betatron</a:t>
            </a:r>
            <a:r>
              <a:rPr lang="en-US" altLang="ru-RU" dirty="0"/>
              <a:t> coupling resonances allows to achieve </a:t>
            </a:r>
            <a:r>
              <a:rPr lang="en-US" altLang="ru-RU" i="1" dirty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</a:t>
            </a:r>
            <a:r>
              <a:rPr lang="en-US" altLang="ru-RU" dirty="0">
                <a:sym typeface="Symbol" pitchFamily="18" charset="2"/>
              </a:rPr>
              <a:t> 0.2</a:t>
            </a:r>
            <a:endParaRPr lang="en-US" altLang="ru-RU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altLang="ru-RU" dirty="0"/>
              <a:t>  As a result, luminosity can be significantly </a:t>
            </a:r>
            <a:r>
              <a:rPr lang="en-US" altLang="ru-RU" dirty="0" smtClean="0"/>
              <a:t>increased especially at Z, otherwise </a:t>
            </a:r>
            <a:r>
              <a:rPr lang="en-US" altLang="ru-RU" i="1" dirty="0" smtClean="0">
                <a:sym typeface="Symbol" pitchFamily="18" charset="2"/>
              </a:rPr>
              <a:t></a:t>
            </a:r>
            <a:r>
              <a:rPr lang="en-US" altLang="ru-RU" i="1" baseline="-25000" dirty="0">
                <a:sym typeface="Symbol" pitchFamily="18" charset="2"/>
              </a:rPr>
              <a:t>y</a:t>
            </a:r>
            <a:r>
              <a:rPr lang="en-US" altLang="ru-RU" dirty="0"/>
              <a:t> </a:t>
            </a:r>
            <a:r>
              <a:rPr lang="en-US" altLang="ru-RU" dirty="0">
                <a:sym typeface="Symbol" pitchFamily="18" charset="2"/>
              </a:rPr>
              <a:t> </a:t>
            </a:r>
            <a:r>
              <a:rPr lang="en-US" altLang="ru-RU" dirty="0" smtClean="0">
                <a:sym typeface="Symbol" pitchFamily="18" charset="2"/>
              </a:rPr>
              <a:t>0.03</a:t>
            </a:r>
            <a:endParaRPr lang="ru-RU" altLang="ru-RU" dirty="0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962024" y="2990850"/>
            <a:ext cx="7800975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ru-RU" sz="1800"/>
              <a:t>Large Piwinski angle: </a:t>
            </a:r>
            <a:r>
              <a:rPr lang="ru-RU" altLang="ru-RU" sz="1800" i="1">
                <a:sym typeface="Symbol" pitchFamily="18" charset="2"/>
              </a:rPr>
              <a:t></a:t>
            </a:r>
            <a:r>
              <a:rPr lang="en-US" altLang="ru-RU" sz="1800"/>
              <a:t>  &gt;&gt; 1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ru-RU" sz="1800" i="1">
                <a:sym typeface="Symbol" pitchFamily="18" charset="2"/>
              </a:rPr>
              <a:t></a:t>
            </a:r>
            <a:r>
              <a:rPr lang="en-US" altLang="ru-RU" sz="1800" baseline="-25000">
                <a:sym typeface="Symbol" pitchFamily="18" charset="2"/>
              </a:rPr>
              <a:t>y</a:t>
            </a:r>
            <a:r>
              <a:rPr lang="en-US" altLang="ru-RU" sz="1800"/>
              <a:t> approx. equals to overlapping area: </a:t>
            </a:r>
            <a:r>
              <a:rPr lang="en-US" altLang="ru-RU" sz="1800" i="1">
                <a:sym typeface="Symbol" pitchFamily="18" charset="2"/>
              </a:rPr>
              <a:t></a:t>
            </a:r>
            <a:r>
              <a:rPr lang="en-US" altLang="ru-RU" sz="1800" baseline="-25000">
                <a:sym typeface="Symbol" pitchFamily="18" charset="2"/>
              </a:rPr>
              <a:t>y</a:t>
            </a:r>
            <a:r>
              <a:rPr lang="en-US" altLang="ru-RU" sz="1800"/>
              <a:t> </a:t>
            </a:r>
            <a:r>
              <a:rPr lang="en-US" altLang="ru-RU" sz="1800">
                <a:sym typeface="Symbol" pitchFamily="18" charset="2"/>
              </a:rPr>
              <a:t> </a:t>
            </a:r>
            <a:r>
              <a:rPr lang="en-US" altLang="ru-RU" sz="1800" i="1">
                <a:sym typeface="Symbol" pitchFamily="18" charset="2"/>
              </a:rPr>
              <a:t></a:t>
            </a:r>
            <a:r>
              <a:rPr lang="en-US" altLang="ru-RU" sz="1800" i="1" baseline="-25000">
                <a:sym typeface="Symbol" pitchFamily="18" charset="2"/>
              </a:rPr>
              <a:t>z</a:t>
            </a:r>
            <a:r>
              <a:rPr lang="en-US" altLang="ru-RU" sz="1800">
                <a:sym typeface="Symbol" pitchFamily="18" charset="2"/>
              </a:rPr>
              <a:t> </a:t>
            </a:r>
            <a:r>
              <a:rPr lang="en-US" altLang="ru-RU" sz="1800" i="1">
                <a:sym typeface="Symbol" pitchFamily="18" charset="2"/>
              </a:rPr>
              <a:t>/</a:t>
            </a:r>
            <a:r>
              <a:rPr lang="en-US" altLang="ru-RU" sz="600">
                <a:sym typeface="Symbol" pitchFamily="18" charset="2"/>
              </a:rPr>
              <a:t> </a:t>
            </a:r>
            <a:r>
              <a:rPr lang="ru-RU" altLang="ru-RU" sz="1800" i="1">
                <a:sym typeface="Symbol" pitchFamily="18" charset="2"/>
              </a:rPr>
              <a:t></a:t>
            </a:r>
            <a:endParaRPr lang="en-US" altLang="ru-RU" sz="1800" i="1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ru-RU" sz="1800">
                <a:sym typeface="Symbol" pitchFamily="18" charset="2"/>
              </a:rPr>
              <a:t>Crab Waist: minimum of </a:t>
            </a:r>
            <a:r>
              <a:rPr lang="en-US" altLang="ru-RU" sz="1800" i="1">
                <a:sym typeface="Symbol" pitchFamily="18" charset="2"/>
              </a:rPr>
              <a:t></a:t>
            </a:r>
            <a:r>
              <a:rPr lang="en-US" altLang="ru-RU" sz="1800" i="1" baseline="-25000">
                <a:sym typeface="Symbol" pitchFamily="18" charset="2"/>
              </a:rPr>
              <a:t>y</a:t>
            </a:r>
            <a:r>
              <a:rPr lang="en-US" altLang="ru-RU" sz="1800"/>
              <a:t> along the axis of the opposite beam</a:t>
            </a:r>
          </a:p>
        </p:txBody>
      </p:sp>
    </p:spTree>
    <p:extLst>
      <p:ext uri="{BB962C8B-B14F-4D97-AF65-F5344CB8AC3E}">
        <p14:creationId xmlns:p14="http://schemas.microsoft.com/office/powerpoint/2010/main" val="2018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0" y="109538"/>
            <a:ext cx="5956300" cy="576262"/>
          </a:xfrm>
          <a:solidFill>
            <a:srgbClr val="EDF6F9"/>
          </a:solidFill>
        </p:spPr>
        <p:txBody>
          <a:bodyPr/>
          <a:lstStyle/>
          <a:p>
            <a:r>
              <a:rPr lang="en-US" dirty="0" smtClean="0"/>
              <a:t>Beam-beam parameter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A889EE-3A20-4A0D-98E3-9E9602E5A596}" type="datetime1">
              <a:rPr lang="fr-FR" smtClean="0"/>
              <a:t>08/01/2015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534" y="855865"/>
            <a:ext cx="6510196" cy="17440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 beam-beam parameter </a:t>
            </a:r>
            <a:r>
              <a:rPr lang="en-US" sz="2000" kern="0" dirty="0" smtClean="0">
                <a:latin typeface="Symbol" panose="05050102010706020507" pitchFamily="18" charset="2"/>
              </a:rPr>
              <a:t>x</a:t>
            </a:r>
            <a:r>
              <a:rPr lang="en-US" sz="2000" kern="0" dirty="0" smtClean="0">
                <a:latin typeface="+mn-lt"/>
              </a:rPr>
              <a:t> measures the strength of the field sensed by the particles due to the counter-rotating bunch.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Beam-beam parameter limits are empirically scaled from LEP data (also 4 IPs).</a:t>
            </a:r>
            <a:endParaRPr lang="en-GB" sz="2000" kern="0" dirty="0" smtClean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2580"/>
              </p:ext>
            </p:extLst>
          </p:nvPr>
        </p:nvGraphicFramePr>
        <p:xfrm>
          <a:off x="1473252" y="2660900"/>
          <a:ext cx="2384381" cy="155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447560" imgH="939600" progId="Equation.3">
                  <p:embed/>
                </p:oleObj>
              </mc:Choice>
              <mc:Fallback>
                <p:oleObj name="Equation" r:id="rId3" imgW="14475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52" y="2660900"/>
                        <a:ext cx="2384381" cy="155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25" y="2699305"/>
            <a:ext cx="4641170" cy="31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41654" y="855865"/>
            <a:ext cx="2102346" cy="1834775"/>
            <a:chOff x="7217182" y="846189"/>
            <a:chExt cx="2102346" cy="1834775"/>
          </a:xfrm>
        </p:grpSpPr>
        <p:pic>
          <p:nvPicPr>
            <p:cNvPr id="10304" name="Picture 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182" y="846189"/>
              <a:ext cx="2102346" cy="183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7682805" y="1854395"/>
              <a:ext cx="537670" cy="499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816200"/>
              </p:ext>
            </p:extLst>
          </p:nvPr>
        </p:nvGraphicFramePr>
        <p:xfrm>
          <a:off x="2344510" y="4312315"/>
          <a:ext cx="1888669" cy="108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774360" imgH="444240" progId="Equation.3">
                  <p:embed/>
                </p:oleObj>
              </mc:Choice>
              <mc:Fallback>
                <p:oleObj name="Equation" r:id="rId7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10" y="4312315"/>
                        <a:ext cx="1888669" cy="1084286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  <a:ln>
                        <a:solidFill>
                          <a:srgbClr val="BBE0E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1074157" y="4532043"/>
            <a:ext cx="905716" cy="394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419" y="3851455"/>
            <a:ext cx="2518235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b="1" i="1" kern="0" dirty="0" smtClean="0">
                <a:latin typeface="+mn-lt"/>
              </a:rPr>
              <a:t>In reasonable agreement  with first simulations for FCC </a:t>
            </a:r>
            <a:r>
              <a:rPr lang="en-US" sz="1200" b="1" i="1" kern="0" dirty="0" err="1" smtClean="0">
                <a:latin typeface="+mn-lt"/>
              </a:rPr>
              <a:t>ee</a:t>
            </a:r>
            <a:endParaRPr lang="en-GB" sz="1200" b="1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130" y="5844899"/>
            <a:ext cx="4733995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err="1" smtClean="0">
                <a:latin typeface="Symbol" panose="05050102010706020507" pitchFamily="18" charset="2"/>
              </a:rPr>
              <a:t>x</a:t>
            </a:r>
            <a:r>
              <a:rPr lang="en-US" sz="2000" i="1" kern="0" baseline="-25000" dirty="0" err="1" smtClean="0">
                <a:latin typeface="+mn-lt"/>
              </a:rPr>
              <a:t>y</a:t>
            </a:r>
            <a:r>
              <a:rPr lang="en-US" sz="2000" kern="0" dirty="0" smtClean="0">
                <a:latin typeface="+mn-lt"/>
              </a:rPr>
              <a:t> and </a:t>
            </a:r>
            <a:r>
              <a:rPr lang="en-US" sz="2000" i="1" kern="0" dirty="0" smtClean="0">
                <a:latin typeface="+mn-lt"/>
              </a:rPr>
              <a:t>L</a:t>
            </a:r>
            <a:r>
              <a:rPr lang="en-US" sz="2000" kern="0" dirty="0" smtClean="0">
                <a:latin typeface="+mn-lt"/>
              </a:rPr>
              <a:t> may be raised significantly (x 4) with Crab-Waist schemes !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1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6" y="819714"/>
            <a:ext cx="4601839" cy="3181941"/>
          </a:xfrm>
          <a:prstGeom prst="rect">
            <a:avLst/>
          </a:prstGeom>
        </p:spPr>
      </p:pic>
      <p:pic>
        <p:nvPicPr>
          <p:cNvPr id="4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621" y="3340667"/>
            <a:ext cx="4383386" cy="29810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31640" y="2353660"/>
            <a:ext cx="3240360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5068" y="231525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B050"/>
                </a:solidFill>
                <a:latin typeface="Arial"/>
              </a:rPr>
              <a:t>design</a:t>
            </a:r>
            <a:endParaRPr lang="en-GB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1140" y="1739180"/>
            <a:ext cx="41448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prstClr val="black"/>
                </a:solidFill>
                <a:latin typeface="Arial"/>
              </a:rPr>
              <a:t>FCC-</a:t>
            </a:r>
            <a:r>
              <a:rPr lang="en-GB" i="1" dirty="0" err="1" smtClean="0">
                <a:solidFill>
                  <a:prstClr val="black"/>
                </a:solidFill>
                <a:latin typeface="Arial"/>
              </a:rPr>
              <a:t>ee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 at 120 </a:t>
            </a:r>
            <a:r>
              <a:rPr lang="en-GB" dirty="0" err="1" smtClean="0">
                <a:solidFill>
                  <a:prstClr val="black"/>
                </a:solidFill>
                <a:latin typeface="Arial"/>
              </a:rPr>
              <a:t>GeV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≈7.5x10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34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cm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-2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s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-1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per 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109" y="932675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0000CC"/>
                </a:solidFill>
                <a:latin typeface="Arial"/>
              </a:rPr>
              <a:t>BBSS strong-strong simulation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0000CC"/>
                </a:solidFill>
                <a:latin typeface="Arial"/>
              </a:rPr>
              <a:t>with </a:t>
            </a:r>
            <a:r>
              <a:rPr lang="en-GB" i="1" dirty="0" err="1" smtClean="0">
                <a:solidFill>
                  <a:srgbClr val="0000CC"/>
                </a:solidFill>
                <a:latin typeface="Arial"/>
              </a:rPr>
              <a:t>beamstrahlung</a:t>
            </a:r>
            <a:r>
              <a:rPr lang="en-GB" i="1" dirty="0" smtClean="0">
                <a:solidFill>
                  <a:srgbClr val="0000CC"/>
                </a:solidFill>
                <a:latin typeface="Arial"/>
              </a:rPr>
              <a:t> </a:t>
            </a:r>
            <a:endParaRPr lang="en-GB" i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1928" y="4158749"/>
            <a:ext cx="29931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prstClr val="black"/>
                </a:solidFill>
                <a:latin typeface="Arial"/>
              </a:rPr>
              <a:t>FCC-</a:t>
            </a:r>
            <a:r>
              <a:rPr lang="en-GB" i="1" dirty="0" err="1" smtClean="0">
                <a:solidFill>
                  <a:prstClr val="black"/>
                </a:solidFill>
                <a:latin typeface="Arial"/>
              </a:rPr>
              <a:t>ee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 in crab-waist mode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Arial"/>
              </a:rPr>
              <a:t>at the Z pole (45.5 </a:t>
            </a:r>
            <a:r>
              <a:rPr lang="en-GB" dirty="0" err="1" smtClean="0">
                <a:solidFill>
                  <a:prstClr val="black"/>
                </a:solidFill>
                <a:latin typeface="Arial"/>
              </a:rPr>
              <a:t>GeV</a:t>
            </a:r>
            <a:r>
              <a:rPr lang="en-GB" dirty="0" smtClean="0">
                <a:solidFill>
                  <a:prstClr val="black"/>
                </a:solidFill>
                <a:latin typeface="Arial"/>
              </a:rPr>
              <a:t>):</a:t>
            </a:r>
          </a:p>
          <a:p>
            <a:pPr algn="ctr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FF0000"/>
                </a:solidFill>
                <a:latin typeface="Arial"/>
              </a:rPr>
              <a:t>L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≈1.5x10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36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cm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-2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s</a:t>
            </a:r>
            <a:r>
              <a:rPr lang="en-GB" baseline="30000" dirty="0" smtClean="0">
                <a:solidFill>
                  <a:srgbClr val="FF0000"/>
                </a:solidFill>
                <a:latin typeface="Arial"/>
              </a:rPr>
              <a:t>-1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 per IP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85745" y="5656490"/>
            <a:ext cx="3170575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300" y="5211344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B050"/>
                </a:solidFill>
                <a:latin typeface="Arial"/>
              </a:rPr>
              <a:t>b</a:t>
            </a:r>
            <a:r>
              <a:rPr lang="en-GB" b="1" dirty="0" smtClean="0">
                <a:solidFill>
                  <a:srgbClr val="00B050"/>
                </a:solidFill>
                <a:latin typeface="Arial"/>
              </a:rPr>
              <a:t>aseline design</a:t>
            </a:r>
            <a:endParaRPr lang="en-GB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95" y="6283419"/>
            <a:ext cx="479759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"/>
              </a:rPr>
              <a:t>K. </a:t>
            </a:r>
            <a:r>
              <a:rPr lang="en-GB" sz="1600" i="1" dirty="0" err="1" smtClean="0">
                <a:solidFill>
                  <a:srgbClr val="000000"/>
                </a:solidFill>
                <a:latin typeface="Arial"/>
              </a:rPr>
              <a:t>Ohmi</a:t>
            </a:r>
            <a:r>
              <a:rPr lang="en-GB" sz="1600" i="1" dirty="0" smtClean="0">
                <a:solidFill>
                  <a:srgbClr val="000000"/>
                </a:solidFill>
                <a:latin typeface="Arial"/>
              </a:rPr>
              <a:t>, A. Bogomyagkov, E. Levichev, P. </a:t>
            </a:r>
            <a:r>
              <a:rPr lang="en-GB" sz="1600" i="1" dirty="0" err="1" smtClean="0">
                <a:solidFill>
                  <a:srgbClr val="000000"/>
                </a:solidFill>
                <a:latin typeface="Arial"/>
              </a:rPr>
              <a:t>Piminov</a:t>
            </a:r>
            <a:endParaRPr lang="en-GB" sz="16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1471" y="4363823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CC"/>
                </a:solidFill>
                <a:latin typeface="Arial"/>
              </a:rPr>
              <a:t>c</a:t>
            </a:r>
            <a:r>
              <a:rPr lang="en-GB" b="1" dirty="0" smtClean="0">
                <a:solidFill>
                  <a:srgbClr val="0000CC"/>
                </a:solidFill>
                <a:latin typeface="Arial"/>
              </a:rPr>
              <a:t>rab waist</a:t>
            </a:r>
            <a:endParaRPr lang="en-GB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1021" y="0"/>
            <a:ext cx="6520054" cy="8001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Arial"/>
                <a:ea typeface="+mn-ea"/>
                <a:cs typeface="Calibri" pitchFamily="34" charset="0"/>
              </a:rPr>
              <a:t>B</a:t>
            </a:r>
            <a:r>
              <a:rPr lang="en-GB" dirty="0" smtClean="0">
                <a:latin typeface="Arial"/>
                <a:ea typeface="+mn-ea"/>
                <a:cs typeface="Calibri" pitchFamily="34" charset="0"/>
              </a:rPr>
              <a:t>eam-beam simulations</a:t>
            </a:r>
            <a:endParaRPr lang="en-GB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B5547D-3FA9-491F-B43A-1386EF55F0CE}" type="datetime1">
              <a:rPr lang="fr-FR" smtClean="0"/>
              <a:t>08/01/2015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7883" y="5512966"/>
            <a:ext cx="3788217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solidFill>
                  <a:srgbClr val="009900"/>
                </a:solidFill>
                <a:latin typeface="+mn-lt"/>
              </a:rPr>
              <a:t>Tracking confirms assumptions!</a:t>
            </a:r>
            <a:endParaRPr lang="fr-FR" sz="2000" i="1" kern="0" dirty="0" smtClean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5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-32389"/>
            <a:ext cx="9143999" cy="100800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Future Circular Collider Study - SCOPE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CDR and cost review for the next ESU (2018)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20" y="1115343"/>
            <a:ext cx="4147504" cy="5463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International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collaboration to study: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100 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TeV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 pp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-collider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latin typeface="Arial"/>
                <a:cs typeface="Calibri" pitchFamily="34" charset="0"/>
              </a:rPr>
              <a:t>hh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Ultimate goal </a:t>
            </a:r>
          </a:p>
          <a:p>
            <a:pPr>
              <a:spcBef>
                <a:spcPts val="1200"/>
              </a:spcBef>
              <a:defRPr/>
            </a:pPr>
            <a:r>
              <a:rPr lang="en-US" sz="2400" kern="0" dirty="0" smtClean="0">
                <a:latin typeface="Arial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defining infrastructure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requirements </a:t>
            </a: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00" b="1" i="1" kern="0" dirty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err="1" smtClean="0">
                <a:solidFill>
                  <a:srgbClr val="FF0000"/>
                </a:solidFill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err="1" smtClean="0">
                <a:solidFill>
                  <a:srgbClr val="FF0000"/>
                </a:solidFill>
                <a:latin typeface="Arial"/>
                <a:cs typeface="Calibri" pitchFamily="34" charset="0"/>
              </a:rPr>
              <a:t>+</a:t>
            </a:r>
            <a:r>
              <a:rPr lang="en-US" sz="2400" b="1" i="1" kern="0" dirty="0" err="1" smtClean="0">
                <a:solidFill>
                  <a:srgbClr val="FF0000"/>
                </a:solidFill>
                <a:latin typeface="Arial"/>
                <a:cs typeface="Calibri" pitchFamily="34" charset="0"/>
              </a:rPr>
              <a:t>e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Arial"/>
                <a:cs typeface="Calibri" pitchFamily="34" charset="0"/>
              </a:rPr>
              <a:t>collider 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(</a:t>
            </a:r>
            <a:r>
              <a:rPr lang="en-US" sz="2400" b="1" i="1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400" b="1" i="1" kern="0" dirty="0" err="1" smtClean="0">
                <a:solidFill>
                  <a:srgbClr val="FF0000"/>
                </a:solidFill>
                <a:latin typeface="Arial"/>
                <a:cs typeface="Calibri" pitchFamily="34" charset="0"/>
              </a:rPr>
              <a:t>ee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)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as potential intermediate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step </a:t>
            </a:r>
            <a:endParaRPr lang="en-US" sz="2400" kern="0" dirty="0" smtClean="0">
              <a:solidFill>
                <a:srgbClr val="FF0000"/>
              </a:solidFill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 smtClean="0">
                <a:latin typeface="Arial"/>
                <a:cs typeface="Calibri" pitchFamily="34" charset="0"/>
              </a:rPr>
              <a:t>p-e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 (</a:t>
            </a:r>
            <a:r>
              <a:rPr lang="en-US" sz="2400" b="1" i="1" kern="0" dirty="0" smtClean="0">
                <a:latin typeface="Arial"/>
                <a:cs typeface="Calibri" pitchFamily="34" charset="0"/>
              </a:rPr>
              <a:t>FCC-he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) option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 smtClean="0">
                <a:latin typeface="Arial"/>
                <a:cs typeface="Calibri" pitchFamily="34" charset="0"/>
              </a:rPr>
              <a:t>80-100 </a:t>
            </a:r>
            <a:r>
              <a:rPr lang="en-US" sz="2400" b="1" kern="0" dirty="0">
                <a:latin typeface="Arial"/>
                <a:cs typeface="Calibri" pitchFamily="34" charset="0"/>
              </a:rPr>
              <a:t>km </a:t>
            </a:r>
            <a:r>
              <a:rPr lang="en-US" sz="2400" b="1" kern="0" dirty="0" smtClean="0">
                <a:latin typeface="Arial"/>
                <a:cs typeface="Calibri" pitchFamily="34" charset="0"/>
              </a:rPr>
              <a:t>infrastructure </a:t>
            </a:r>
            <a:r>
              <a:rPr lang="en-US" sz="2400" kern="0" dirty="0">
                <a:latin typeface="Arial"/>
                <a:cs typeface="Calibri" pitchFamily="34" charset="0"/>
              </a:rPr>
              <a:t>in Geneva </a:t>
            </a:r>
            <a:r>
              <a:rPr lang="en-US" sz="2400" kern="0" dirty="0" smtClean="0">
                <a:latin typeface="Arial"/>
                <a:cs typeface="Calibri" pitchFamily="34" charset="0"/>
              </a:rPr>
              <a:t>area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532B-3704-4BFE-96F5-1DE8717D95A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29114" r="10834" b="6935"/>
          <a:stretch/>
        </p:blipFill>
        <p:spPr bwMode="auto">
          <a:xfrm>
            <a:off x="4130436" y="1739900"/>
            <a:ext cx="5013564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14300"/>
            <a:ext cx="4876800" cy="749300"/>
          </a:xfrm>
          <a:solidFill>
            <a:srgbClr val="EDF6F9"/>
          </a:solidFill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eamstrahlung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C17F6D-E788-43B4-A503-EE0F5E5A819A}" type="datetime1">
              <a:rPr lang="fr-FR" smtClean="0"/>
              <a:t>08/01/2015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70448"/>
              </p:ext>
            </p:extLst>
          </p:nvPr>
        </p:nvGraphicFramePr>
        <p:xfrm>
          <a:off x="885120" y="2237784"/>
          <a:ext cx="3201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511280" imgH="469800" progId="Equation.3">
                  <p:embed/>
                </p:oleObj>
              </mc:Choice>
              <mc:Fallback>
                <p:oleObj name="Equation" r:id="rId3" imgW="1511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120" y="2237784"/>
                        <a:ext cx="320198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80464"/>
              </p:ext>
            </p:extLst>
          </p:nvPr>
        </p:nvGraphicFramePr>
        <p:xfrm>
          <a:off x="4706938" y="2263775"/>
          <a:ext cx="14970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761760" imgH="431640" progId="Equation.3">
                  <p:embed/>
                </p:oleObj>
              </mc:Choice>
              <mc:Fallback>
                <p:oleObj name="Equation" r:id="rId5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2263775"/>
                        <a:ext cx="14970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094" y="902001"/>
            <a:ext cx="794983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Hard photon emission at the IPs, ‘</a:t>
            </a:r>
            <a:r>
              <a:rPr lang="en-US" sz="2000" i="1" kern="0" dirty="0" err="1" smtClean="0">
                <a:solidFill>
                  <a:srgbClr val="D60093"/>
                </a:solidFill>
                <a:latin typeface="+mn-lt"/>
              </a:rPr>
              <a:t>Beamstrahlung</a:t>
            </a:r>
            <a:r>
              <a:rPr lang="en-US" sz="2000" kern="0" dirty="0" smtClean="0">
                <a:latin typeface="+mn-lt"/>
              </a:rPr>
              <a:t>’, can become a lifetime / performance limit for large bunch populations (</a:t>
            </a:r>
            <a:r>
              <a:rPr lang="en-US" sz="20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kern="0" dirty="0" smtClean="0">
                <a:latin typeface="+mn-lt"/>
              </a:rPr>
              <a:t>), small hor. </a:t>
            </a:r>
            <a:r>
              <a:rPr lang="en-US" sz="2000" kern="0" dirty="0">
                <a:latin typeface="+mn-lt"/>
              </a:rPr>
              <a:t>b</a:t>
            </a:r>
            <a:r>
              <a:rPr lang="en-US" sz="2000" kern="0" dirty="0" smtClean="0">
                <a:latin typeface="+mn-lt"/>
              </a:rPr>
              <a:t>eam size (</a:t>
            </a:r>
            <a:r>
              <a:rPr lang="en-US" sz="2000" i="1" kern="0" dirty="0" err="1" smtClean="0">
                <a:latin typeface="Symbol" panose="05050102010706020507" pitchFamily="18" charset="2"/>
              </a:rPr>
              <a:t>s</a:t>
            </a:r>
            <a:r>
              <a:rPr lang="en-US" sz="2000" i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kern="0" dirty="0" smtClean="0">
                <a:latin typeface="+mn-lt"/>
              </a:rPr>
              <a:t>) and short bunches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0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kern="0" dirty="0" smtClean="0">
                <a:latin typeface="+mn-lt"/>
              </a:rPr>
              <a:t>. 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274" y="3105606"/>
            <a:ext cx="226589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>
                <a:latin typeface="Symbol" panose="05050102010706020507" pitchFamily="18" charset="2"/>
              </a:rPr>
              <a:t>r</a:t>
            </a:r>
            <a:r>
              <a:rPr lang="en-US" sz="1400" i="1" kern="0" dirty="0" smtClean="0">
                <a:latin typeface="+mn-lt"/>
              </a:rPr>
              <a:t> : mean bending radius at the IP (in the field of the opposing bunch)</a:t>
            </a:r>
            <a:endParaRPr lang="en-GB" sz="1400" i="1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95" y="4412536"/>
            <a:ext cx="7949835" cy="17871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To ensure an acceptable lifetime, </a:t>
            </a:r>
            <a:r>
              <a:rPr lang="en-US" sz="2000" kern="0" dirty="0" err="1" smtClean="0">
                <a:latin typeface="Symbol" panose="05050102010706020507" pitchFamily="18" charset="2"/>
              </a:rPr>
              <a:t>r</a:t>
            </a:r>
            <a:r>
              <a:rPr lang="en-US" sz="2000" kern="0" dirty="0" err="1" smtClean="0">
                <a:latin typeface="+mn-lt"/>
                <a:sym typeface="Symbol"/>
              </a:rPr>
              <a:t></a:t>
            </a:r>
            <a:r>
              <a:rPr lang="en-US" sz="2000" kern="0" dirty="0" err="1" smtClean="0">
                <a:latin typeface="Symbol" panose="05050102010706020507" pitchFamily="18" charset="2"/>
              </a:rPr>
              <a:t>h</a:t>
            </a:r>
            <a:r>
              <a:rPr lang="en-US" sz="2000" kern="0" dirty="0" smtClean="0">
                <a:latin typeface="+mn-lt"/>
              </a:rPr>
              <a:t> must be sufficiently large.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solidFill>
                  <a:srgbClr val="0000FF"/>
                </a:solidFill>
                <a:latin typeface="+mn-lt"/>
              </a:rPr>
              <a:t>Flat beams </a:t>
            </a:r>
            <a:r>
              <a:rPr lang="en-US" sz="1600" kern="0" dirty="0" smtClean="0">
                <a:solidFill>
                  <a:srgbClr val="0000FF"/>
                </a:solidFill>
                <a:latin typeface="+mn-lt"/>
              </a:rPr>
              <a:t>: large </a:t>
            </a:r>
            <a:r>
              <a:rPr lang="en-US" sz="16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1600" kern="0" baseline="-25000" dirty="0" err="1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1600" kern="0" dirty="0" smtClean="0">
                <a:solidFill>
                  <a:srgbClr val="0000FF"/>
                </a:solidFill>
                <a:latin typeface="+mn-lt"/>
              </a:rPr>
              <a:t>  and small </a:t>
            </a:r>
            <a:r>
              <a:rPr lang="en-US" sz="16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sz="1600" kern="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1600" kern="0" dirty="0" smtClean="0">
                <a:solidFill>
                  <a:srgbClr val="0000FF"/>
                </a:solidFill>
              </a:rPr>
              <a:t> </a:t>
            </a:r>
            <a:r>
              <a:rPr lang="en-US" sz="1600" kern="0" dirty="0" smtClean="0">
                <a:solidFill>
                  <a:srgbClr val="0000FF"/>
                </a:solidFill>
                <a:latin typeface="+mn-lt"/>
              </a:rPr>
              <a:t>!</a:t>
            </a:r>
            <a:endParaRPr lang="en-US" sz="1600" kern="0" dirty="0" smtClean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FF"/>
                </a:solidFill>
                <a:latin typeface="+mn-lt"/>
              </a:rPr>
              <a:t>Bunch length !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FF"/>
                </a:solidFill>
                <a:latin typeface="+mn-lt"/>
              </a:rPr>
              <a:t>Large momentum acceptance of the lattice: 1.5 – 2% required.</a:t>
            </a:r>
          </a:p>
          <a:p>
            <a:pPr marL="1200150" lvl="2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latin typeface="+mn-lt"/>
              </a:rPr>
              <a:t>LEP had &lt; 1% acceptance, </a:t>
            </a:r>
            <a:r>
              <a:rPr lang="en-US" sz="1600" kern="0" dirty="0" err="1">
                <a:latin typeface="+mn-lt"/>
              </a:rPr>
              <a:t>S</a:t>
            </a:r>
            <a:r>
              <a:rPr lang="en-US" sz="1600" kern="0" dirty="0" err="1" smtClean="0">
                <a:latin typeface="+mn-lt"/>
              </a:rPr>
              <a:t>uperKEKB</a:t>
            </a:r>
            <a:r>
              <a:rPr lang="en-US" sz="1600" kern="0" dirty="0" smtClean="0">
                <a:latin typeface="+mn-lt"/>
              </a:rPr>
              <a:t> ~ 1-1.5</a:t>
            </a:r>
            <a:r>
              <a:rPr lang="en-US" sz="1600" kern="0" dirty="0" smtClean="0">
                <a:latin typeface="+mn-lt"/>
              </a:rPr>
              <a:t>%. </a:t>
            </a:r>
            <a:endParaRPr lang="en-US" sz="1600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195" y="3467240"/>
            <a:ext cx="2894713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: ring energy acceptance</a:t>
            </a:r>
            <a:endParaRPr lang="en-GB" kern="0" dirty="0" smtClean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492250" y="1753805"/>
            <a:ext cx="2189085" cy="1367955"/>
            <a:chOff x="6569060" y="1726006"/>
            <a:chExt cx="2189085" cy="1367955"/>
          </a:xfrm>
        </p:grpSpPr>
        <p:grpSp>
          <p:nvGrpSpPr>
            <p:cNvPr id="34" name="Group 33"/>
            <p:cNvGrpSpPr/>
            <p:nvPr/>
          </p:nvGrpSpPr>
          <p:grpSpPr>
            <a:xfrm>
              <a:off x="6782712" y="1726006"/>
              <a:ext cx="1975433" cy="1110810"/>
              <a:chOff x="6751434" y="1726006"/>
              <a:chExt cx="1975433" cy="111081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375565" y="2103367"/>
                <a:ext cx="691290" cy="3333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5098" name="Picture 10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2919">
                <a:off x="7781300" y="1959728"/>
                <a:ext cx="634557" cy="2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751434" y="2179561"/>
                <a:ext cx="624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8098578" y="2360312"/>
                <a:ext cx="544351" cy="3389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8436403" y="1726006"/>
                <a:ext cx="29046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endParaRPr lang="en-GB" sz="2000" kern="0" dirty="0" smtClean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9832" y="1812444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07086" y="2436706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 bwMode="auto">
              <a:xfrm rot="10800000">
                <a:off x="6881521" y="2238445"/>
                <a:ext cx="494044" cy="8486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>
              <a:off x="6569060" y="2179561"/>
              <a:ext cx="1720905" cy="914400"/>
            </a:xfrm>
            <a:prstGeom prst="arc">
              <a:avLst>
                <a:gd name="adj1" fmla="val 16200000"/>
                <a:gd name="adj2" fmla="val 20272309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475" y="3927728"/>
            <a:ext cx="272675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400" i="1" dirty="0">
                <a:latin typeface="+mj-lt"/>
              </a:rPr>
              <a:t>L</a:t>
            </a:r>
            <a:r>
              <a:rPr lang="en-GB" sz="1400" i="1" dirty="0" smtClean="0">
                <a:latin typeface="+mj-lt"/>
              </a:rPr>
              <a:t>ifetime expression by V. </a:t>
            </a:r>
            <a:r>
              <a:rPr lang="en-GB" sz="1400" i="1" dirty="0" err="1" smtClean="0">
                <a:latin typeface="+mj-lt"/>
              </a:rPr>
              <a:t>Telnov</a:t>
            </a:r>
            <a:endParaRPr lang="en-GB" sz="1400" i="1" kern="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62203"/>
              </p:ext>
            </p:extLst>
          </p:nvPr>
        </p:nvGraphicFramePr>
        <p:xfrm>
          <a:off x="4678363" y="3210210"/>
          <a:ext cx="1785937" cy="76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1104840" imgH="469800" progId="Equation.3">
                  <p:embed/>
                </p:oleObj>
              </mc:Choice>
              <mc:Fallback>
                <p:oleObj name="Equation" r:id="rId8" imgW="110484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3210210"/>
                        <a:ext cx="1785937" cy="760127"/>
                      </a:xfrm>
                      <a:prstGeom prst="rect">
                        <a:avLst/>
                      </a:prstGeom>
                      <a:solidFill>
                        <a:srgbClr val="4BACC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101600"/>
            <a:ext cx="6184900" cy="635000"/>
          </a:xfrm>
          <a:solidFill>
            <a:srgbClr val="EDF6F9"/>
          </a:solidFill>
        </p:spPr>
        <p:txBody>
          <a:bodyPr/>
          <a:lstStyle/>
          <a:p>
            <a:r>
              <a:rPr lang="en-GB" sz="3600" dirty="0" err="1"/>
              <a:t>B</a:t>
            </a:r>
            <a:r>
              <a:rPr lang="en-GB" sz="3600" dirty="0" err="1" smtClean="0"/>
              <a:t>eamstrahlung</a:t>
            </a:r>
            <a:r>
              <a:rPr lang="en-GB" sz="3600" dirty="0" smtClean="0"/>
              <a:t> lifetime</a:t>
            </a:r>
            <a:endParaRPr lang="en-GB" sz="36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92504"/>
              </p:ext>
            </p:extLst>
          </p:nvPr>
        </p:nvGraphicFramePr>
        <p:xfrm>
          <a:off x="323528" y="1412776"/>
          <a:ext cx="8735888" cy="514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11965" y="1470638"/>
            <a:ext cx="421942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i="1" kern="0" dirty="0" err="1" smtClean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2000" kern="0" baseline="-25000" dirty="0" err="1" smtClean="0">
                <a:solidFill>
                  <a:srgbClr val="000000"/>
                </a:solidFill>
                <a:latin typeface="Arial"/>
              </a:rPr>
              <a:t>beam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 =175 </a:t>
            </a:r>
            <a:r>
              <a:rPr lang="en-GB" sz="2000" kern="0" dirty="0" err="1" smtClean="0">
                <a:solidFill>
                  <a:srgbClr val="000000"/>
                </a:solidFill>
                <a:latin typeface="Arial"/>
              </a:rPr>
              <a:t>GeV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 (most critical case)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574632" y="1988840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simulation </a:t>
            </a: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by K. Ohmi</a:t>
            </a: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0070C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084168" y="3275380"/>
            <a:ext cx="914400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f</a:t>
            </a: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ormula of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V. Telnov</a:t>
            </a: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C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149545" y="1830804"/>
            <a:ext cx="2570584" cy="15121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339933"/>
                </a:solidFill>
                <a:latin typeface="Calibri" panose="020F0502020204030204" pitchFamily="34" charset="0"/>
              </a:rPr>
              <a:t>f</a:t>
            </a:r>
            <a:r>
              <a:rPr lang="en-GB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ormula of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400" b="1" dirty="0">
                <a:solidFill>
                  <a:srgbClr val="339933"/>
                </a:solidFill>
                <a:latin typeface="Calibri" panose="020F0502020204030204" pitchFamily="34" charset="0"/>
              </a:rPr>
              <a:t>A</a:t>
            </a:r>
            <a:r>
              <a:rPr lang="en-GB" sz="2400" b="1" dirty="0" smtClean="0">
                <a:solidFill>
                  <a:srgbClr val="339933"/>
                </a:solidFill>
                <a:latin typeface="Calibri" panose="020F0502020204030204" pitchFamily="34" charset="0"/>
              </a:rPr>
              <a:t>. Bogomyagkov</a:t>
            </a: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400" b="1" dirty="0" smtClean="0">
              <a:solidFill>
                <a:srgbClr val="339933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GB" sz="2000" b="1" kern="0" dirty="0" smtClean="0">
              <a:solidFill>
                <a:srgbClr val="33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877391"/>
            <a:ext cx="562846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calculations include dynamic </a:t>
            </a:r>
            <a:r>
              <a:rPr lang="en-GB" sz="24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* 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835" y="5998571"/>
            <a:ext cx="257494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smtClean="0">
                <a:latin typeface="Calibri"/>
              </a:rPr>
              <a:t>M. Koratzinos</a:t>
            </a:r>
            <a:r>
              <a:rPr lang="en-GB" sz="1600" i="1" dirty="0" smtClean="0">
                <a:latin typeface="Calibri"/>
              </a:rPr>
              <a:t>, K. Ohmi,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latin typeface="Calibri"/>
              </a:rPr>
              <a:t>V. Telnov, A. Bogomyagkov,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i="1" dirty="0" smtClean="0">
                <a:latin typeface="Calibri"/>
              </a:rPr>
              <a:t>E. Levichev, D. </a:t>
            </a:r>
            <a:r>
              <a:rPr lang="en-GB" sz="1600" i="1" dirty="0" err="1" smtClean="0">
                <a:latin typeface="Calibri"/>
              </a:rPr>
              <a:t>Shatilov</a:t>
            </a:r>
            <a:endParaRPr lang="en-GB" sz="1600" i="1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5898" y="894270"/>
            <a:ext cx="789543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Reasonable agreement between tracking and analytical estimates.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44DEC5-D781-451E-B9D3-A13F55C6A796}" type="datetime1">
              <a:rPr lang="fr-FR" smtClean="0"/>
              <a:t>08/01/2015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8th FCC-ee Physics Workshop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88900"/>
            <a:ext cx="4127500" cy="604838"/>
          </a:xfrm>
          <a:solidFill>
            <a:srgbClr val="EDF6F9"/>
          </a:solidFill>
        </p:spPr>
        <p:txBody>
          <a:bodyPr/>
          <a:lstStyle/>
          <a:p>
            <a:r>
              <a:rPr lang="en-US" dirty="0" err="1" smtClean="0"/>
              <a:t>Emittances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61BBCA-44B0-4DC4-BDE2-B65963C2973A}" type="datetime1">
              <a:rPr lang="fr-FR" smtClean="0"/>
              <a:t>08/01/2015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 rot="16200000">
            <a:off x="-2133600" y="2933700"/>
            <a:ext cx="46101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8th FCC-ee Physics Workshop - Paris - J. 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521" y="817460"/>
            <a:ext cx="8335690" cy="18569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is a very large machine, scaling of achievable </a:t>
            </a:r>
            <a:r>
              <a:rPr lang="en-US" sz="2000" kern="0" dirty="0" err="1" smtClean="0">
                <a:latin typeface="+mn-lt"/>
              </a:rPr>
              <a:t>emittances</a:t>
            </a:r>
            <a:r>
              <a:rPr lang="en-US" sz="2000" kern="0" dirty="0" smtClean="0">
                <a:latin typeface="+mn-lt"/>
              </a:rPr>
              <a:t> (mainly vertical) is not straightforward.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Coupling, spurious vertical dispersion.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Low </a:t>
            </a:r>
            <a:r>
              <a:rPr lang="en-US" sz="2000" kern="0" dirty="0" err="1" smtClean="0">
                <a:latin typeface="+mn-lt"/>
              </a:rPr>
              <a:t>emittances</a:t>
            </a:r>
            <a:r>
              <a:rPr lang="en-US" sz="2000" kern="0" dirty="0" smtClean="0">
                <a:latin typeface="+mn-lt"/>
              </a:rPr>
              <a:t> tend to be more difficult to achieve in colliders as compared to light sources or damping rings – beam-beam !</a:t>
            </a:r>
          </a:p>
        </p:txBody>
      </p:sp>
      <p:pic>
        <p:nvPicPr>
          <p:cNvPr id="8" name="Picture 17" descr="emittance_3GLS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14" y="2739597"/>
            <a:ext cx="5184675" cy="33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7113" y="6113298"/>
            <a:ext cx="2265895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R. 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Bartolini</a:t>
            </a:r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, DIAMOND</a:t>
            </a:r>
            <a:endParaRPr lang="en-GB" sz="1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3639" y="3162052"/>
            <a:ext cx="10839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D60093"/>
                </a:solidFill>
                <a:latin typeface="+mn-lt"/>
              </a:rPr>
              <a:t>FCC-</a:t>
            </a:r>
            <a:r>
              <a:rPr lang="en-US" sz="2000" kern="0" dirty="0" err="1" smtClean="0">
                <a:solidFill>
                  <a:srgbClr val="D60093"/>
                </a:solidFill>
                <a:latin typeface="+mn-lt"/>
              </a:rPr>
              <a:t>ee</a:t>
            </a:r>
            <a:endParaRPr lang="en-GB" sz="2000" kern="0" dirty="0" smtClean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 rot="18521130">
            <a:off x="6822730" y="3638038"/>
            <a:ext cx="1605869" cy="645078"/>
          </a:xfrm>
          <a:prstGeom prst="ellipse">
            <a:avLst/>
          </a:prstGeom>
          <a:noFill/>
          <a:ln w="3810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96240" y="2748885"/>
            <a:ext cx="1344176" cy="424342"/>
            <a:chOff x="5493720" y="2620608"/>
            <a:chExt cx="1344176" cy="424342"/>
          </a:xfrm>
        </p:grpSpPr>
        <p:sp>
          <p:nvSpPr>
            <p:cNvPr id="6" name="5-Point Star 5"/>
            <p:cNvSpPr/>
            <p:nvPr/>
          </p:nvSpPr>
          <p:spPr bwMode="auto">
            <a:xfrm>
              <a:off x="6415440" y="2699305"/>
              <a:ext cx="422456" cy="345645"/>
            </a:xfrm>
            <a:prstGeom prst="star5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93720" y="2620608"/>
              <a:ext cx="81304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 smtClean="0">
                  <a:solidFill>
                    <a:srgbClr val="00B0F0"/>
                  </a:solidFill>
                  <a:latin typeface="+mn-lt"/>
                </a:rPr>
                <a:t>LEP2</a:t>
              </a:r>
              <a:endParaRPr lang="en-GB" sz="2000" kern="0" dirty="0" smtClean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1521" y="2737710"/>
            <a:ext cx="3105569" cy="18281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parameters:</a:t>
            </a:r>
          </a:p>
          <a:p>
            <a:pPr marL="534988" lvl="1" indent="-1825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kern="0" baseline="-25000" dirty="0" err="1" smtClean="0">
                <a:solidFill>
                  <a:srgbClr val="0000FF"/>
                </a:solidFill>
                <a:latin typeface="+mn-lt"/>
              </a:rPr>
              <a:t>y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/</a:t>
            </a:r>
            <a:r>
              <a:rPr lang="en-US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kern="0" baseline="-25000" dirty="0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≥ 0.001 , </a:t>
            </a:r>
          </a:p>
          <a:p>
            <a:pPr marL="534988" lvl="1" indent="-1825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e</a:t>
            </a:r>
            <a:r>
              <a:rPr lang="en-US" kern="0" baseline="-25000" dirty="0" err="1" smtClean="0">
                <a:solidFill>
                  <a:srgbClr val="0000FF"/>
                </a:solidFill>
                <a:latin typeface="+mn-lt"/>
              </a:rPr>
              <a:t>y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≥ </a:t>
            </a:r>
            <a:r>
              <a:rPr lang="en-US" kern="0" dirty="0" smtClean="0">
                <a:solidFill>
                  <a:srgbClr val="0000FF"/>
                </a:solidFill>
                <a:latin typeface="+mn-lt"/>
                <a:sym typeface="Symbol"/>
              </a:rPr>
              <a:t>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2 pm</a:t>
            </a:r>
          </a:p>
          <a:p>
            <a:pPr marL="87313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with a ring ~50-100 larger than a typical light source.</a:t>
            </a:r>
            <a:endParaRPr lang="en-GB" kern="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285" y="4640022"/>
            <a:ext cx="3346115" cy="11428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Very challenging target for a ring of that size</a:t>
            </a:r>
            <a:r>
              <a:rPr lang="en-US" kern="0" dirty="0" smtClean="0">
                <a:latin typeface="+mn-lt"/>
              </a:rPr>
              <a:t>! 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fr-CH" kern="0" dirty="0" smtClean="0">
                <a:latin typeface="+mn-lt"/>
              </a:rPr>
              <a:t>LEP2 </a:t>
            </a:r>
            <a:r>
              <a:rPr lang="fr-CH" kern="0" dirty="0" err="1" smtClean="0">
                <a:latin typeface="+mn-lt"/>
              </a:rPr>
              <a:t>achived</a:t>
            </a:r>
            <a:r>
              <a:rPr lang="fr-CH" kern="0" dirty="0" smtClean="0">
                <a:latin typeface="+mn-lt"/>
              </a:rPr>
              <a:t> </a:t>
            </a:r>
            <a:r>
              <a:rPr lang="fr-CH" kern="0" dirty="0" err="1" smtClean="0">
                <a:latin typeface="+mn-lt"/>
              </a:rPr>
              <a:t>routinely</a:t>
            </a:r>
            <a:r>
              <a:rPr lang="fr-CH" kern="0" dirty="0" smtClean="0">
                <a:latin typeface="+mn-lt"/>
              </a:rPr>
              <a:t> 0.004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fr-CH" kern="0" dirty="0">
                <a:latin typeface="+mn-lt"/>
              </a:rPr>
              <a:t> </a:t>
            </a:r>
            <a:r>
              <a:rPr lang="fr-CH" kern="0" dirty="0" smtClean="0">
                <a:latin typeface="+mn-lt"/>
              </a:rPr>
              <a:t>     </a:t>
            </a:r>
            <a:r>
              <a:rPr lang="fr-CH" kern="0" dirty="0" err="1" smtClean="0">
                <a:latin typeface="+mn-lt"/>
              </a:rPr>
              <a:t>beam</a:t>
            </a:r>
            <a:r>
              <a:rPr lang="fr-CH" kern="0" dirty="0" smtClean="0">
                <a:latin typeface="+mn-lt"/>
              </a:rPr>
              <a:t> corrections are </a:t>
            </a:r>
            <a:r>
              <a:rPr lang="fr-CH" kern="0" dirty="0" err="1" smtClean="0">
                <a:latin typeface="+mn-lt"/>
              </a:rPr>
              <a:t>much</a:t>
            </a:r>
            <a:r>
              <a:rPr lang="fr-CH" kern="0" dirty="0" smtClean="0">
                <a:latin typeface="+mn-lt"/>
              </a:rPr>
              <a:t> </a:t>
            </a:r>
            <a:r>
              <a:rPr lang="fr-CH" kern="0" dirty="0" err="1" smtClean="0">
                <a:latin typeface="+mn-lt"/>
              </a:rPr>
              <a:t>better</a:t>
            </a:r>
            <a:r>
              <a:rPr lang="fr-CH" kern="0" dirty="0" smtClean="0">
                <a:latin typeface="+mn-lt"/>
              </a:rPr>
              <a:t> </a:t>
            </a:r>
            <a:r>
              <a:rPr lang="fr-CH" kern="0" dirty="0" err="1" smtClean="0">
                <a:latin typeface="+mn-lt"/>
              </a:rPr>
              <a:t>now</a:t>
            </a:r>
            <a:r>
              <a:rPr lang="fr-CH" kern="0" dirty="0" smtClean="0">
                <a:latin typeface="+mn-lt"/>
              </a:rPr>
              <a:t>.</a:t>
            </a:r>
            <a:endParaRPr lang="en-US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9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90650"/>
            <a:ext cx="68262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2200" y="622300"/>
            <a:ext cx="754629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n-lt"/>
              </a:rPr>
              <a:t>Full Ring </a:t>
            </a:r>
            <a:r>
              <a:rPr lang="fr-CH" sz="2400" dirty="0" err="1" smtClean="0">
                <a:latin typeface="+mn-lt"/>
              </a:rPr>
              <a:t>Tracking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CH" sz="2400" dirty="0" smtClean="0">
                <a:latin typeface="+mn-lt"/>
              </a:rPr>
              <a:t>Ring </a:t>
            </a:r>
            <a:r>
              <a:rPr lang="fr-CH" sz="2400" dirty="0" err="1" smtClean="0">
                <a:latin typeface="+mn-lt"/>
              </a:rPr>
              <a:t>Energy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Acceptance</a:t>
            </a:r>
            <a:r>
              <a:rPr lang="fr-CH" sz="2400" dirty="0" smtClean="0">
                <a:latin typeface="+mn-lt"/>
              </a:rPr>
              <a:t>   </a:t>
            </a:r>
            <a:r>
              <a:rPr lang="fr-CH" sz="1800" dirty="0" smtClean="0">
                <a:latin typeface="+mn-lt"/>
              </a:rPr>
              <a:t>(</a:t>
            </a:r>
            <a:r>
              <a:rPr lang="fr-CH" sz="1800" dirty="0" err="1" smtClean="0">
                <a:latin typeface="+mn-lt"/>
              </a:rPr>
              <a:t>Bogomyagkov</a:t>
            </a:r>
            <a:r>
              <a:rPr lang="fr-CH" sz="1800" dirty="0" smtClean="0">
                <a:latin typeface="+mn-lt"/>
              </a:rPr>
              <a:t>)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5613400"/>
            <a:ext cx="797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For the moment 1.5% </a:t>
            </a:r>
            <a:r>
              <a:rPr lang="fr-CH" sz="1800" dirty="0" err="1" smtClean="0">
                <a:latin typeface="+mn-lt"/>
              </a:rPr>
              <a:t>acceptance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reached</a:t>
            </a:r>
            <a:r>
              <a:rPr lang="fr-CH" sz="1800" dirty="0" smtClean="0">
                <a:latin typeface="+mn-lt"/>
              </a:rPr>
              <a:t> -- </a:t>
            </a:r>
            <a:r>
              <a:rPr lang="fr-CH" sz="1800" dirty="0" err="1" smtClean="0">
                <a:latin typeface="+mn-lt"/>
              </a:rPr>
              <a:t>work</a:t>
            </a:r>
            <a:r>
              <a:rPr lang="fr-CH" sz="1800" dirty="0" smtClean="0">
                <a:latin typeface="+mn-lt"/>
              </a:rPr>
              <a:t> to continue </a:t>
            </a:r>
            <a:r>
              <a:rPr lang="fr-CH" sz="1800" dirty="0" err="1" smtClean="0">
                <a:latin typeface="+mn-lt"/>
              </a:rPr>
              <a:t>towards</a:t>
            </a:r>
            <a:r>
              <a:rPr lang="fr-CH" sz="1800" dirty="0" smtClean="0">
                <a:latin typeface="+mn-lt"/>
              </a:rPr>
              <a:t> &gt;2% </a:t>
            </a:r>
            <a:r>
              <a:rPr lang="fr-CH" sz="1800" dirty="0" err="1" smtClean="0">
                <a:latin typeface="+mn-lt"/>
              </a:rPr>
              <a:t>target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0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7225"/>
            <a:ext cx="8572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0" y="228600"/>
            <a:ext cx="43451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PARAMETERS FOR CRAB WAIST OPERATION</a:t>
            </a:r>
            <a:endParaRPr lang="en-US" sz="1800" dirty="0" err="1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88591"/>
              </p:ext>
            </p:extLst>
          </p:nvPr>
        </p:nvGraphicFramePr>
        <p:xfrm>
          <a:off x="4470400" y="4749800"/>
          <a:ext cx="38227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927100"/>
                <a:gridCol w="876300"/>
                <a:gridCol w="876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1200" y="4724400"/>
            <a:ext cx="1217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Nominal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900" y="6032500"/>
            <a:ext cx="48249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Important scope for </a:t>
            </a:r>
            <a:r>
              <a:rPr lang="fr-CH" sz="1800" dirty="0" err="1" smtClean="0">
                <a:latin typeface="+mn-lt"/>
              </a:rPr>
              <a:t>improvement</a:t>
            </a:r>
            <a:r>
              <a:rPr lang="fr-CH" sz="1800" dirty="0" smtClean="0">
                <a:latin typeface="+mn-lt"/>
              </a:rPr>
              <a:t> in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. 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79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4905477"/>
            <a:ext cx="9144001" cy="5819775"/>
          </a:xfrm>
        </p:spPr>
        <p:txBody>
          <a:bodyPr>
            <a:noAutofit/>
          </a:bodyPr>
          <a:lstStyle/>
          <a:p>
            <a:pPr marL="342900" lvl="2" indent="-342900"/>
            <a:r>
              <a:rPr lang="en-US" sz="1800" b="1" dirty="0" smtClean="0">
                <a:solidFill>
                  <a:srgbClr val="C00000"/>
                </a:solidFill>
              </a:rPr>
              <a:t>Luminosity : </a:t>
            </a:r>
            <a:r>
              <a:rPr lang="en-US" sz="1800" b="1" dirty="0">
                <a:solidFill>
                  <a:srgbClr val="C00000"/>
                </a:solidFill>
              </a:rPr>
              <a:t>Crossing point between circular and linear colliders ~ </a:t>
            </a:r>
            <a:r>
              <a:rPr lang="en-US" sz="1800" b="1" dirty="0" smtClean="0">
                <a:solidFill>
                  <a:srgbClr val="C00000"/>
                </a:solidFill>
              </a:rPr>
              <a:t>4-500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</a:p>
          <a:p>
            <a:pPr marL="0" lvl="2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i="1" dirty="0" smtClean="0">
                <a:solidFill>
                  <a:srgbClr val="008080"/>
                </a:solidFill>
              </a:rPr>
              <a:t>As pointed out by H. Shopper in ‘The Lord of the Rings’     (Thanks to Superconducting  RF…)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84145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Combined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know-how {LEP, LEP2 and b-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factories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}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applied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for  large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e+e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- ring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collider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High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fr-CH" sz="20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resolution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and Calibration </a:t>
            </a:r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 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precision</a:t>
            </a:r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on Z, W, H, t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CAN WE DO IT?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Many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accelerator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and </a:t>
            </a:r>
            <a:r>
              <a:rPr lang="fr-CH" sz="2000" dirty="0" err="1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experimental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 challenges!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182" y="4398380"/>
            <a:ext cx="20171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complementarity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85949" y="495300"/>
            <a:ext cx="2955510" cy="1236031"/>
            <a:chOff x="3285949" y="495300"/>
            <a:chExt cx="2955510" cy="12360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49" y="495300"/>
              <a:ext cx="2955510" cy="1236031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97300" y="597475"/>
              <a:ext cx="2019300" cy="8884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3200" dirty="0" smtClean="0">
                  <a:solidFill>
                    <a:srgbClr val="FF0000"/>
                  </a:solidFill>
                </a:rPr>
                <a:t>WOW!</a:t>
              </a:r>
              <a:endParaRPr lang="fr-CH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767"/>
            <a:ext cx="9119671" cy="5120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461" y="0"/>
            <a:ext cx="613206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Goal performance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of e+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e-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colliders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3667-47B1-48BF-B1EE-B81F27B21103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00" y="4089400"/>
            <a:ext cx="31450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complementarity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ILC/CLIC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10" y="0"/>
            <a:ext cx="5929715" cy="6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2" y="1787857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PUBLISHED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04B8-D36D-4DC8-A81E-35DA932CF4C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06829"/>
            <a:ext cx="8904232" cy="66787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and E-calibration @ 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FCC-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ee</a:t>
            </a:r>
            <a:endParaRPr lang="fr-CH" sz="2800" dirty="0" smtClean="0">
              <a:solidFill>
                <a:srgbClr val="0000FF"/>
              </a:solidFill>
              <a:latin typeface="Calibri"/>
            </a:endParaRP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March 1994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60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At 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FCC-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ee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transverse 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 up to at least 80 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much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snake</a:t>
            </a:r>
            <a:endParaRPr lang="fr-CH" sz="2000" b="0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…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but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saw-toothing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must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be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well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understood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! 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require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Wigglers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 to speed up </a:t>
            </a:r>
            <a:r>
              <a:rPr lang="fr-CH" sz="2000" dirty="0" err="1" smtClean="0">
                <a:solidFill>
                  <a:srgbClr val="008080"/>
                </a:solidFill>
                <a:latin typeface="Calibri"/>
              </a:rPr>
              <a:t>pol</a:t>
            </a:r>
            <a:r>
              <a:rPr lang="fr-CH" sz="2000" dirty="0" smtClean="0">
                <a:solidFill>
                  <a:srgbClr val="008080"/>
                </a:solidFill>
                <a:latin typeface="Calibri"/>
              </a:rPr>
              <a:t>. time</a:t>
            </a:r>
            <a:endParaRPr lang="fr-CH" sz="2000" dirty="0">
              <a:solidFill>
                <a:srgbClr val="008080"/>
              </a:solidFill>
              <a:latin typeface="Calibri"/>
            </a:endParaRP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A482-AD3C-4390-9F36-D785C80463E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6018" y="4403935"/>
            <a:ext cx="6367982" cy="2031325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FCC-</a:t>
            </a:r>
            <a:r>
              <a:rPr lang="en-US" sz="1800" kern="0" dirty="0" err="1" smtClean="0">
                <a:solidFill>
                  <a:srgbClr val="00B0F0"/>
                </a:solidFill>
                <a:latin typeface="Calibri"/>
              </a:rPr>
              <a:t>ee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</a:t>
            </a:r>
            <a:r>
              <a:rPr lang="en-US" sz="1800" kern="0" dirty="0">
                <a:solidFill>
                  <a:srgbClr val="00B0F0"/>
                </a:solidFill>
                <a:latin typeface="Calibri"/>
              </a:rPr>
              <a:t>(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top)operates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at Beamstrahlung limit, this is  </a:t>
            </a:r>
            <a:r>
              <a:rPr lang="en-US" sz="1800" kern="0" dirty="0">
                <a:solidFill>
                  <a:srgbClr val="00B0F0"/>
                </a:solidFill>
                <a:latin typeface="Calibri"/>
              </a:rPr>
              <a:t>a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dominant factor for accelerator design.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Beamstrahlung 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@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en-US" sz="1800" kern="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is benign</a:t>
            </a:r>
            <a:r>
              <a:rPr lang="en-US" sz="18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for physics: 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particles are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lost over 10</a:t>
            </a:r>
            <a:r>
              <a:rPr lang="en-US" sz="1800" kern="0" baseline="30000" dirty="0" smtClean="0">
                <a:solidFill>
                  <a:srgbClr val="00B0F0"/>
                </a:solidFill>
                <a:latin typeface="Calibri"/>
              </a:rPr>
              <a:t>6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collisions and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recycled on a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synchrotron oscillation </a:t>
            </a: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  <a:sym typeface="Wingdings" pitchFamily="2" charset="2"/>
              </a:rPr>
              <a:t> some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increase of energy spread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but no change of average energy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Little EM background in the experiment. </a:t>
            </a: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uminosity </a:t>
            </a:r>
            <a:r>
              <a:rPr lang="en-US" sz="2000" i="1" dirty="0" smtClean="0">
                <a:solidFill>
                  <a:srgbClr val="00B050"/>
                </a:solidFill>
                <a:latin typeface="Calibri"/>
              </a:rPr>
              <a:t>E 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spectrum</a:t>
            </a:r>
            <a:endParaRPr lang="en-GB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7" y="13302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Effect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on top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threshold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BEAMSTRAHLUNG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1733-2451-4924-995B-66B2D49ECA55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3" t="8895" b="24929"/>
          <a:stretch/>
        </p:blipFill>
        <p:spPr bwMode="auto">
          <a:xfrm>
            <a:off x="4699000" y="1117599"/>
            <a:ext cx="4330700" cy="32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4900" y="0"/>
            <a:ext cx="5892800" cy="5461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Arc lattice (circular machine)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79659" y="1144407"/>
            <a:ext cx="6802673" cy="1687272"/>
            <a:chOff x="1080035" y="4077842"/>
            <a:chExt cx="6802673" cy="168727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55002" y="4989895"/>
              <a:ext cx="6677533" cy="18661"/>
            </a:xfrm>
            <a:prstGeom prst="line">
              <a:avLst/>
            </a:prstGeom>
            <a:noFill/>
            <a:ln w="28575" cap="flat" cmpd="sng" algn="ctr">
              <a:solidFill>
                <a:srgbClr val="7A7A7A"/>
              </a:solidFill>
              <a:prstDash val="soli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1155002" y="4647749"/>
              <a:ext cx="286053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46483" y="4666411"/>
              <a:ext cx="286053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10875" y="5008556"/>
              <a:ext cx="187722" cy="223949"/>
            </a:xfrm>
            <a:prstGeom prst="rect">
              <a:avLst/>
            </a:prstGeom>
            <a:solidFill>
              <a:srgbClr val="F5C201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7709" y="4765945"/>
              <a:ext cx="187722" cy="223949"/>
            </a:xfrm>
            <a:prstGeom prst="rect">
              <a:avLst/>
            </a:prstGeom>
            <a:solidFill>
              <a:srgbClr val="F5C201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5C201"/>
                </a:solidFill>
                <a:latin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3993" y="5002334"/>
              <a:ext cx="572105" cy="34214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1270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46963" y="4509890"/>
              <a:ext cx="260837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8667" y="4509890"/>
              <a:ext cx="3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5" y="4509890"/>
              <a:ext cx="351236" cy="24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Q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02364" y="5426560"/>
              <a:ext cx="492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0000"/>
                  </a:solidFill>
                  <a:latin typeface="Arial"/>
                </a:rPr>
                <a:t>B = bending magnet, Q = </a:t>
              </a:r>
              <a:r>
                <a:rPr lang="en-US" sz="1600" kern="0" dirty="0" err="1" smtClean="0">
                  <a:solidFill>
                    <a:srgbClr val="000000"/>
                  </a:solidFill>
                  <a:latin typeface="Arial"/>
                </a:rPr>
                <a:t>quadrupole</a:t>
              </a:r>
              <a:r>
                <a:rPr lang="en-US" sz="1600" kern="0" dirty="0" smtClean="0">
                  <a:solidFill>
                    <a:srgbClr val="000000"/>
                  </a:solidFill>
                  <a:latin typeface="Arial"/>
                </a:rPr>
                <a:t>, S = </a:t>
              </a:r>
              <a:r>
                <a:rPr lang="en-US" sz="1600" kern="0" dirty="0" err="1" smtClean="0">
                  <a:solidFill>
                    <a:srgbClr val="000000"/>
                  </a:solidFill>
                  <a:latin typeface="Arial"/>
                </a:rPr>
                <a:t>sextupole</a:t>
              </a:r>
              <a:endParaRPr lang="en-US" sz="1600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31472" y="4278707"/>
              <a:ext cx="351236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Q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92521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19479" y="487371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3453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3138" y="4877920"/>
              <a:ext cx="929670" cy="223950"/>
            </a:xfrm>
            <a:prstGeom prst="rect">
              <a:avLst/>
            </a:prstGeom>
            <a:solidFill>
              <a:srgbClr val="D1282E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D1282E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D1282E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88547" y="4509890"/>
              <a:ext cx="3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48554" y="4866723"/>
              <a:ext cx="0" cy="24634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1789897" y="4877920"/>
              <a:ext cx="78514" cy="223950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121221" y="4866722"/>
              <a:ext cx="0" cy="24634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5162564" y="4877919"/>
              <a:ext cx="78514" cy="223950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6957" y="4077842"/>
              <a:ext cx="841014" cy="3249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BPM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37364" y="4077842"/>
              <a:ext cx="13786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Corrector</a:t>
              </a:r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1685878" y="4398032"/>
              <a:ext cx="142584" cy="175395"/>
            </a:xfrm>
            <a:prstGeom prst="downArrow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32163" y="4509890"/>
              <a:ext cx="3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84291" y="4509890"/>
              <a:ext cx="3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3759" y="4437882"/>
              <a:ext cx="260837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0035" y="4293866"/>
              <a:ext cx="351236" cy="24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rgbClr val="000000"/>
                  </a:solidFill>
                  <a:latin typeface="Arial"/>
                </a:rPr>
                <a:t>Q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1895664" y="4404695"/>
              <a:ext cx="153964" cy="175395"/>
            </a:xfrm>
            <a:prstGeom prst="downArrow">
              <a:avLst>
                <a:gd name="adj1" fmla="val 45646"/>
                <a:gd name="adj2" fmla="val 50000"/>
              </a:avLst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2000" y="1198351"/>
            <a:ext cx="144110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rc cell layout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76785" y="796529"/>
            <a:ext cx="3327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cap="all" spc="-60" dirty="0" smtClean="0">
                <a:solidFill>
                  <a:srgbClr val="D1282E"/>
                </a:solidFill>
                <a:latin typeface="Arial Black"/>
              </a:rPr>
              <a:t>Lattice V12b-s</a:t>
            </a:r>
            <a:endParaRPr lang="en-GB" sz="1400" kern="0" dirty="0" smtClean="0">
              <a:solidFill>
                <a:sysClr val="windowText" lastClr="000000"/>
              </a:solidFill>
              <a:latin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99639" y="2515271"/>
            <a:ext cx="2028921" cy="2033532"/>
            <a:chOff x="6183207" y="1672686"/>
            <a:chExt cx="2028921" cy="2033532"/>
          </a:xfrm>
        </p:grpSpPr>
        <p:sp>
          <p:nvSpPr>
            <p:cNvPr id="37" name="Donut 36"/>
            <p:cNvSpPr/>
            <p:nvPr/>
          </p:nvSpPr>
          <p:spPr>
            <a:xfrm>
              <a:off x="6248113" y="1734093"/>
              <a:ext cx="1899108" cy="1908355"/>
            </a:xfrm>
            <a:prstGeom prst="donut">
              <a:avLst>
                <a:gd name="adj" fmla="val 1455"/>
              </a:avLst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32762" y="1672686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83207" y="2624974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82315" y="2624974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32762" y="3578679"/>
              <a:ext cx="129813" cy="127539"/>
            </a:xfrm>
            <a:prstGeom prst="rect">
              <a:avLst/>
            </a:prstGeom>
            <a:solidFill>
              <a:srgbClr val="D1282E"/>
            </a:solidFill>
            <a:ln w="28575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962902">
              <a:off x="6613364" y="3468268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855990">
              <a:off x="7640382" y="1781422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3623008">
              <a:off x="6281424" y="3115280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3623008">
              <a:off x="7985334" y="2128443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9838961">
              <a:off x="6613577" y="1782061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9642893">
              <a:off x="7641033" y="3469305"/>
              <a:ext cx="129813" cy="127539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8011093">
              <a:off x="6281186" y="2128676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011093">
              <a:off x="7985571" y="3115513"/>
              <a:ext cx="127539" cy="129813"/>
            </a:xfrm>
            <a:prstGeom prst="rect">
              <a:avLst/>
            </a:prstGeom>
            <a:solidFill>
              <a:srgbClr val="7A7A7A">
                <a:satMod val="110000"/>
              </a:srgbClr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40961" y="4548803"/>
            <a:ext cx="3270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74838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Circumference:	100 km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74838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Arc length:	2 × 3.4 km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874838" algn="l"/>
              </a:tabLst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Straight section:	1.5 km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471392" y="5740529"/>
            <a:ext cx="200941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latin typeface="Arial"/>
              </a:rPr>
              <a:t>B. Harer, B. Holzer</a:t>
            </a:r>
            <a:endParaRPr lang="en-GB" sz="1600" i="1" dirty="0">
              <a:latin typeface="Arial"/>
            </a:endParaRPr>
          </a:p>
        </p:txBody>
      </p:sp>
      <p:pic>
        <p:nvPicPr>
          <p:cNvPr id="53" name="Picture 52" descr="madx.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r="8519" b="17316"/>
          <a:stretch/>
        </p:blipFill>
        <p:spPr>
          <a:xfrm rot="5400000">
            <a:off x="3293288" y="3819236"/>
            <a:ext cx="2841177" cy="29604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01" y="5191212"/>
            <a:ext cx="2295422" cy="1606796"/>
          </a:xfrm>
          <a:prstGeom prst="rect">
            <a:avLst/>
          </a:prstGeom>
        </p:spPr>
      </p:pic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6514972" y="3540140"/>
            <a:ext cx="2306637" cy="1601787"/>
            <a:chOff x="2299" y="3707"/>
            <a:chExt cx="1453" cy="1009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0" y="3707"/>
              <a:ext cx="1441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2426" y="4635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391" y="4607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2426" y="4456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2368" y="4428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20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2426" y="4277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2368" y="4249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40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2426" y="4098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2368" y="4070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60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2426" y="3919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2368" y="3891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80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2426" y="3740"/>
              <a:ext cx="1270" cy="0"/>
            </a:xfrm>
            <a:custGeom>
              <a:avLst/>
              <a:gdLst>
                <a:gd name="T0" fmla="*/ 56 w 4222"/>
                <a:gd name="T1" fmla="*/ 56 w 4222"/>
                <a:gd name="T2" fmla="*/ 98 w 4222"/>
                <a:gd name="T3" fmla="*/ 4222 w 4222"/>
                <a:gd name="T4" fmla="*/ 4222 w 4222"/>
                <a:gd name="T5" fmla="*/ 4180 w 4222"/>
                <a:gd name="T6" fmla="*/ 0 w 4222"/>
                <a:gd name="T7" fmla="*/ 0 w 42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222">
                  <a:moveTo>
                    <a:pt x="56" y="0"/>
                  </a:moveTo>
                  <a:lnTo>
                    <a:pt x="56" y="0"/>
                  </a:lnTo>
                  <a:lnTo>
                    <a:pt x="98" y="0"/>
                  </a:lnTo>
                  <a:moveTo>
                    <a:pt x="4222" y="0"/>
                  </a:moveTo>
                  <a:lnTo>
                    <a:pt x="4222" y="0"/>
                  </a:lnTo>
                  <a:lnTo>
                    <a:pt x="4180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345" y="3713"/>
              <a:ext cx="11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100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2443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2425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2652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2634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21"/>
            <p:cNvSpPr>
              <a:spLocks noEditPoints="1"/>
            </p:cNvSpPr>
            <p:nvPr/>
          </p:nvSpPr>
          <p:spPr bwMode="auto">
            <a:xfrm>
              <a:off x="2861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2843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4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23"/>
            <p:cNvSpPr>
              <a:spLocks noEditPoints="1"/>
            </p:cNvSpPr>
            <p:nvPr/>
          </p:nvSpPr>
          <p:spPr bwMode="auto">
            <a:xfrm>
              <a:off x="3070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3052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6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3278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61" y="4635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8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3488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3458" y="4635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10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29"/>
            <p:cNvSpPr>
              <a:spLocks noEditPoints="1"/>
            </p:cNvSpPr>
            <p:nvPr/>
          </p:nvSpPr>
          <p:spPr bwMode="auto">
            <a:xfrm>
              <a:off x="3696" y="3740"/>
              <a:ext cx="0" cy="923"/>
            </a:xfrm>
            <a:custGeom>
              <a:avLst/>
              <a:gdLst>
                <a:gd name="T0" fmla="*/ 2968 h 3061"/>
                <a:gd name="T1" fmla="*/ 2968 h 3061"/>
                <a:gd name="T2" fmla="*/ 2926 h 3061"/>
                <a:gd name="T3" fmla="*/ 0 h 3061"/>
                <a:gd name="T4" fmla="*/ 0 h 3061"/>
                <a:gd name="T5" fmla="*/ 42 h 3061"/>
                <a:gd name="T6" fmla="*/ 3061 h 3061"/>
                <a:gd name="T7" fmla="*/ 3061 h 30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061">
                  <a:moveTo>
                    <a:pt x="0" y="2968"/>
                  </a:moveTo>
                  <a:lnTo>
                    <a:pt x="0" y="2968"/>
                  </a:lnTo>
                  <a:lnTo>
                    <a:pt x="0" y="2926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3061"/>
                  </a:moveTo>
                  <a:lnTo>
                    <a:pt x="0" y="3061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3667" y="4635"/>
              <a:ext cx="8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12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31"/>
            <p:cNvSpPr>
              <a:spLocks/>
            </p:cNvSpPr>
            <p:nvPr/>
          </p:nvSpPr>
          <p:spPr bwMode="auto">
            <a:xfrm>
              <a:off x="2443" y="3740"/>
              <a:ext cx="1253" cy="895"/>
            </a:xfrm>
            <a:custGeom>
              <a:avLst/>
              <a:gdLst>
                <a:gd name="T0" fmla="*/ 0 w 4166"/>
                <a:gd name="T1" fmla="*/ 2968 h 2968"/>
                <a:gd name="T2" fmla="*/ 0 w 4166"/>
                <a:gd name="T3" fmla="*/ 2968 h 2968"/>
                <a:gd name="T4" fmla="*/ 4166 w 4166"/>
                <a:gd name="T5" fmla="*/ 2968 h 2968"/>
                <a:gd name="T6" fmla="*/ 4166 w 4166"/>
                <a:gd name="T7" fmla="*/ 0 h 2968"/>
                <a:gd name="T8" fmla="*/ 0 w 4166"/>
                <a:gd name="T9" fmla="*/ 0 h 2968"/>
                <a:gd name="T10" fmla="*/ 0 w 4166"/>
                <a:gd name="T11" fmla="*/ 296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6" h="2968">
                  <a:moveTo>
                    <a:pt x="0" y="2968"/>
                  </a:moveTo>
                  <a:lnTo>
                    <a:pt x="0" y="2968"/>
                  </a:lnTo>
                  <a:lnTo>
                    <a:pt x="4166" y="2968"/>
                  </a:lnTo>
                  <a:lnTo>
                    <a:pt x="4166" y="0"/>
                  </a:lnTo>
                  <a:lnTo>
                    <a:pt x="0" y="0"/>
                  </a:lnTo>
                  <a:lnTo>
                    <a:pt x="0" y="2968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2328" y="4188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 rot="16200000">
              <a:off x="2304" y="4223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 rot="16200000">
              <a:off x="2304" y="4200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 rot="16200000">
              <a:off x="2309" y="4184"/>
              <a:ext cx="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t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 rot="16200000">
              <a:off x="2304" y="4165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x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 rot="16200000">
              <a:off x="2309" y="4148"/>
              <a:ext cx="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 rot="16200000">
              <a:off x="2311" y="4137"/>
              <a:ext cx="3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i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 rot="16200000">
              <a:off x="2304" y="4121"/>
              <a:ext cx="4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 rot="16200000">
              <a:off x="2309" y="4103"/>
              <a:ext cx="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 rot="16200000">
              <a:off x="2297" y="4078"/>
              <a:ext cx="6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Line 42"/>
            <p:cNvSpPr>
              <a:spLocks noChangeShapeType="1"/>
            </p:cNvSpPr>
            <p:nvPr/>
          </p:nvSpPr>
          <p:spPr bwMode="auto">
            <a:xfrm>
              <a:off x="3070" y="4705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3003" y="4677"/>
              <a:ext cx="169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500" smtClean="0">
                  <a:solidFill>
                    <a:srgbClr val="000000"/>
                  </a:solidFill>
                  <a:latin typeface="Verdana" pitchFamily="34" charset="0"/>
                </a:rPr>
                <a:t>s in km</a:t>
              </a: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Line 44"/>
            <p:cNvSpPr>
              <a:spLocks noChangeShapeType="1"/>
            </p:cNvSpPr>
            <p:nvPr/>
          </p:nvSpPr>
          <p:spPr bwMode="auto">
            <a:xfrm>
              <a:off x="3136" y="4714"/>
              <a:ext cx="0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45"/>
            <p:cNvSpPr>
              <a:spLocks/>
            </p:cNvSpPr>
            <p:nvPr/>
          </p:nvSpPr>
          <p:spPr bwMode="auto">
            <a:xfrm>
              <a:off x="2443" y="3943"/>
              <a:ext cx="1253" cy="557"/>
            </a:xfrm>
            <a:custGeom>
              <a:avLst/>
              <a:gdLst>
                <a:gd name="T0" fmla="*/ 68 w 4166"/>
                <a:gd name="T1" fmla="*/ 687 h 1847"/>
                <a:gd name="T2" fmla="*/ 142 w 4166"/>
                <a:gd name="T3" fmla="*/ 702 h 1847"/>
                <a:gd name="T4" fmla="*/ 218 w 4166"/>
                <a:gd name="T5" fmla="*/ 1801 h 1847"/>
                <a:gd name="T6" fmla="*/ 296 w 4166"/>
                <a:gd name="T7" fmla="*/ 24 h 1847"/>
                <a:gd name="T8" fmla="*/ 382 w 4166"/>
                <a:gd name="T9" fmla="*/ 96 h 1847"/>
                <a:gd name="T10" fmla="*/ 480 w 4166"/>
                <a:gd name="T11" fmla="*/ 1559 h 1847"/>
                <a:gd name="T12" fmla="*/ 554 w 4166"/>
                <a:gd name="T13" fmla="*/ 705 h 1847"/>
                <a:gd name="T14" fmla="*/ 616 w 4166"/>
                <a:gd name="T15" fmla="*/ 1811 h 1847"/>
                <a:gd name="T16" fmla="*/ 680 w 4166"/>
                <a:gd name="T17" fmla="*/ 778 h 1847"/>
                <a:gd name="T18" fmla="*/ 746 w 4166"/>
                <a:gd name="T19" fmla="*/ 93 h 1847"/>
                <a:gd name="T20" fmla="*/ 812 w 4166"/>
                <a:gd name="T21" fmla="*/ 1192 h 1847"/>
                <a:gd name="T22" fmla="*/ 872 w 4166"/>
                <a:gd name="T23" fmla="*/ 1248 h 1847"/>
                <a:gd name="T24" fmla="*/ 932 w 4166"/>
                <a:gd name="T25" fmla="*/ 1549 h 1847"/>
                <a:gd name="T26" fmla="*/ 992 w 4166"/>
                <a:gd name="T27" fmla="*/ 778 h 1847"/>
                <a:gd name="T28" fmla="*/ 1050 w 4166"/>
                <a:gd name="T29" fmla="*/ 1811 h 1847"/>
                <a:gd name="T30" fmla="*/ 1111 w 4166"/>
                <a:gd name="T31" fmla="*/ 93 h 1847"/>
                <a:gd name="T32" fmla="*/ 1172 w 4166"/>
                <a:gd name="T33" fmla="*/ 1772 h 1847"/>
                <a:gd name="T34" fmla="*/ 1239 w 4166"/>
                <a:gd name="T35" fmla="*/ 1587 h 1847"/>
                <a:gd name="T36" fmla="*/ 1302 w 4166"/>
                <a:gd name="T37" fmla="*/ 24 h 1847"/>
                <a:gd name="T38" fmla="*/ 1371 w 4166"/>
                <a:gd name="T39" fmla="*/ 93 h 1847"/>
                <a:gd name="T40" fmla="*/ 1428 w 4166"/>
                <a:gd name="T41" fmla="*/ 1248 h 1847"/>
                <a:gd name="T42" fmla="*/ 1489 w 4166"/>
                <a:gd name="T43" fmla="*/ 1192 h 1847"/>
                <a:gd name="T44" fmla="*/ 1546 w 4166"/>
                <a:gd name="T45" fmla="*/ 108 h 1847"/>
                <a:gd name="T46" fmla="*/ 1604 w 4166"/>
                <a:gd name="T47" fmla="*/ 1587 h 1847"/>
                <a:gd name="T48" fmla="*/ 1667 w 4166"/>
                <a:gd name="T49" fmla="*/ 102 h 1847"/>
                <a:gd name="T50" fmla="*/ 1728 w 4166"/>
                <a:gd name="T51" fmla="*/ 1772 h 1847"/>
                <a:gd name="T52" fmla="*/ 1794 w 4166"/>
                <a:gd name="T53" fmla="*/ 1587 h 1847"/>
                <a:gd name="T54" fmla="*/ 1858 w 4166"/>
                <a:gd name="T55" fmla="*/ 192 h 1847"/>
                <a:gd name="T56" fmla="*/ 1919 w 4166"/>
                <a:gd name="T57" fmla="*/ 1772 h 1847"/>
                <a:gd name="T58" fmla="*/ 1980 w 4166"/>
                <a:gd name="T59" fmla="*/ 192 h 1847"/>
                <a:gd name="T60" fmla="*/ 2040 w 4166"/>
                <a:gd name="T61" fmla="*/ 1791 h 1847"/>
                <a:gd name="T62" fmla="*/ 2098 w 4166"/>
                <a:gd name="T63" fmla="*/ 705 h 1847"/>
                <a:gd name="T64" fmla="*/ 2159 w 4166"/>
                <a:gd name="T65" fmla="*/ 1587 h 1847"/>
                <a:gd name="T66" fmla="*/ 2222 w 4166"/>
                <a:gd name="T67" fmla="*/ 68 h 1847"/>
                <a:gd name="T68" fmla="*/ 2287 w 4166"/>
                <a:gd name="T69" fmla="*/ 1192 h 1847"/>
                <a:gd name="T70" fmla="*/ 2352 w 4166"/>
                <a:gd name="T71" fmla="*/ 1811 h 1847"/>
                <a:gd name="T72" fmla="*/ 2417 w 4166"/>
                <a:gd name="T73" fmla="*/ 1248 h 1847"/>
                <a:gd name="T74" fmla="*/ 2474 w 4166"/>
                <a:gd name="T75" fmla="*/ 1772 h 1847"/>
                <a:gd name="T76" fmla="*/ 2535 w 4166"/>
                <a:gd name="T77" fmla="*/ 192 h 1847"/>
                <a:gd name="T78" fmla="*/ 2595 w 4166"/>
                <a:gd name="T79" fmla="*/ 1811 h 1847"/>
                <a:gd name="T80" fmla="*/ 2652 w 4166"/>
                <a:gd name="T81" fmla="*/ 1192 h 1847"/>
                <a:gd name="T82" fmla="*/ 2716 w 4166"/>
                <a:gd name="T83" fmla="*/ 1811 h 1847"/>
                <a:gd name="T84" fmla="*/ 2780 w 4166"/>
                <a:gd name="T85" fmla="*/ 778 h 1847"/>
                <a:gd name="T86" fmla="*/ 2846 w 4166"/>
                <a:gd name="T87" fmla="*/ 93 h 1847"/>
                <a:gd name="T88" fmla="*/ 2916 w 4166"/>
                <a:gd name="T89" fmla="*/ 71 h 1847"/>
                <a:gd name="T90" fmla="*/ 3009 w 4166"/>
                <a:gd name="T91" fmla="*/ 1596 h 1847"/>
                <a:gd name="T92" fmla="*/ 3108 w 4166"/>
                <a:gd name="T93" fmla="*/ 96 h 1847"/>
                <a:gd name="T94" fmla="*/ 3185 w 4166"/>
                <a:gd name="T95" fmla="*/ 1811 h 1847"/>
                <a:gd name="T96" fmla="*/ 3259 w 4166"/>
                <a:gd name="T97" fmla="*/ 1220 h 1847"/>
                <a:gd name="T98" fmla="*/ 3333 w 4166"/>
                <a:gd name="T99" fmla="*/ 96 h 1847"/>
                <a:gd name="T100" fmla="*/ 3411 w 4166"/>
                <a:gd name="T101" fmla="*/ 1796 h 1847"/>
                <a:gd name="T102" fmla="*/ 3472 w 4166"/>
                <a:gd name="T103" fmla="*/ 169 h 1847"/>
                <a:gd name="T104" fmla="*/ 3532 w 4166"/>
                <a:gd name="T105" fmla="*/ 1791 h 1847"/>
                <a:gd name="T106" fmla="*/ 3593 w 4166"/>
                <a:gd name="T107" fmla="*/ 108 h 1847"/>
                <a:gd name="T108" fmla="*/ 3650 w 4166"/>
                <a:gd name="T109" fmla="*/ 1248 h 1847"/>
                <a:gd name="T110" fmla="*/ 3708 w 4166"/>
                <a:gd name="T111" fmla="*/ 1549 h 1847"/>
                <a:gd name="T112" fmla="*/ 3775 w 4166"/>
                <a:gd name="T113" fmla="*/ 1795 h 1847"/>
                <a:gd name="T114" fmla="*/ 3836 w 4166"/>
                <a:gd name="T115" fmla="*/ 192 h 1847"/>
                <a:gd name="T116" fmla="*/ 3903 w 4166"/>
                <a:gd name="T117" fmla="*/ 705 h 1847"/>
                <a:gd name="T118" fmla="*/ 3967 w 4166"/>
                <a:gd name="T119" fmla="*/ 1772 h 1847"/>
                <a:gd name="T120" fmla="*/ 4028 w 4166"/>
                <a:gd name="T121" fmla="*/ 157 h 1847"/>
                <a:gd name="T122" fmla="*/ 4088 w 4166"/>
                <a:gd name="T123" fmla="*/ 1784 h 1847"/>
                <a:gd name="T124" fmla="*/ 4148 w 4166"/>
                <a:gd name="T125" fmla="*/ 93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6" h="1847">
                  <a:moveTo>
                    <a:pt x="0" y="43"/>
                  </a:moveTo>
                  <a:lnTo>
                    <a:pt x="0" y="43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2" y="713"/>
                  </a:lnTo>
                  <a:lnTo>
                    <a:pt x="7" y="1585"/>
                  </a:lnTo>
                  <a:lnTo>
                    <a:pt x="9" y="1796"/>
                  </a:lnTo>
                  <a:lnTo>
                    <a:pt x="9" y="1785"/>
                  </a:lnTo>
                  <a:lnTo>
                    <a:pt x="10" y="1781"/>
                  </a:lnTo>
                  <a:lnTo>
                    <a:pt x="10" y="1779"/>
                  </a:lnTo>
                  <a:lnTo>
                    <a:pt x="11" y="1575"/>
                  </a:lnTo>
                  <a:lnTo>
                    <a:pt x="14" y="1213"/>
                  </a:lnTo>
                  <a:lnTo>
                    <a:pt x="16" y="690"/>
                  </a:lnTo>
                  <a:lnTo>
                    <a:pt x="18" y="41"/>
                  </a:lnTo>
                  <a:lnTo>
                    <a:pt x="18" y="87"/>
                  </a:lnTo>
                  <a:lnTo>
                    <a:pt x="18" y="105"/>
                  </a:lnTo>
                  <a:lnTo>
                    <a:pt x="18" y="118"/>
                  </a:lnTo>
                  <a:lnTo>
                    <a:pt x="20" y="739"/>
                  </a:lnTo>
                  <a:lnTo>
                    <a:pt x="24" y="1641"/>
                  </a:lnTo>
                  <a:lnTo>
                    <a:pt x="26" y="1847"/>
                  </a:lnTo>
                  <a:lnTo>
                    <a:pt x="26" y="1837"/>
                  </a:lnTo>
                  <a:lnTo>
                    <a:pt x="27" y="1833"/>
                  </a:lnTo>
                  <a:lnTo>
                    <a:pt x="27" y="1831"/>
                  </a:lnTo>
                  <a:lnTo>
                    <a:pt x="28" y="1625"/>
                  </a:lnTo>
                  <a:lnTo>
                    <a:pt x="31" y="1248"/>
                  </a:lnTo>
                  <a:lnTo>
                    <a:pt x="33" y="695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5" y="40"/>
                  </a:lnTo>
                  <a:lnTo>
                    <a:pt x="36" y="59"/>
                  </a:lnTo>
                  <a:lnTo>
                    <a:pt x="36" y="71"/>
                  </a:lnTo>
                  <a:lnTo>
                    <a:pt x="37" y="672"/>
                  </a:lnTo>
                  <a:lnTo>
                    <a:pt x="42" y="1567"/>
                  </a:lnTo>
                  <a:lnTo>
                    <a:pt x="44" y="1789"/>
                  </a:lnTo>
                  <a:lnTo>
                    <a:pt x="44" y="1778"/>
                  </a:lnTo>
                  <a:lnTo>
                    <a:pt x="44" y="1775"/>
                  </a:lnTo>
                  <a:lnTo>
                    <a:pt x="44" y="1772"/>
                  </a:lnTo>
                  <a:lnTo>
                    <a:pt x="46" y="1564"/>
                  </a:lnTo>
                  <a:lnTo>
                    <a:pt x="48" y="1199"/>
                  </a:lnTo>
                  <a:lnTo>
                    <a:pt x="50" y="673"/>
                  </a:lnTo>
                  <a:lnTo>
                    <a:pt x="52" y="23"/>
                  </a:lnTo>
                  <a:lnTo>
                    <a:pt x="52" y="24"/>
                  </a:lnTo>
                  <a:lnTo>
                    <a:pt x="53" y="65"/>
                  </a:lnTo>
                  <a:lnTo>
                    <a:pt x="53" y="96"/>
                  </a:lnTo>
                  <a:lnTo>
                    <a:pt x="54" y="702"/>
                  </a:lnTo>
                  <a:lnTo>
                    <a:pt x="59" y="1596"/>
                  </a:lnTo>
                  <a:lnTo>
                    <a:pt x="61" y="1811"/>
                  </a:lnTo>
                  <a:lnTo>
                    <a:pt x="62" y="1801"/>
                  </a:lnTo>
                  <a:lnTo>
                    <a:pt x="62" y="1794"/>
                  </a:lnTo>
                  <a:lnTo>
                    <a:pt x="64" y="1589"/>
                  </a:lnTo>
                  <a:lnTo>
                    <a:pt x="66" y="1220"/>
                  </a:lnTo>
                  <a:lnTo>
                    <a:pt x="68" y="687"/>
                  </a:lnTo>
                  <a:lnTo>
                    <a:pt x="70" y="24"/>
                  </a:lnTo>
                  <a:lnTo>
                    <a:pt x="70" y="65"/>
                  </a:lnTo>
                  <a:lnTo>
                    <a:pt x="70" y="96"/>
                  </a:lnTo>
                  <a:lnTo>
                    <a:pt x="72" y="702"/>
                  </a:lnTo>
                  <a:lnTo>
                    <a:pt x="74" y="1220"/>
                  </a:lnTo>
                  <a:lnTo>
                    <a:pt x="76" y="1596"/>
                  </a:lnTo>
                  <a:lnTo>
                    <a:pt x="78" y="1811"/>
                  </a:lnTo>
                  <a:lnTo>
                    <a:pt x="79" y="1801"/>
                  </a:lnTo>
                  <a:lnTo>
                    <a:pt x="79" y="1794"/>
                  </a:lnTo>
                  <a:lnTo>
                    <a:pt x="81" y="1589"/>
                  </a:lnTo>
                  <a:lnTo>
                    <a:pt x="83" y="1220"/>
                  </a:lnTo>
                  <a:lnTo>
                    <a:pt x="85" y="687"/>
                  </a:lnTo>
                  <a:lnTo>
                    <a:pt x="87" y="24"/>
                  </a:lnTo>
                  <a:lnTo>
                    <a:pt x="88" y="65"/>
                  </a:lnTo>
                  <a:lnTo>
                    <a:pt x="88" y="96"/>
                  </a:lnTo>
                  <a:lnTo>
                    <a:pt x="90" y="702"/>
                  </a:lnTo>
                  <a:lnTo>
                    <a:pt x="92" y="1220"/>
                  </a:lnTo>
                  <a:lnTo>
                    <a:pt x="94" y="1596"/>
                  </a:lnTo>
                  <a:lnTo>
                    <a:pt x="96" y="1811"/>
                  </a:lnTo>
                  <a:lnTo>
                    <a:pt x="96" y="1801"/>
                  </a:lnTo>
                  <a:lnTo>
                    <a:pt x="96" y="1794"/>
                  </a:lnTo>
                  <a:lnTo>
                    <a:pt x="98" y="1589"/>
                  </a:lnTo>
                  <a:lnTo>
                    <a:pt x="100" y="1220"/>
                  </a:lnTo>
                  <a:lnTo>
                    <a:pt x="102" y="687"/>
                  </a:lnTo>
                  <a:lnTo>
                    <a:pt x="104" y="24"/>
                  </a:lnTo>
                  <a:lnTo>
                    <a:pt x="105" y="65"/>
                  </a:lnTo>
                  <a:lnTo>
                    <a:pt x="105" y="96"/>
                  </a:lnTo>
                  <a:lnTo>
                    <a:pt x="107" y="702"/>
                  </a:lnTo>
                  <a:lnTo>
                    <a:pt x="109" y="1220"/>
                  </a:lnTo>
                  <a:lnTo>
                    <a:pt x="111" y="1596"/>
                  </a:lnTo>
                  <a:lnTo>
                    <a:pt x="113" y="1811"/>
                  </a:lnTo>
                  <a:lnTo>
                    <a:pt x="114" y="1801"/>
                  </a:lnTo>
                  <a:lnTo>
                    <a:pt x="114" y="1794"/>
                  </a:lnTo>
                  <a:lnTo>
                    <a:pt x="116" y="1589"/>
                  </a:lnTo>
                  <a:lnTo>
                    <a:pt x="118" y="1220"/>
                  </a:lnTo>
                  <a:lnTo>
                    <a:pt x="120" y="687"/>
                  </a:lnTo>
                  <a:lnTo>
                    <a:pt x="122" y="24"/>
                  </a:lnTo>
                  <a:lnTo>
                    <a:pt x="122" y="65"/>
                  </a:lnTo>
                  <a:lnTo>
                    <a:pt x="122" y="96"/>
                  </a:lnTo>
                  <a:lnTo>
                    <a:pt x="124" y="702"/>
                  </a:lnTo>
                  <a:lnTo>
                    <a:pt x="126" y="1220"/>
                  </a:lnTo>
                  <a:lnTo>
                    <a:pt x="128" y="1596"/>
                  </a:lnTo>
                  <a:lnTo>
                    <a:pt x="130" y="1811"/>
                  </a:lnTo>
                  <a:lnTo>
                    <a:pt x="131" y="1801"/>
                  </a:lnTo>
                  <a:lnTo>
                    <a:pt x="131" y="1794"/>
                  </a:lnTo>
                  <a:lnTo>
                    <a:pt x="133" y="1589"/>
                  </a:lnTo>
                  <a:lnTo>
                    <a:pt x="135" y="1220"/>
                  </a:lnTo>
                  <a:lnTo>
                    <a:pt x="137" y="687"/>
                  </a:lnTo>
                  <a:lnTo>
                    <a:pt x="139" y="24"/>
                  </a:lnTo>
                  <a:lnTo>
                    <a:pt x="140" y="65"/>
                  </a:lnTo>
                  <a:lnTo>
                    <a:pt x="140" y="96"/>
                  </a:lnTo>
                  <a:lnTo>
                    <a:pt x="142" y="702"/>
                  </a:lnTo>
                  <a:lnTo>
                    <a:pt x="144" y="1220"/>
                  </a:lnTo>
                  <a:lnTo>
                    <a:pt x="146" y="1596"/>
                  </a:lnTo>
                  <a:lnTo>
                    <a:pt x="148" y="1811"/>
                  </a:lnTo>
                  <a:lnTo>
                    <a:pt x="148" y="1801"/>
                  </a:lnTo>
                  <a:lnTo>
                    <a:pt x="148" y="1794"/>
                  </a:lnTo>
                  <a:lnTo>
                    <a:pt x="150" y="1589"/>
                  </a:lnTo>
                  <a:lnTo>
                    <a:pt x="152" y="1220"/>
                  </a:lnTo>
                  <a:lnTo>
                    <a:pt x="154" y="687"/>
                  </a:lnTo>
                  <a:lnTo>
                    <a:pt x="156" y="24"/>
                  </a:lnTo>
                  <a:lnTo>
                    <a:pt x="157" y="65"/>
                  </a:lnTo>
                  <a:lnTo>
                    <a:pt x="157" y="96"/>
                  </a:lnTo>
                  <a:lnTo>
                    <a:pt x="159" y="702"/>
                  </a:lnTo>
                  <a:lnTo>
                    <a:pt x="161" y="1220"/>
                  </a:lnTo>
                  <a:lnTo>
                    <a:pt x="163" y="1596"/>
                  </a:lnTo>
                  <a:lnTo>
                    <a:pt x="165" y="1811"/>
                  </a:lnTo>
                  <a:lnTo>
                    <a:pt x="166" y="1801"/>
                  </a:lnTo>
                  <a:lnTo>
                    <a:pt x="166" y="1794"/>
                  </a:lnTo>
                  <a:lnTo>
                    <a:pt x="168" y="1589"/>
                  </a:lnTo>
                  <a:lnTo>
                    <a:pt x="170" y="1220"/>
                  </a:lnTo>
                  <a:lnTo>
                    <a:pt x="172" y="687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96"/>
                  </a:lnTo>
                  <a:lnTo>
                    <a:pt x="176" y="702"/>
                  </a:lnTo>
                  <a:lnTo>
                    <a:pt x="178" y="1220"/>
                  </a:lnTo>
                  <a:lnTo>
                    <a:pt x="180" y="1596"/>
                  </a:lnTo>
                  <a:lnTo>
                    <a:pt x="182" y="1811"/>
                  </a:lnTo>
                  <a:lnTo>
                    <a:pt x="183" y="1801"/>
                  </a:lnTo>
                  <a:lnTo>
                    <a:pt x="183" y="1794"/>
                  </a:lnTo>
                  <a:lnTo>
                    <a:pt x="185" y="1589"/>
                  </a:lnTo>
                  <a:lnTo>
                    <a:pt x="187" y="1220"/>
                  </a:lnTo>
                  <a:lnTo>
                    <a:pt x="189" y="687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96"/>
                  </a:lnTo>
                  <a:lnTo>
                    <a:pt x="194" y="702"/>
                  </a:lnTo>
                  <a:lnTo>
                    <a:pt x="196" y="1220"/>
                  </a:lnTo>
                  <a:lnTo>
                    <a:pt x="198" y="1596"/>
                  </a:lnTo>
                  <a:lnTo>
                    <a:pt x="200" y="1811"/>
                  </a:lnTo>
                  <a:lnTo>
                    <a:pt x="200" y="1801"/>
                  </a:lnTo>
                  <a:lnTo>
                    <a:pt x="200" y="1794"/>
                  </a:lnTo>
                  <a:lnTo>
                    <a:pt x="202" y="1589"/>
                  </a:lnTo>
                  <a:lnTo>
                    <a:pt x="204" y="1220"/>
                  </a:lnTo>
                  <a:lnTo>
                    <a:pt x="206" y="687"/>
                  </a:lnTo>
                  <a:lnTo>
                    <a:pt x="208" y="24"/>
                  </a:lnTo>
                  <a:lnTo>
                    <a:pt x="209" y="24"/>
                  </a:lnTo>
                  <a:lnTo>
                    <a:pt x="209" y="96"/>
                  </a:lnTo>
                  <a:lnTo>
                    <a:pt x="211" y="702"/>
                  </a:lnTo>
                  <a:lnTo>
                    <a:pt x="213" y="1220"/>
                  </a:lnTo>
                  <a:lnTo>
                    <a:pt x="215" y="1596"/>
                  </a:lnTo>
                  <a:lnTo>
                    <a:pt x="217" y="1811"/>
                  </a:lnTo>
                  <a:lnTo>
                    <a:pt x="218" y="1801"/>
                  </a:lnTo>
                  <a:lnTo>
                    <a:pt x="218" y="1794"/>
                  </a:lnTo>
                  <a:lnTo>
                    <a:pt x="220" y="1589"/>
                  </a:lnTo>
                  <a:lnTo>
                    <a:pt x="222" y="1220"/>
                  </a:lnTo>
                  <a:lnTo>
                    <a:pt x="224" y="687"/>
                  </a:lnTo>
                  <a:lnTo>
                    <a:pt x="226" y="24"/>
                  </a:lnTo>
                  <a:lnTo>
                    <a:pt x="226" y="24"/>
                  </a:lnTo>
                  <a:lnTo>
                    <a:pt x="226" y="96"/>
                  </a:lnTo>
                  <a:lnTo>
                    <a:pt x="228" y="702"/>
                  </a:lnTo>
                  <a:lnTo>
                    <a:pt x="230" y="1220"/>
                  </a:lnTo>
                  <a:lnTo>
                    <a:pt x="232" y="1596"/>
                  </a:lnTo>
                  <a:lnTo>
                    <a:pt x="234" y="1811"/>
                  </a:lnTo>
                  <a:lnTo>
                    <a:pt x="235" y="1801"/>
                  </a:lnTo>
                  <a:lnTo>
                    <a:pt x="235" y="1794"/>
                  </a:lnTo>
                  <a:lnTo>
                    <a:pt x="237" y="1589"/>
                  </a:lnTo>
                  <a:lnTo>
                    <a:pt x="239" y="1220"/>
                  </a:lnTo>
                  <a:lnTo>
                    <a:pt x="241" y="687"/>
                  </a:lnTo>
                  <a:lnTo>
                    <a:pt x="243" y="24"/>
                  </a:lnTo>
                  <a:lnTo>
                    <a:pt x="244" y="24"/>
                  </a:lnTo>
                  <a:lnTo>
                    <a:pt x="244" y="96"/>
                  </a:lnTo>
                  <a:lnTo>
                    <a:pt x="246" y="702"/>
                  </a:lnTo>
                  <a:lnTo>
                    <a:pt x="248" y="1220"/>
                  </a:lnTo>
                  <a:lnTo>
                    <a:pt x="250" y="1596"/>
                  </a:lnTo>
                  <a:lnTo>
                    <a:pt x="252" y="1811"/>
                  </a:lnTo>
                  <a:lnTo>
                    <a:pt x="252" y="1801"/>
                  </a:lnTo>
                  <a:lnTo>
                    <a:pt x="252" y="1794"/>
                  </a:lnTo>
                  <a:lnTo>
                    <a:pt x="254" y="1589"/>
                  </a:lnTo>
                  <a:lnTo>
                    <a:pt x="256" y="1220"/>
                  </a:lnTo>
                  <a:lnTo>
                    <a:pt x="258" y="687"/>
                  </a:lnTo>
                  <a:lnTo>
                    <a:pt x="260" y="24"/>
                  </a:lnTo>
                  <a:lnTo>
                    <a:pt x="261" y="24"/>
                  </a:lnTo>
                  <a:lnTo>
                    <a:pt x="261" y="96"/>
                  </a:lnTo>
                  <a:lnTo>
                    <a:pt x="263" y="702"/>
                  </a:lnTo>
                  <a:lnTo>
                    <a:pt x="265" y="1220"/>
                  </a:lnTo>
                  <a:lnTo>
                    <a:pt x="267" y="1596"/>
                  </a:lnTo>
                  <a:lnTo>
                    <a:pt x="270" y="1811"/>
                  </a:lnTo>
                  <a:lnTo>
                    <a:pt x="270" y="1794"/>
                  </a:lnTo>
                  <a:lnTo>
                    <a:pt x="272" y="1589"/>
                  </a:lnTo>
                  <a:lnTo>
                    <a:pt x="274" y="1220"/>
                  </a:lnTo>
                  <a:lnTo>
                    <a:pt x="276" y="68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96"/>
                  </a:lnTo>
                  <a:lnTo>
                    <a:pt x="280" y="702"/>
                  </a:lnTo>
                  <a:lnTo>
                    <a:pt x="282" y="1220"/>
                  </a:lnTo>
                  <a:lnTo>
                    <a:pt x="284" y="1596"/>
                  </a:lnTo>
                  <a:lnTo>
                    <a:pt x="287" y="1811"/>
                  </a:lnTo>
                  <a:lnTo>
                    <a:pt x="287" y="1794"/>
                  </a:lnTo>
                  <a:lnTo>
                    <a:pt x="289" y="1589"/>
                  </a:lnTo>
                  <a:lnTo>
                    <a:pt x="291" y="1220"/>
                  </a:lnTo>
                  <a:lnTo>
                    <a:pt x="293" y="687"/>
                  </a:lnTo>
                  <a:lnTo>
                    <a:pt x="295" y="24"/>
                  </a:lnTo>
                  <a:lnTo>
                    <a:pt x="296" y="24"/>
                  </a:lnTo>
                  <a:lnTo>
                    <a:pt x="296" y="96"/>
                  </a:lnTo>
                  <a:lnTo>
                    <a:pt x="298" y="702"/>
                  </a:lnTo>
                  <a:lnTo>
                    <a:pt x="300" y="1220"/>
                  </a:lnTo>
                  <a:lnTo>
                    <a:pt x="302" y="1596"/>
                  </a:lnTo>
                  <a:lnTo>
                    <a:pt x="304" y="1811"/>
                  </a:lnTo>
                  <a:lnTo>
                    <a:pt x="304" y="1794"/>
                  </a:lnTo>
                  <a:lnTo>
                    <a:pt x="306" y="1589"/>
                  </a:lnTo>
                  <a:lnTo>
                    <a:pt x="308" y="1220"/>
                  </a:lnTo>
                  <a:lnTo>
                    <a:pt x="310" y="687"/>
                  </a:lnTo>
                  <a:lnTo>
                    <a:pt x="312" y="24"/>
                  </a:lnTo>
                  <a:lnTo>
                    <a:pt x="313" y="24"/>
                  </a:lnTo>
                  <a:lnTo>
                    <a:pt x="313" y="96"/>
                  </a:lnTo>
                  <a:lnTo>
                    <a:pt x="315" y="702"/>
                  </a:lnTo>
                  <a:lnTo>
                    <a:pt x="317" y="1220"/>
                  </a:lnTo>
                  <a:lnTo>
                    <a:pt x="319" y="1596"/>
                  </a:lnTo>
                  <a:lnTo>
                    <a:pt x="322" y="1811"/>
                  </a:lnTo>
                  <a:lnTo>
                    <a:pt x="322" y="1794"/>
                  </a:lnTo>
                  <a:lnTo>
                    <a:pt x="324" y="1589"/>
                  </a:lnTo>
                  <a:lnTo>
                    <a:pt x="326" y="1220"/>
                  </a:lnTo>
                  <a:lnTo>
                    <a:pt x="328" y="687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96"/>
                  </a:lnTo>
                  <a:lnTo>
                    <a:pt x="332" y="702"/>
                  </a:lnTo>
                  <a:lnTo>
                    <a:pt x="334" y="1220"/>
                  </a:lnTo>
                  <a:lnTo>
                    <a:pt x="336" y="1596"/>
                  </a:lnTo>
                  <a:lnTo>
                    <a:pt x="339" y="1811"/>
                  </a:lnTo>
                  <a:lnTo>
                    <a:pt x="339" y="1794"/>
                  </a:lnTo>
                  <a:lnTo>
                    <a:pt x="341" y="1589"/>
                  </a:lnTo>
                  <a:lnTo>
                    <a:pt x="343" y="1220"/>
                  </a:lnTo>
                  <a:lnTo>
                    <a:pt x="345" y="687"/>
                  </a:lnTo>
                  <a:lnTo>
                    <a:pt x="347" y="24"/>
                  </a:lnTo>
                  <a:lnTo>
                    <a:pt x="348" y="24"/>
                  </a:lnTo>
                  <a:lnTo>
                    <a:pt x="348" y="96"/>
                  </a:lnTo>
                  <a:lnTo>
                    <a:pt x="350" y="702"/>
                  </a:lnTo>
                  <a:lnTo>
                    <a:pt x="352" y="1220"/>
                  </a:lnTo>
                  <a:lnTo>
                    <a:pt x="354" y="1596"/>
                  </a:lnTo>
                  <a:lnTo>
                    <a:pt x="356" y="1811"/>
                  </a:lnTo>
                  <a:lnTo>
                    <a:pt x="356" y="1794"/>
                  </a:lnTo>
                  <a:lnTo>
                    <a:pt x="358" y="1589"/>
                  </a:lnTo>
                  <a:lnTo>
                    <a:pt x="360" y="1220"/>
                  </a:lnTo>
                  <a:lnTo>
                    <a:pt x="365" y="24"/>
                  </a:lnTo>
                  <a:lnTo>
                    <a:pt x="365" y="96"/>
                  </a:lnTo>
                  <a:lnTo>
                    <a:pt x="367" y="702"/>
                  </a:lnTo>
                  <a:lnTo>
                    <a:pt x="369" y="1220"/>
                  </a:lnTo>
                  <a:lnTo>
                    <a:pt x="371" y="1596"/>
                  </a:lnTo>
                  <a:lnTo>
                    <a:pt x="374" y="1811"/>
                  </a:lnTo>
                  <a:lnTo>
                    <a:pt x="374" y="1794"/>
                  </a:lnTo>
                  <a:lnTo>
                    <a:pt x="376" y="1589"/>
                  </a:lnTo>
                  <a:lnTo>
                    <a:pt x="378" y="1220"/>
                  </a:lnTo>
                  <a:lnTo>
                    <a:pt x="382" y="24"/>
                  </a:lnTo>
                  <a:lnTo>
                    <a:pt x="382" y="96"/>
                  </a:lnTo>
                  <a:lnTo>
                    <a:pt x="384" y="702"/>
                  </a:lnTo>
                  <a:lnTo>
                    <a:pt x="386" y="1220"/>
                  </a:lnTo>
                  <a:lnTo>
                    <a:pt x="388" y="1596"/>
                  </a:lnTo>
                  <a:lnTo>
                    <a:pt x="391" y="1811"/>
                  </a:lnTo>
                  <a:lnTo>
                    <a:pt x="391" y="1794"/>
                  </a:lnTo>
                  <a:lnTo>
                    <a:pt x="393" y="1589"/>
                  </a:lnTo>
                  <a:lnTo>
                    <a:pt x="395" y="1220"/>
                  </a:lnTo>
                  <a:lnTo>
                    <a:pt x="400" y="24"/>
                  </a:lnTo>
                  <a:lnTo>
                    <a:pt x="400" y="96"/>
                  </a:lnTo>
                  <a:lnTo>
                    <a:pt x="402" y="702"/>
                  </a:lnTo>
                  <a:lnTo>
                    <a:pt x="404" y="1220"/>
                  </a:lnTo>
                  <a:lnTo>
                    <a:pt x="406" y="1596"/>
                  </a:lnTo>
                  <a:lnTo>
                    <a:pt x="408" y="1811"/>
                  </a:lnTo>
                  <a:lnTo>
                    <a:pt x="408" y="1794"/>
                  </a:lnTo>
                  <a:lnTo>
                    <a:pt x="410" y="1589"/>
                  </a:lnTo>
                  <a:lnTo>
                    <a:pt x="412" y="1220"/>
                  </a:lnTo>
                  <a:lnTo>
                    <a:pt x="417" y="24"/>
                  </a:lnTo>
                  <a:lnTo>
                    <a:pt x="417" y="96"/>
                  </a:lnTo>
                  <a:lnTo>
                    <a:pt x="419" y="702"/>
                  </a:lnTo>
                  <a:lnTo>
                    <a:pt x="421" y="1220"/>
                  </a:lnTo>
                  <a:lnTo>
                    <a:pt x="423" y="1596"/>
                  </a:lnTo>
                  <a:lnTo>
                    <a:pt x="426" y="1811"/>
                  </a:lnTo>
                  <a:lnTo>
                    <a:pt x="426" y="1794"/>
                  </a:lnTo>
                  <a:lnTo>
                    <a:pt x="428" y="1589"/>
                  </a:lnTo>
                  <a:lnTo>
                    <a:pt x="432" y="687"/>
                  </a:lnTo>
                  <a:lnTo>
                    <a:pt x="434" y="24"/>
                  </a:lnTo>
                  <a:lnTo>
                    <a:pt x="434" y="96"/>
                  </a:lnTo>
                  <a:lnTo>
                    <a:pt x="436" y="702"/>
                  </a:lnTo>
                  <a:lnTo>
                    <a:pt x="438" y="1220"/>
                  </a:lnTo>
                  <a:lnTo>
                    <a:pt x="441" y="1596"/>
                  </a:lnTo>
                  <a:lnTo>
                    <a:pt x="443" y="1811"/>
                  </a:lnTo>
                  <a:lnTo>
                    <a:pt x="443" y="1794"/>
                  </a:lnTo>
                  <a:lnTo>
                    <a:pt x="445" y="1589"/>
                  </a:lnTo>
                  <a:lnTo>
                    <a:pt x="450" y="687"/>
                  </a:lnTo>
                  <a:lnTo>
                    <a:pt x="452" y="24"/>
                  </a:lnTo>
                  <a:lnTo>
                    <a:pt x="452" y="96"/>
                  </a:lnTo>
                  <a:lnTo>
                    <a:pt x="454" y="702"/>
                  </a:lnTo>
                  <a:lnTo>
                    <a:pt x="456" y="1220"/>
                  </a:lnTo>
                  <a:lnTo>
                    <a:pt x="458" y="1596"/>
                  </a:lnTo>
                  <a:lnTo>
                    <a:pt x="460" y="1811"/>
                  </a:lnTo>
                  <a:lnTo>
                    <a:pt x="460" y="1794"/>
                  </a:lnTo>
                  <a:lnTo>
                    <a:pt x="462" y="1589"/>
                  </a:lnTo>
                  <a:lnTo>
                    <a:pt x="467" y="687"/>
                  </a:lnTo>
                  <a:lnTo>
                    <a:pt x="469" y="24"/>
                  </a:lnTo>
                  <a:lnTo>
                    <a:pt x="469" y="23"/>
                  </a:lnTo>
                  <a:lnTo>
                    <a:pt x="469" y="93"/>
                  </a:lnTo>
                  <a:lnTo>
                    <a:pt x="471" y="688"/>
                  </a:lnTo>
                  <a:lnTo>
                    <a:pt x="473" y="1199"/>
                  </a:lnTo>
                  <a:lnTo>
                    <a:pt x="476" y="1571"/>
                  </a:lnTo>
                  <a:lnTo>
                    <a:pt x="478" y="1789"/>
                  </a:lnTo>
                  <a:lnTo>
                    <a:pt x="478" y="1771"/>
                  </a:lnTo>
                  <a:lnTo>
                    <a:pt x="480" y="1559"/>
                  </a:lnTo>
                  <a:lnTo>
                    <a:pt x="484" y="657"/>
                  </a:lnTo>
                  <a:lnTo>
                    <a:pt x="486" y="0"/>
                  </a:lnTo>
                  <a:lnTo>
                    <a:pt x="486" y="78"/>
                  </a:lnTo>
                  <a:lnTo>
                    <a:pt x="488" y="711"/>
                  </a:lnTo>
                  <a:lnTo>
                    <a:pt x="490" y="1248"/>
                  </a:lnTo>
                  <a:lnTo>
                    <a:pt x="493" y="1633"/>
                  </a:lnTo>
                  <a:lnTo>
                    <a:pt x="495" y="1847"/>
                  </a:lnTo>
                  <a:lnTo>
                    <a:pt x="495" y="1832"/>
                  </a:lnTo>
                  <a:lnTo>
                    <a:pt x="497" y="1633"/>
                  </a:lnTo>
                  <a:lnTo>
                    <a:pt x="499" y="1265"/>
                  </a:lnTo>
                  <a:lnTo>
                    <a:pt x="502" y="724"/>
                  </a:lnTo>
                  <a:lnTo>
                    <a:pt x="504" y="44"/>
                  </a:lnTo>
                  <a:lnTo>
                    <a:pt x="504" y="41"/>
                  </a:lnTo>
                  <a:lnTo>
                    <a:pt x="504" y="99"/>
                  </a:lnTo>
                  <a:lnTo>
                    <a:pt x="504" y="111"/>
                  </a:lnTo>
                  <a:lnTo>
                    <a:pt x="506" y="705"/>
                  </a:lnTo>
                  <a:lnTo>
                    <a:pt x="508" y="1213"/>
                  </a:lnTo>
                  <a:lnTo>
                    <a:pt x="510" y="1582"/>
                  </a:lnTo>
                  <a:lnTo>
                    <a:pt x="512" y="1796"/>
                  </a:lnTo>
                  <a:lnTo>
                    <a:pt x="512" y="1782"/>
                  </a:lnTo>
                  <a:lnTo>
                    <a:pt x="513" y="1779"/>
                  </a:lnTo>
                  <a:lnTo>
                    <a:pt x="514" y="1577"/>
                  </a:lnTo>
                  <a:lnTo>
                    <a:pt x="519" y="699"/>
                  </a:lnTo>
                  <a:lnTo>
                    <a:pt x="521" y="54"/>
                  </a:lnTo>
                  <a:lnTo>
                    <a:pt x="521" y="43"/>
                  </a:lnTo>
                  <a:lnTo>
                    <a:pt x="521" y="54"/>
                  </a:lnTo>
                  <a:lnTo>
                    <a:pt x="522" y="129"/>
                  </a:lnTo>
                  <a:lnTo>
                    <a:pt x="522" y="217"/>
                  </a:lnTo>
                  <a:lnTo>
                    <a:pt x="524" y="787"/>
                  </a:lnTo>
                  <a:lnTo>
                    <a:pt x="526" y="1245"/>
                  </a:lnTo>
                  <a:lnTo>
                    <a:pt x="529" y="1780"/>
                  </a:lnTo>
                  <a:lnTo>
                    <a:pt x="530" y="1796"/>
                  </a:lnTo>
                  <a:lnTo>
                    <a:pt x="530" y="1778"/>
                  </a:lnTo>
                  <a:lnTo>
                    <a:pt x="530" y="1758"/>
                  </a:lnTo>
                  <a:lnTo>
                    <a:pt x="532" y="1541"/>
                  </a:lnTo>
                  <a:lnTo>
                    <a:pt x="534" y="1193"/>
                  </a:lnTo>
                  <a:lnTo>
                    <a:pt x="536" y="721"/>
                  </a:lnTo>
                  <a:lnTo>
                    <a:pt x="538" y="128"/>
                  </a:lnTo>
                  <a:lnTo>
                    <a:pt x="538" y="61"/>
                  </a:lnTo>
                  <a:lnTo>
                    <a:pt x="538" y="62"/>
                  </a:lnTo>
                  <a:lnTo>
                    <a:pt x="539" y="139"/>
                  </a:lnTo>
                  <a:lnTo>
                    <a:pt x="539" y="227"/>
                  </a:lnTo>
                  <a:lnTo>
                    <a:pt x="541" y="803"/>
                  </a:lnTo>
                  <a:lnTo>
                    <a:pt x="543" y="1263"/>
                  </a:lnTo>
                  <a:lnTo>
                    <a:pt x="545" y="1595"/>
                  </a:lnTo>
                  <a:lnTo>
                    <a:pt x="547" y="1796"/>
                  </a:lnTo>
                  <a:lnTo>
                    <a:pt x="547" y="1811"/>
                  </a:lnTo>
                  <a:lnTo>
                    <a:pt x="548" y="1793"/>
                  </a:lnTo>
                  <a:lnTo>
                    <a:pt x="548" y="1772"/>
                  </a:lnTo>
                  <a:lnTo>
                    <a:pt x="550" y="1549"/>
                  </a:lnTo>
                  <a:lnTo>
                    <a:pt x="552" y="1192"/>
                  </a:lnTo>
                  <a:lnTo>
                    <a:pt x="554" y="705"/>
                  </a:lnTo>
                  <a:lnTo>
                    <a:pt x="556" y="93"/>
                  </a:lnTo>
                  <a:lnTo>
                    <a:pt x="556" y="24"/>
                  </a:lnTo>
                  <a:lnTo>
                    <a:pt x="556" y="68"/>
                  </a:lnTo>
                  <a:lnTo>
                    <a:pt x="556" y="108"/>
                  </a:lnTo>
                  <a:lnTo>
                    <a:pt x="556" y="192"/>
                  </a:lnTo>
                  <a:lnTo>
                    <a:pt x="558" y="778"/>
                  </a:lnTo>
                  <a:lnTo>
                    <a:pt x="560" y="1248"/>
                  </a:lnTo>
                  <a:lnTo>
                    <a:pt x="562" y="1587"/>
                  </a:lnTo>
                  <a:lnTo>
                    <a:pt x="564" y="1795"/>
                  </a:lnTo>
                  <a:lnTo>
                    <a:pt x="564" y="1811"/>
                  </a:lnTo>
                  <a:lnTo>
                    <a:pt x="565" y="1800"/>
                  </a:lnTo>
                  <a:lnTo>
                    <a:pt x="565" y="1772"/>
                  </a:lnTo>
                  <a:lnTo>
                    <a:pt x="567" y="1549"/>
                  </a:lnTo>
                  <a:lnTo>
                    <a:pt x="569" y="1192"/>
                  </a:lnTo>
                  <a:lnTo>
                    <a:pt x="571" y="705"/>
                  </a:lnTo>
                  <a:lnTo>
                    <a:pt x="573" y="93"/>
                  </a:lnTo>
                  <a:lnTo>
                    <a:pt x="573" y="24"/>
                  </a:lnTo>
                  <a:lnTo>
                    <a:pt x="574" y="68"/>
                  </a:lnTo>
                  <a:lnTo>
                    <a:pt x="574" y="192"/>
                  </a:lnTo>
                  <a:lnTo>
                    <a:pt x="576" y="778"/>
                  </a:lnTo>
                  <a:lnTo>
                    <a:pt x="578" y="1248"/>
                  </a:lnTo>
                  <a:lnTo>
                    <a:pt x="580" y="1587"/>
                  </a:lnTo>
                  <a:lnTo>
                    <a:pt x="582" y="1795"/>
                  </a:lnTo>
                  <a:lnTo>
                    <a:pt x="582" y="1811"/>
                  </a:lnTo>
                  <a:lnTo>
                    <a:pt x="582" y="1800"/>
                  </a:lnTo>
                  <a:lnTo>
                    <a:pt x="582" y="1772"/>
                  </a:lnTo>
                  <a:lnTo>
                    <a:pt x="584" y="1549"/>
                  </a:lnTo>
                  <a:lnTo>
                    <a:pt x="586" y="1192"/>
                  </a:lnTo>
                  <a:lnTo>
                    <a:pt x="588" y="705"/>
                  </a:lnTo>
                  <a:lnTo>
                    <a:pt x="590" y="93"/>
                  </a:lnTo>
                  <a:lnTo>
                    <a:pt x="590" y="24"/>
                  </a:lnTo>
                  <a:lnTo>
                    <a:pt x="591" y="68"/>
                  </a:lnTo>
                  <a:lnTo>
                    <a:pt x="591" y="192"/>
                  </a:lnTo>
                  <a:lnTo>
                    <a:pt x="593" y="778"/>
                  </a:lnTo>
                  <a:lnTo>
                    <a:pt x="595" y="1248"/>
                  </a:lnTo>
                  <a:lnTo>
                    <a:pt x="597" y="1587"/>
                  </a:lnTo>
                  <a:lnTo>
                    <a:pt x="599" y="1795"/>
                  </a:lnTo>
                  <a:lnTo>
                    <a:pt x="599" y="1811"/>
                  </a:lnTo>
                  <a:lnTo>
                    <a:pt x="600" y="1800"/>
                  </a:lnTo>
                  <a:lnTo>
                    <a:pt x="600" y="1772"/>
                  </a:lnTo>
                  <a:lnTo>
                    <a:pt x="602" y="1549"/>
                  </a:lnTo>
                  <a:lnTo>
                    <a:pt x="604" y="1192"/>
                  </a:lnTo>
                  <a:lnTo>
                    <a:pt x="606" y="705"/>
                  </a:lnTo>
                  <a:lnTo>
                    <a:pt x="608" y="93"/>
                  </a:lnTo>
                  <a:lnTo>
                    <a:pt x="608" y="24"/>
                  </a:lnTo>
                  <a:lnTo>
                    <a:pt x="608" y="68"/>
                  </a:lnTo>
                  <a:lnTo>
                    <a:pt x="608" y="192"/>
                  </a:lnTo>
                  <a:lnTo>
                    <a:pt x="610" y="778"/>
                  </a:lnTo>
                  <a:lnTo>
                    <a:pt x="612" y="1248"/>
                  </a:lnTo>
                  <a:lnTo>
                    <a:pt x="614" y="1587"/>
                  </a:lnTo>
                  <a:lnTo>
                    <a:pt x="616" y="1795"/>
                  </a:lnTo>
                  <a:lnTo>
                    <a:pt x="616" y="1811"/>
                  </a:lnTo>
                  <a:lnTo>
                    <a:pt x="617" y="1800"/>
                  </a:lnTo>
                  <a:lnTo>
                    <a:pt x="617" y="1772"/>
                  </a:lnTo>
                  <a:lnTo>
                    <a:pt x="619" y="1549"/>
                  </a:lnTo>
                  <a:lnTo>
                    <a:pt x="621" y="1192"/>
                  </a:lnTo>
                  <a:lnTo>
                    <a:pt x="623" y="705"/>
                  </a:lnTo>
                  <a:lnTo>
                    <a:pt x="625" y="93"/>
                  </a:lnTo>
                  <a:lnTo>
                    <a:pt x="625" y="24"/>
                  </a:lnTo>
                  <a:lnTo>
                    <a:pt x="626" y="68"/>
                  </a:lnTo>
                  <a:lnTo>
                    <a:pt x="626" y="192"/>
                  </a:lnTo>
                  <a:lnTo>
                    <a:pt x="628" y="778"/>
                  </a:lnTo>
                  <a:lnTo>
                    <a:pt x="630" y="1248"/>
                  </a:lnTo>
                  <a:lnTo>
                    <a:pt x="632" y="1587"/>
                  </a:lnTo>
                  <a:lnTo>
                    <a:pt x="634" y="1795"/>
                  </a:lnTo>
                  <a:lnTo>
                    <a:pt x="634" y="1811"/>
                  </a:lnTo>
                  <a:lnTo>
                    <a:pt x="634" y="1800"/>
                  </a:lnTo>
                  <a:lnTo>
                    <a:pt x="634" y="1772"/>
                  </a:lnTo>
                  <a:lnTo>
                    <a:pt x="636" y="1549"/>
                  </a:lnTo>
                  <a:lnTo>
                    <a:pt x="638" y="1192"/>
                  </a:lnTo>
                  <a:lnTo>
                    <a:pt x="640" y="705"/>
                  </a:lnTo>
                  <a:lnTo>
                    <a:pt x="642" y="93"/>
                  </a:lnTo>
                  <a:lnTo>
                    <a:pt x="642" y="24"/>
                  </a:lnTo>
                  <a:lnTo>
                    <a:pt x="643" y="68"/>
                  </a:lnTo>
                  <a:lnTo>
                    <a:pt x="643" y="192"/>
                  </a:lnTo>
                  <a:lnTo>
                    <a:pt x="645" y="778"/>
                  </a:lnTo>
                  <a:lnTo>
                    <a:pt x="647" y="1248"/>
                  </a:lnTo>
                  <a:lnTo>
                    <a:pt x="649" y="1587"/>
                  </a:lnTo>
                  <a:lnTo>
                    <a:pt x="651" y="1795"/>
                  </a:lnTo>
                  <a:lnTo>
                    <a:pt x="651" y="1811"/>
                  </a:lnTo>
                  <a:lnTo>
                    <a:pt x="652" y="1800"/>
                  </a:lnTo>
                  <a:lnTo>
                    <a:pt x="652" y="1772"/>
                  </a:lnTo>
                  <a:lnTo>
                    <a:pt x="654" y="1549"/>
                  </a:lnTo>
                  <a:lnTo>
                    <a:pt x="656" y="1192"/>
                  </a:lnTo>
                  <a:lnTo>
                    <a:pt x="658" y="705"/>
                  </a:lnTo>
                  <a:lnTo>
                    <a:pt x="660" y="93"/>
                  </a:lnTo>
                  <a:lnTo>
                    <a:pt x="660" y="24"/>
                  </a:lnTo>
                  <a:lnTo>
                    <a:pt x="660" y="68"/>
                  </a:lnTo>
                  <a:lnTo>
                    <a:pt x="660" y="192"/>
                  </a:lnTo>
                  <a:lnTo>
                    <a:pt x="662" y="778"/>
                  </a:lnTo>
                  <a:lnTo>
                    <a:pt x="664" y="1248"/>
                  </a:lnTo>
                  <a:lnTo>
                    <a:pt x="666" y="1587"/>
                  </a:lnTo>
                  <a:lnTo>
                    <a:pt x="668" y="1795"/>
                  </a:lnTo>
                  <a:lnTo>
                    <a:pt x="668" y="1811"/>
                  </a:lnTo>
                  <a:lnTo>
                    <a:pt x="669" y="1800"/>
                  </a:lnTo>
                  <a:lnTo>
                    <a:pt x="669" y="1772"/>
                  </a:lnTo>
                  <a:lnTo>
                    <a:pt x="671" y="1549"/>
                  </a:lnTo>
                  <a:lnTo>
                    <a:pt x="673" y="1192"/>
                  </a:lnTo>
                  <a:lnTo>
                    <a:pt x="675" y="705"/>
                  </a:lnTo>
                  <a:lnTo>
                    <a:pt x="677" y="93"/>
                  </a:lnTo>
                  <a:lnTo>
                    <a:pt x="677" y="24"/>
                  </a:lnTo>
                  <a:lnTo>
                    <a:pt x="678" y="68"/>
                  </a:lnTo>
                  <a:lnTo>
                    <a:pt x="678" y="192"/>
                  </a:lnTo>
                  <a:lnTo>
                    <a:pt x="680" y="778"/>
                  </a:lnTo>
                  <a:lnTo>
                    <a:pt x="682" y="1248"/>
                  </a:lnTo>
                  <a:lnTo>
                    <a:pt x="684" y="1587"/>
                  </a:lnTo>
                  <a:lnTo>
                    <a:pt x="686" y="1795"/>
                  </a:lnTo>
                  <a:lnTo>
                    <a:pt x="686" y="1811"/>
                  </a:lnTo>
                  <a:lnTo>
                    <a:pt x="686" y="1800"/>
                  </a:lnTo>
                  <a:lnTo>
                    <a:pt x="686" y="1772"/>
                  </a:lnTo>
                  <a:lnTo>
                    <a:pt x="688" y="1549"/>
                  </a:lnTo>
                  <a:lnTo>
                    <a:pt x="690" y="1192"/>
                  </a:lnTo>
                  <a:lnTo>
                    <a:pt x="692" y="705"/>
                  </a:lnTo>
                  <a:lnTo>
                    <a:pt x="694" y="93"/>
                  </a:lnTo>
                  <a:lnTo>
                    <a:pt x="694" y="24"/>
                  </a:lnTo>
                  <a:lnTo>
                    <a:pt x="695" y="24"/>
                  </a:lnTo>
                  <a:lnTo>
                    <a:pt x="695" y="192"/>
                  </a:lnTo>
                  <a:lnTo>
                    <a:pt x="697" y="778"/>
                  </a:lnTo>
                  <a:lnTo>
                    <a:pt x="699" y="1248"/>
                  </a:lnTo>
                  <a:lnTo>
                    <a:pt x="701" y="1587"/>
                  </a:lnTo>
                  <a:lnTo>
                    <a:pt x="703" y="1795"/>
                  </a:lnTo>
                  <a:lnTo>
                    <a:pt x="703" y="1811"/>
                  </a:lnTo>
                  <a:lnTo>
                    <a:pt x="704" y="1800"/>
                  </a:lnTo>
                  <a:lnTo>
                    <a:pt x="704" y="1772"/>
                  </a:lnTo>
                  <a:lnTo>
                    <a:pt x="706" y="1549"/>
                  </a:lnTo>
                  <a:lnTo>
                    <a:pt x="708" y="1192"/>
                  </a:lnTo>
                  <a:lnTo>
                    <a:pt x="710" y="705"/>
                  </a:lnTo>
                  <a:lnTo>
                    <a:pt x="712" y="93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192"/>
                  </a:lnTo>
                  <a:lnTo>
                    <a:pt x="714" y="778"/>
                  </a:lnTo>
                  <a:lnTo>
                    <a:pt x="716" y="1248"/>
                  </a:lnTo>
                  <a:lnTo>
                    <a:pt x="718" y="1587"/>
                  </a:lnTo>
                  <a:lnTo>
                    <a:pt x="720" y="1795"/>
                  </a:lnTo>
                  <a:lnTo>
                    <a:pt x="720" y="1811"/>
                  </a:lnTo>
                  <a:lnTo>
                    <a:pt x="721" y="1800"/>
                  </a:lnTo>
                  <a:lnTo>
                    <a:pt x="721" y="1772"/>
                  </a:lnTo>
                  <a:lnTo>
                    <a:pt x="723" y="1549"/>
                  </a:lnTo>
                  <a:lnTo>
                    <a:pt x="725" y="1192"/>
                  </a:lnTo>
                  <a:lnTo>
                    <a:pt x="727" y="705"/>
                  </a:lnTo>
                  <a:lnTo>
                    <a:pt x="729" y="93"/>
                  </a:lnTo>
                  <a:lnTo>
                    <a:pt x="729" y="24"/>
                  </a:lnTo>
                  <a:lnTo>
                    <a:pt x="730" y="24"/>
                  </a:lnTo>
                  <a:lnTo>
                    <a:pt x="730" y="192"/>
                  </a:lnTo>
                  <a:lnTo>
                    <a:pt x="732" y="778"/>
                  </a:lnTo>
                  <a:lnTo>
                    <a:pt x="734" y="1248"/>
                  </a:lnTo>
                  <a:lnTo>
                    <a:pt x="736" y="1587"/>
                  </a:lnTo>
                  <a:lnTo>
                    <a:pt x="738" y="1795"/>
                  </a:lnTo>
                  <a:lnTo>
                    <a:pt x="738" y="1811"/>
                  </a:lnTo>
                  <a:lnTo>
                    <a:pt x="738" y="1800"/>
                  </a:lnTo>
                  <a:lnTo>
                    <a:pt x="738" y="1772"/>
                  </a:lnTo>
                  <a:lnTo>
                    <a:pt x="740" y="1549"/>
                  </a:lnTo>
                  <a:lnTo>
                    <a:pt x="742" y="1192"/>
                  </a:lnTo>
                  <a:lnTo>
                    <a:pt x="744" y="705"/>
                  </a:lnTo>
                  <a:lnTo>
                    <a:pt x="746" y="93"/>
                  </a:lnTo>
                  <a:lnTo>
                    <a:pt x="746" y="24"/>
                  </a:lnTo>
                  <a:lnTo>
                    <a:pt x="747" y="24"/>
                  </a:lnTo>
                  <a:lnTo>
                    <a:pt x="747" y="192"/>
                  </a:lnTo>
                  <a:lnTo>
                    <a:pt x="749" y="778"/>
                  </a:lnTo>
                  <a:lnTo>
                    <a:pt x="751" y="1248"/>
                  </a:lnTo>
                  <a:lnTo>
                    <a:pt x="753" y="1587"/>
                  </a:lnTo>
                  <a:lnTo>
                    <a:pt x="755" y="1795"/>
                  </a:lnTo>
                  <a:lnTo>
                    <a:pt x="755" y="1811"/>
                  </a:lnTo>
                  <a:lnTo>
                    <a:pt x="756" y="1800"/>
                  </a:lnTo>
                  <a:lnTo>
                    <a:pt x="756" y="1772"/>
                  </a:lnTo>
                  <a:lnTo>
                    <a:pt x="758" y="1549"/>
                  </a:lnTo>
                  <a:lnTo>
                    <a:pt x="760" y="1192"/>
                  </a:lnTo>
                  <a:lnTo>
                    <a:pt x="762" y="705"/>
                  </a:lnTo>
                  <a:lnTo>
                    <a:pt x="764" y="93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4" y="192"/>
                  </a:lnTo>
                  <a:lnTo>
                    <a:pt x="766" y="778"/>
                  </a:lnTo>
                  <a:lnTo>
                    <a:pt x="768" y="1248"/>
                  </a:lnTo>
                  <a:lnTo>
                    <a:pt x="770" y="1587"/>
                  </a:lnTo>
                  <a:lnTo>
                    <a:pt x="772" y="1795"/>
                  </a:lnTo>
                  <a:lnTo>
                    <a:pt x="772" y="1811"/>
                  </a:lnTo>
                  <a:lnTo>
                    <a:pt x="773" y="1800"/>
                  </a:lnTo>
                  <a:lnTo>
                    <a:pt x="773" y="1772"/>
                  </a:lnTo>
                  <a:lnTo>
                    <a:pt x="775" y="1549"/>
                  </a:lnTo>
                  <a:lnTo>
                    <a:pt x="777" y="1192"/>
                  </a:lnTo>
                  <a:lnTo>
                    <a:pt x="779" y="705"/>
                  </a:lnTo>
                  <a:lnTo>
                    <a:pt x="781" y="93"/>
                  </a:lnTo>
                  <a:lnTo>
                    <a:pt x="781" y="24"/>
                  </a:lnTo>
                  <a:lnTo>
                    <a:pt x="782" y="24"/>
                  </a:lnTo>
                  <a:lnTo>
                    <a:pt x="782" y="192"/>
                  </a:lnTo>
                  <a:lnTo>
                    <a:pt x="784" y="778"/>
                  </a:lnTo>
                  <a:lnTo>
                    <a:pt x="786" y="1248"/>
                  </a:lnTo>
                  <a:lnTo>
                    <a:pt x="788" y="1587"/>
                  </a:lnTo>
                  <a:lnTo>
                    <a:pt x="790" y="1795"/>
                  </a:lnTo>
                  <a:lnTo>
                    <a:pt x="790" y="1811"/>
                  </a:lnTo>
                  <a:lnTo>
                    <a:pt x="790" y="1772"/>
                  </a:lnTo>
                  <a:lnTo>
                    <a:pt x="792" y="1549"/>
                  </a:lnTo>
                  <a:lnTo>
                    <a:pt x="794" y="1192"/>
                  </a:lnTo>
                  <a:lnTo>
                    <a:pt x="796" y="705"/>
                  </a:lnTo>
                  <a:lnTo>
                    <a:pt x="798" y="93"/>
                  </a:lnTo>
                  <a:lnTo>
                    <a:pt x="798" y="24"/>
                  </a:lnTo>
                  <a:lnTo>
                    <a:pt x="799" y="24"/>
                  </a:lnTo>
                  <a:lnTo>
                    <a:pt x="799" y="192"/>
                  </a:lnTo>
                  <a:lnTo>
                    <a:pt x="801" y="778"/>
                  </a:lnTo>
                  <a:lnTo>
                    <a:pt x="803" y="1248"/>
                  </a:lnTo>
                  <a:lnTo>
                    <a:pt x="805" y="1587"/>
                  </a:lnTo>
                  <a:lnTo>
                    <a:pt x="807" y="1795"/>
                  </a:lnTo>
                  <a:lnTo>
                    <a:pt x="808" y="1811"/>
                  </a:lnTo>
                  <a:lnTo>
                    <a:pt x="808" y="1778"/>
                  </a:lnTo>
                  <a:lnTo>
                    <a:pt x="808" y="1772"/>
                  </a:lnTo>
                  <a:lnTo>
                    <a:pt x="812" y="1192"/>
                  </a:lnTo>
                  <a:lnTo>
                    <a:pt x="814" y="705"/>
                  </a:lnTo>
                  <a:lnTo>
                    <a:pt x="816" y="93"/>
                  </a:lnTo>
                  <a:lnTo>
                    <a:pt x="816" y="24"/>
                  </a:lnTo>
                  <a:lnTo>
                    <a:pt x="816" y="24"/>
                  </a:lnTo>
                  <a:lnTo>
                    <a:pt x="816" y="169"/>
                  </a:lnTo>
                  <a:lnTo>
                    <a:pt x="817" y="192"/>
                  </a:lnTo>
                  <a:lnTo>
                    <a:pt x="818" y="778"/>
                  </a:lnTo>
                  <a:lnTo>
                    <a:pt x="820" y="1248"/>
                  </a:lnTo>
                  <a:lnTo>
                    <a:pt x="822" y="1587"/>
                  </a:lnTo>
                  <a:lnTo>
                    <a:pt x="824" y="1795"/>
                  </a:lnTo>
                  <a:lnTo>
                    <a:pt x="825" y="1811"/>
                  </a:lnTo>
                  <a:lnTo>
                    <a:pt x="825" y="1778"/>
                  </a:lnTo>
                  <a:lnTo>
                    <a:pt x="826" y="1772"/>
                  </a:lnTo>
                  <a:lnTo>
                    <a:pt x="829" y="1192"/>
                  </a:lnTo>
                  <a:lnTo>
                    <a:pt x="831" y="705"/>
                  </a:lnTo>
                  <a:lnTo>
                    <a:pt x="833" y="93"/>
                  </a:lnTo>
                  <a:lnTo>
                    <a:pt x="833" y="24"/>
                  </a:lnTo>
                  <a:lnTo>
                    <a:pt x="834" y="24"/>
                  </a:lnTo>
                  <a:lnTo>
                    <a:pt x="834" y="169"/>
                  </a:lnTo>
                  <a:lnTo>
                    <a:pt x="834" y="192"/>
                  </a:lnTo>
                  <a:lnTo>
                    <a:pt x="836" y="778"/>
                  </a:lnTo>
                  <a:lnTo>
                    <a:pt x="838" y="1248"/>
                  </a:lnTo>
                  <a:lnTo>
                    <a:pt x="840" y="1587"/>
                  </a:lnTo>
                  <a:lnTo>
                    <a:pt x="842" y="1795"/>
                  </a:lnTo>
                  <a:lnTo>
                    <a:pt x="842" y="1811"/>
                  </a:lnTo>
                  <a:lnTo>
                    <a:pt x="842" y="1778"/>
                  </a:lnTo>
                  <a:lnTo>
                    <a:pt x="843" y="1772"/>
                  </a:lnTo>
                  <a:lnTo>
                    <a:pt x="846" y="1192"/>
                  </a:lnTo>
                  <a:lnTo>
                    <a:pt x="848" y="705"/>
                  </a:lnTo>
                  <a:lnTo>
                    <a:pt x="850" y="93"/>
                  </a:lnTo>
                  <a:lnTo>
                    <a:pt x="850" y="24"/>
                  </a:lnTo>
                  <a:lnTo>
                    <a:pt x="851" y="24"/>
                  </a:lnTo>
                  <a:lnTo>
                    <a:pt x="851" y="169"/>
                  </a:lnTo>
                  <a:lnTo>
                    <a:pt x="852" y="192"/>
                  </a:lnTo>
                  <a:lnTo>
                    <a:pt x="853" y="778"/>
                  </a:lnTo>
                  <a:lnTo>
                    <a:pt x="855" y="1248"/>
                  </a:lnTo>
                  <a:lnTo>
                    <a:pt x="857" y="1587"/>
                  </a:lnTo>
                  <a:lnTo>
                    <a:pt x="859" y="1795"/>
                  </a:lnTo>
                  <a:lnTo>
                    <a:pt x="860" y="1811"/>
                  </a:lnTo>
                  <a:lnTo>
                    <a:pt x="860" y="1781"/>
                  </a:lnTo>
                  <a:lnTo>
                    <a:pt x="860" y="1778"/>
                  </a:lnTo>
                  <a:lnTo>
                    <a:pt x="860" y="1772"/>
                  </a:lnTo>
                  <a:lnTo>
                    <a:pt x="864" y="1192"/>
                  </a:lnTo>
                  <a:lnTo>
                    <a:pt x="866" y="705"/>
                  </a:lnTo>
                  <a:lnTo>
                    <a:pt x="868" y="93"/>
                  </a:lnTo>
                  <a:lnTo>
                    <a:pt x="868" y="24"/>
                  </a:lnTo>
                  <a:lnTo>
                    <a:pt x="868" y="24"/>
                  </a:lnTo>
                  <a:lnTo>
                    <a:pt x="868" y="157"/>
                  </a:lnTo>
                  <a:lnTo>
                    <a:pt x="869" y="169"/>
                  </a:lnTo>
                  <a:lnTo>
                    <a:pt x="869" y="192"/>
                  </a:lnTo>
                  <a:lnTo>
                    <a:pt x="870" y="778"/>
                  </a:lnTo>
                  <a:lnTo>
                    <a:pt x="872" y="1248"/>
                  </a:lnTo>
                  <a:lnTo>
                    <a:pt x="874" y="1587"/>
                  </a:lnTo>
                  <a:lnTo>
                    <a:pt x="876" y="1795"/>
                  </a:lnTo>
                  <a:lnTo>
                    <a:pt x="877" y="1811"/>
                  </a:lnTo>
                  <a:lnTo>
                    <a:pt x="877" y="1781"/>
                  </a:lnTo>
                  <a:lnTo>
                    <a:pt x="878" y="1778"/>
                  </a:lnTo>
                  <a:lnTo>
                    <a:pt x="878" y="1772"/>
                  </a:lnTo>
                  <a:lnTo>
                    <a:pt x="881" y="1192"/>
                  </a:lnTo>
                  <a:lnTo>
                    <a:pt x="883" y="705"/>
                  </a:lnTo>
                  <a:lnTo>
                    <a:pt x="885" y="93"/>
                  </a:lnTo>
                  <a:lnTo>
                    <a:pt x="886" y="24"/>
                  </a:lnTo>
                  <a:lnTo>
                    <a:pt x="886" y="141"/>
                  </a:lnTo>
                  <a:lnTo>
                    <a:pt x="886" y="157"/>
                  </a:lnTo>
                  <a:lnTo>
                    <a:pt x="886" y="192"/>
                  </a:lnTo>
                  <a:lnTo>
                    <a:pt x="888" y="778"/>
                  </a:lnTo>
                  <a:lnTo>
                    <a:pt x="890" y="1248"/>
                  </a:lnTo>
                  <a:lnTo>
                    <a:pt x="892" y="1587"/>
                  </a:lnTo>
                  <a:lnTo>
                    <a:pt x="894" y="1795"/>
                  </a:lnTo>
                  <a:lnTo>
                    <a:pt x="894" y="1811"/>
                  </a:lnTo>
                  <a:lnTo>
                    <a:pt x="894" y="1784"/>
                  </a:lnTo>
                  <a:lnTo>
                    <a:pt x="895" y="1781"/>
                  </a:lnTo>
                  <a:lnTo>
                    <a:pt x="895" y="1772"/>
                  </a:lnTo>
                  <a:lnTo>
                    <a:pt x="897" y="1549"/>
                  </a:lnTo>
                  <a:lnTo>
                    <a:pt x="900" y="705"/>
                  </a:lnTo>
                  <a:lnTo>
                    <a:pt x="902" y="93"/>
                  </a:lnTo>
                  <a:lnTo>
                    <a:pt x="903" y="24"/>
                  </a:lnTo>
                  <a:lnTo>
                    <a:pt x="903" y="141"/>
                  </a:lnTo>
                  <a:lnTo>
                    <a:pt x="904" y="157"/>
                  </a:lnTo>
                  <a:lnTo>
                    <a:pt x="904" y="192"/>
                  </a:lnTo>
                  <a:lnTo>
                    <a:pt x="906" y="778"/>
                  </a:lnTo>
                  <a:lnTo>
                    <a:pt x="907" y="1248"/>
                  </a:lnTo>
                  <a:lnTo>
                    <a:pt x="909" y="1587"/>
                  </a:lnTo>
                  <a:lnTo>
                    <a:pt x="911" y="1795"/>
                  </a:lnTo>
                  <a:lnTo>
                    <a:pt x="912" y="1811"/>
                  </a:lnTo>
                  <a:lnTo>
                    <a:pt x="912" y="1784"/>
                  </a:lnTo>
                  <a:lnTo>
                    <a:pt x="912" y="1781"/>
                  </a:lnTo>
                  <a:lnTo>
                    <a:pt x="912" y="1772"/>
                  </a:lnTo>
                  <a:lnTo>
                    <a:pt x="914" y="1549"/>
                  </a:lnTo>
                  <a:lnTo>
                    <a:pt x="918" y="705"/>
                  </a:lnTo>
                  <a:lnTo>
                    <a:pt x="920" y="93"/>
                  </a:lnTo>
                  <a:lnTo>
                    <a:pt x="920" y="24"/>
                  </a:lnTo>
                  <a:lnTo>
                    <a:pt x="920" y="108"/>
                  </a:lnTo>
                  <a:lnTo>
                    <a:pt x="921" y="141"/>
                  </a:lnTo>
                  <a:lnTo>
                    <a:pt x="921" y="192"/>
                  </a:lnTo>
                  <a:lnTo>
                    <a:pt x="923" y="778"/>
                  </a:lnTo>
                  <a:lnTo>
                    <a:pt x="924" y="1248"/>
                  </a:lnTo>
                  <a:lnTo>
                    <a:pt x="926" y="1587"/>
                  </a:lnTo>
                  <a:lnTo>
                    <a:pt x="928" y="1795"/>
                  </a:lnTo>
                  <a:lnTo>
                    <a:pt x="929" y="1811"/>
                  </a:lnTo>
                  <a:lnTo>
                    <a:pt x="929" y="1791"/>
                  </a:lnTo>
                  <a:lnTo>
                    <a:pt x="930" y="1784"/>
                  </a:lnTo>
                  <a:lnTo>
                    <a:pt x="930" y="1772"/>
                  </a:lnTo>
                  <a:lnTo>
                    <a:pt x="932" y="1549"/>
                  </a:lnTo>
                  <a:lnTo>
                    <a:pt x="935" y="705"/>
                  </a:lnTo>
                  <a:lnTo>
                    <a:pt x="937" y="93"/>
                  </a:lnTo>
                  <a:lnTo>
                    <a:pt x="938" y="24"/>
                  </a:lnTo>
                  <a:lnTo>
                    <a:pt x="938" y="108"/>
                  </a:lnTo>
                  <a:lnTo>
                    <a:pt x="938" y="141"/>
                  </a:lnTo>
                  <a:lnTo>
                    <a:pt x="938" y="192"/>
                  </a:lnTo>
                  <a:lnTo>
                    <a:pt x="940" y="778"/>
                  </a:lnTo>
                  <a:lnTo>
                    <a:pt x="944" y="1587"/>
                  </a:lnTo>
                  <a:lnTo>
                    <a:pt x="946" y="1795"/>
                  </a:lnTo>
                  <a:lnTo>
                    <a:pt x="946" y="1811"/>
                  </a:lnTo>
                  <a:lnTo>
                    <a:pt x="946" y="1791"/>
                  </a:lnTo>
                  <a:lnTo>
                    <a:pt x="947" y="1784"/>
                  </a:lnTo>
                  <a:lnTo>
                    <a:pt x="947" y="1772"/>
                  </a:lnTo>
                  <a:lnTo>
                    <a:pt x="949" y="1549"/>
                  </a:lnTo>
                  <a:lnTo>
                    <a:pt x="951" y="1192"/>
                  </a:lnTo>
                  <a:lnTo>
                    <a:pt x="952" y="705"/>
                  </a:lnTo>
                  <a:lnTo>
                    <a:pt x="954" y="93"/>
                  </a:lnTo>
                  <a:lnTo>
                    <a:pt x="955" y="24"/>
                  </a:lnTo>
                  <a:lnTo>
                    <a:pt x="955" y="108"/>
                  </a:lnTo>
                  <a:lnTo>
                    <a:pt x="956" y="141"/>
                  </a:lnTo>
                  <a:lnTo>
                    <a:pt x="956" y="192"/>
                  </a:lnTo>
                  <a:lnTo>
                    <a:pt x="958" y="778"/>
                  </a:lnTo>
                  <a:lnTo>
                    <a:pt x="961" y="1587"/>
                  </a:lnTo>
                  <a:lnTo>
                    <a:pt x="963" y="1795"/>
                  </a:lnTo>
                  <a:lnTo>
                    <a:pt x="964" y="1811"/>
                  </a:lnTo>
                  <a:lnTo>
                    <a:pt x="964" y="1791"/>
                  </a:lnTo>
                  <a:lnTo>
                    <a:pt x="964" y="1784"/>
                  </a:lnTo>
                  <a:lnTo>
                    <a:pt x="964" y="1772"/>
                  </a:lnTo>
                  <a:lnTo>
                    <a:pt x="966" y="1549"/>
                  </a:lnTo>
                  <a:lnTo>
                    <a:pt x="968" y="1192"/>
                  </a:lnTo>
                  <a:lnTo>
                    <a:pt x="970" y="705"/>
                  </a:lnTo>
                  <a:lnTo>
                    <a:pt x="972" y="93"/>
                  </a:lnTo>
                  <a:lnTo>
                    <a:pt x="972" y="24"/>
                  </a:lnTo>
                  <a:lnTo>
                    <a:pt x="972" y="108"/>
                  </a:lnTo>
                  <a:lnTo>
                    <a:pt x="973" y="141"/>
                  </a:lnTo>
                  <a:lnTo>
                    <a:pt x="973" y="192"/>
                  </a:lnTo>
                  <a:lnTo>
                    <a:pt x="975" y="778"/>
                  </a:lnTo>
                  <a:lnTo>
                    <a:pt x="978" y="1587"/>
                  </a:lnTo>
                  <a:lnTo>
                    <a:pt x="980" y="1795"/>
                  </a:lnTo>
                  <a:lnTo>
                    <a:pt x="981" y="1811"/>
                  </a:lnTo>
                  <a:lnTo>
                    <a:pt x="981" y="1791"/>
                  </a:lnTo>
                  <a:lnTo>
                    <a:pt x="982" y="1784"/>
                  </a:lnTo>
                  <a:lnTo>
                    <a:pt x="982" y="1772"/>
                  </a:lnTo>
                  <a:lnTo>
                    <a:pt x="984" y="1549"/>
                  </a:lnTo>
                  <a:lnTo>
                    <a:pt x="986" y="1192"/>
                  </a:lnTo>
                  <a:lnTo>
                    <a:pt x="987" y="705"/>
                  </a:lnTo>
                  <a:lnTo>
                    <a:pt x="989" y="93"/>
                  </a:lnTo>
                  <a:lnTo>
                    <a:pt x="990" y="24"/>
                  </a:lnTo>
                  <a:lnTo>
                    <a:pt x="990" y="108"/>
                  </a:lnTo>
                  <a:lnTo>
                    <a:pt x="990" y="141"/>
                  </a:lnTo>
                  <a:lnTo>
                    <a:pt x="990" y="192"/>
                  </a:lnTo>
                  <a:lnTo>
                    <a:pt x="992" y="778"/>
                  </a:lnTo>
                  <a:lnTo>
                    <a:pt x="994" y="1248"/>
                  </a:lnTo>
                  <a:lnTo>
                    <a:pt x="996" y="1587"/>
                  </a:lnTo>
                  <a:lnTo>
                    <a:pt x="998" y="1795"/>
                  </a:lnTo>
                  <a:lnTo>
                    <a:pt x="998" y="1811"/>
                  </a:lnTo>
                  <a:lnTo>
                    <a:pt x="998" y="1800"/>
                  </a:lnTo>
                  <a:lnTo>
                    <a:pt x="999" y="1791"/>
                  </a:lnTo>
                  <a:lnTo>
                    <a:pt x="999" y="1772"/>
                  </a:lnTo>
                  <a:lnTo>
                    <a:pt x="1001" y="1549"/>
                  </a:lnTo>
                  <a:lnTo>
                    <a:pt x="1003" y="1192"/>
                  </a:lnTo>
                  <a:lnTo>
                    <a:pt x="1005" y="705"/>
                  </a:lnTo>
                  <a:lnTo>
                    <a:pt x="1006" y="93"/>
                  </a:lnTo>
                  <a:lnTo>
                    <a:pt x="1007" y="24"/>
                  </a:lnTo>
                  <a:lnTo>
                    <a:pt x="1007" y="68"/>
                  </a:lnTo>
                  <a:lnTo>
                    <a:pt x="1008" y="108"/>
                  </a:lnTo>
                  <a:lnTo>
                    <a:pt x="1008" y="192"/>
                  </a:lnTo>
                  <a:lnTo>
                    <a:pt x="1010" y="778"/>
                  </a:lnTo>
                  <a:lnTo>
                    <a:pt x="1012" y="1248"/>
                  </a:lnTo>
                  <a:lnTo>
                    <a:pt x="1014" y="1587"/>
                  </a:lnTo>
                  <a:lnTo>
                    <a:pt x="1015" y="1795"/>
                  </a:lnTo>
                  <a:lnTo>
                    <a:pt x="1016" y="1811"/>
                  </a:lnTo>
                  <a:lnTo>
                    <a:pt x="1016" y="1800"/>
                  </a:lnTo>
                  <a:lnTo>
                    <a:pt x="1016" y="1791"/>
                  </a:lnTo>
                  <a:lnTo>
                    <a:pt x="1016" y="1772"/>
                  </a:lnTo>
                  <a:lnTo>
                    <a:pt x="1018" y="1549"/>
                  </a:lnTo>
                  <a:lnTo>
                    <a:pt x="1020" y="1192"/>
                  </a:lnTo>
                  <a:lnTo>
                    <a:pt x="1022" y="705"/>
                  </a:lnTo>
                  <a:lnTo>
                    <a:pt x="1024" y="93"/>
                  </a:lnTo>
                  <a:lnTo>
                    <a:pt x="1024" y="24"/>
                  </a:lnTo>
                  <a:lnTo>
                    <a:pt x="1024" y="68"/>
                  </a:lnTo>
                  <a:lnTo>
                    <a:pt x="1025" y="108"/>
                  </a:lnTo>
                  <a:lnTo>
                    <a:pt x="1025" y="192"/>
                  </a:lnTo>
                  <a:lnTo>
                    <a:pt x="1027" y="778"/>
                  </a:lnTo>
                  <a:lnTo>
                    <a:pt x="1029" y="1248"/>
                  </a:lnTo>
                  <a:lnTo>
                    <a:pt x="1031" y="1587"/>
                  </a:lnTo>
                  <a:lnTo>
                    <a:pt x="1032" y="1795"/>
                  </a:lnTo>
                  <a:lnTo>
                    <a:pt x="1033" y="1811"/>
                  </a:lnTo>
                  <a:lnTo>
                    <a:pt x="1033" y="1800"/>
                  </a:lnTo>
                  <a:lnTo>
                    <a:pt x="1034" y="1791"/>
                  </a:lnTo>
                  <a:lnTo>
                    <a:pt x="1034" y="1772"/>
                  </a:lnTo>
                  <a:lnTo>
                    <a:pt x="1036" y="1549"/>
                  </a:lnTo>
                  <a:lnTo>
                    <a:pt x="1038" y="1192"/>
                  </a:lnTo>
                  <a:lnTo>
                    <a:pt x="1040" y="705"/>
                  </a:lnTo>
                  <a:lnTo>
                    <a:pt x="1041" y="93"/>
                  </a:lnTo>
                  <a:lnTo>
                    <a:pt x="1042" y="24"/>
                  </a:lnTo>
                  <a:lnTo>
                    <a:pt x="1042" y="68"/>
                  </a:lnTo>
                  <a:lnTo>
                    <a:pt x="1042" y="108"/>
                  </a:lnTo>
                  <a:lnTo>
                    <a:pt x="1042" y="192"/>
                  </a:lnTo>
                  <a:lnTo>
                    <a:pt x="1044" y="778"/>
                  </a:lnTo>
                  <a:lnTo>
                    <a:pt x="1046" y="1248"/>
                  </a:lnTo>
                  <a:lnTo>
                    <a:pt x="1048" y="1587"/>
                  </a:lnTo>
                  <a:lnTo>
                    <a:pt x="1050" y="1795"/>
                  </a:lnTo>
                  <a:lnTo>
                    <a:pt x="1050" y="1811"/>
                  </a:lnTo>
                  <a:lnTo>
                    <a:pt x="1050" y="1800"/>
                  </a:lnTo>
                  <a:lnTo>
                    <a:pt x="1051" y="1791"/>
                  </a:lnTo>
                  <a:lnTo>
                    <a:pt x="1051" y="1772"/>
                  </a:lnTo>
                  <a:lnTo>
                    <a:pt x="1053" y="1549"/>
                  </a:lnTo>
                  <a:lnTo>
                    <a:pt x="1055" y="1192"/>
                  </a:lnTo>
                  <a:lnTo>
                    <a:pt x="1057" y="705"/>
                  </a:lnTo>
                  <a:lnTo>
                    <a:pt x="1058" y="93"/>
                  </a:lnTo>
                  <a:lnTo>
                    <a:pt x="1059" y="24"/>
                  </a:lnTo>
                  <a:lnTo>
                    <a:pt x="1059" y="68"/>
                  </a:lnTo>
                  <a:lnTo>
                    <a:pt x="1060" y="108"/>
                  </a:lnTo>
                  <a:lnTo>
                    <a:pt x="1060" y="192"/>
                  </a:lnTo>
                  <a:lnTo>
                    <a:pt x="1062" y="778"/>
                  </a:lnTo>
                  <a:lnTo>
                    <a:pt x="1064" y="1248"/>
                  </a:lnTo>
                  <a:lnTo>
                    <a:pt x="1066" y="1587"/>
                  </a:lnTo>
                  <a:lnTo>
                    <a:pt x="1068" y="1795"/>
                  </a:lnTo>
                  <a:lnTo>
                    <a:pt x="1068" y="1811"/>
                  </a:lnTo>
                  <a:lnTo>
                    <a:pt x="1068" y="1800"/>
                  </a:lnTo>
                  <a:lnTo>
                    <a:pt x="1068" y="1791"/>
                  </a:lnTo>
                  <a:lnTo>
                    <a:pt x="1068" y="1772"/>
                  </a:lnTo>
                  <a:lnTo>
                    <a:pt x="1070" y="1549"/>
                  </a:lnTo>
                  <a:lnTo>
                    <a:pt x="1072" y="1192"/>
                  </a:lnTo>
                  <a:lnTo>
                    <a:pt x="1074" y="705"/>
                  </a:lnTo>
                  <a:lnTo>
                    <a:pt x="1076" y="93"/>
                  </a:lnTo>
                  <a:lnTo>
                    <a:pt x="1076" y="24"/>
                  </a:lnTo>
                  <a:lnTo>
                    <a:pt x="1076" y="68"/>
                  </a:lnTo>
                  <a:lnTo>
                    <a:pt x="1077" y="108"/>
                  </a:lnTo>
                  <a:lnTo>
                    <a:pt x="1077" y="192"/>
                  </a:lnTo>
                  <a:lnTo>
                    <a:pt x="1079" y="778"/>
                  </a:lnTo>
                  <a:lnTo>
                    <a:pt x="1081" y="1248"/>
                  </a:lnTo>
                  <a:lnTo>
                    <a:pt x="1083" y="1587"/>
                  </a:lnTo>
                  <a:lnTo>
                    <a:pt x="1085" y="1795"/>
                  </a:lnTo>
                  <a:lnTo>
                    <a:pt x="1085" y="1811"/>
                  </a:lnTo>
                  <a:lnTo>
                    <a:pt x="1086" y="1800"/>
                  </a:lnTo>
                  <a:lnTo>
                    <a:pt x="1086" y="1772"/>
                  </a:lnTo>
                  <a:lnTo>
                    <a:pt x="1088" y="1549"/>
                  </a:lnTo>
                  <a:lnTo>
                    <a:pt x="1090" y="1192"/>
                  </a:lnTo>
                  <a:lnTo>
                    <a:pt x="1092" y="705"/>
                  </a:lnTo>
                  <a:lnTo>
                    <a:pt x="1094" y="93"/>
                  </a:lnTo>
                  <a:lnTo>
                    <a:pt x="1094" y="24"/>
                  </a:lnTo>
                  <a:lnTo>
                    <a:pt x="1094" y="68"/>
                  </a:lnTo>
                  <a:lnTo>
                    <a:pt x="1094" y="192"/>
                  </a:lnTo>
                  <a:lnTo>
                    <a:pt x="1096" y="778"/>
                  </a:lnTo>
                  <a:lnTo>
                    <a:pt x="1098" y="1248"/>
                  </a:lnTo>
                  <a:lnTo>
                    <a:pt x="1100" y="1587"/>
                  </a:lnTo>
                  <a:lnTo>
                    <a:pt x="1102" y="1795"/>
                  </a:lnTo>
                  <a:lnTo>
                    <a:pt x="1102" y="1811"/>
                  </a:lnTo>
                  <a:lnTo>
                    <a:pt x="1103" y="1800"/>
                  </a:lnTo>
                  <a:lnTo>
                    <a:pt x="1103" y="1772"/>
                  </a:lnTo>
                  <a:lnTo>
                    <a:pt x="1105" y="1549"/>
                  </a:lnTo>
                  <a:lnTo>
                    <a:pt x="1107" y="1192"/>
                  </a:lnTo>
                  <a:lnTo>
                    <a:pt x="1109" y="705"/>
                  </a:lnTo>
                  <a:lnTo>
                    <a:pt x="1111" y="93"/>
                  </a:lnTo>
                  <a:lnTo>
                    <a:pt x="1111" y="24"/>
                  </a:lnTo>
                  <a:lnTo>
                    <a:pt x="1112" y="68"/>
                  </a:lnTo>
                  <a:lnTo>
                    <a:pt x="1112" y="192"/>
                  </a:lnTo>
                  <a:lnTo>
                    <a:pt x="1114" y="778"/>
                  </a:lnTo>
                  <a:lnTo>
                    <a:pt x="1116" y="1248"/>
                  </a:lnTo>
                  <a:lnTo>
                    <a:pt x="1118" y="1587"/>
                  </a:lnTo>
                  <a:lnTo>
                    <a:pt x="1120" y="1795"/>
                  </a:lnTo>
                  <a:lnTo>
                    <a:pt x="1120" y="1811"/>
                  </a:lnTo>
                  <a:lnTo>
                    <a:pt x="1120" y="1800"/>
                  </a:lnTo>
                  <a:lnTo>
                    <a:pt x="1120" y="1772"/>
                  </a:lnTo>
                  <a:lnTo>
                    <a:pt x="1122" y="1549"/>
                  </a:lnTo>
                  <a:lnTo>
                    <a:pt x="1124" y="1192"/>
                  </a:lnTo>
                  <a:lnTo>
                    <a:pt x="1126" y="705"/>
                  </a:lnTo>
                  <a:lnTo>
                    <a:pt x="1128" y="93"/>
                  </a:lnTo>
                  <a:lnTo>
                    <a:pt x="1128" y="24"/>
                  </a:lnTo>
                  <a:lnTo>
                    <a:pt x="1129" y="68"/>
                  </a:lnTo>
                  <a:lnTo>
                    <a:pt x="1129" y="192"/>
                  </a:lnTo>
                  <a:lnTo>
                    <a:pt x="1131" y="778"/>
                  </a:lnTo>
                  <a:lnTo>
                    <a:pt x="1133" y="1248"/>
                  </a:lnTo>
                  <a:lnTo>
                    <a:pt x="1135" y="1587"/>
                  </a:lnTo>
                  <a:lnTo>
                    <a:pt x="1137" y="1795"/>
                  </a:lnTo>
                  <a:lnTo>
                    <a:pt x="1137" y="1811"/>
                  </a:lnTo>
                  <a:lnTo>
                    <a:pt x="1138" y="1800"/>
                  </a:lnTo>
                  <a:lnTo>
                    <a:pt x="1138" y="1772"/>
                  </a:lnTo>
                  <a:lnTo>
                    <a:pt x="1140" y="1549"/>
                  </a:lnTo>
                  <a:lnTo>
                    <a:pt x="1142" y="1192"/>
                  </a:lnTo>
                  <a:lnTo>
                    <a:pt x="1144" y="705"/>
                  </a:lnTo>
                  <a:lnTo>
                    <a:pt x="1146" y="93"/>
                  </a:lnTo>
                  <a:lnTo>
                    <a:pt x="1146" y="24"/>
                  </a:lnTo>
                  <a:lnTo>
                    <a:pt x="1146" y="68"/>
                  </a:lnTo>
                  <a:lnTo>
                    <a:pt x="1146" y="192"/>
                  </a:lnTo>
                  <a:lnTo>
                    <a:pt x="1148" y="778"/>
                  </a:lnTo>
                  <a:lnTo>
                    <a:pt x="1150" y="1248"/>
                  </a:lnTo>
                  <a:lnTo>
                    <a:pt x="1152" y="1587"/>
                  </a:lnTo>
                  <a:lnTo>
                    <a:pt x="1154" y="1795"/>
                  </a:lnTo>
                  <a:lnTo>
                    <a:pt x="1154" y="1811"/>
                  </a:lnTo>
                  <a:lnTo>
                    <a:pt x="1155" y="1800"/>
                  </a:lnTo>
                  <a:lnTo>
                    <a:pt x="1155" y="1772"/>
                  </a:lnTo>
                  <a:lnTo>
                    <a:pt x="1157" y="1549"/>
                  </a:lnTo>
                  <a:lnTo>
                    <a:pt x="1159" y="1192"/>
                  </a:lnTo>
                  <a:lnTo>
                    <a:pt x="1161" y="705"/>
                  </a:lnTo>
                  <a:lnTo>
                    <a:pt x="1163" y="93"/>
                  </a:lnTo>
                  <a:lnTo>
                    <a:pt x="1163" y="24"/>
                  </a:lnTo>
                  <a:lnTo>
                    <a:pt x="1164" y="68"/>
                  </a:lnTo>
                  <a:lnTo>
                    <a:pt x="1164" y="192"/>
                  </a:lnTo>
                  <a:lnTo>
                    <a:pt x="1166" y="778"/>
                  </a:lnTo>
                  <a:lnTo>
                    <a:pt x="1168" y="1248"/>
                  </a:lnTo>
                  <a:lnTo>
                    <a:pt x="1170" y="1587"/>
                  </a:lnTo>
                  <a:lnTo>
                    <a:pt x="1172" y="1795"/>
                  </a:lnTo>
                  <a:lnTo>
                    <a:pt x="1172" y="1811"/>
                  </a:lnTo>
                  <a:lnTo>
                    <a:pt x="1172" y="1800"/>
                  </a:lnTo>
                  <a:lnTo>
                    <a:pt x="1172" y="1772"/>
                  </a:lnTo>
                  <a:lnTo>
                    <a:pt x="1174" y="1549"/>
                  </a:lnTo>
                  <a:lnTo>
                    <a:pt x="1176" y="1192"/>
                  </a:lnTo>
                  <a:lnTo>
                    <a:pt x="1178" y="705"/>
                  </a:lnTo>
                  <a:lnTo>
                    <a:pt x="1180" y="93"/>
                  </a:lnTo>
                  <a:lnTo>
                    <a:pt x="1180" y="24"/>
                  </a:lnTo>
                  <a:lnTo>
                    <a:pt x="1181" y="68"/>
                  </a:lnTo>
                  <a:lnTo>
                    <a:pt x="1181" y="192"/>
                  </a:lnTo>
                  <a:lnTo>
                    <a:pt x="1183" y="778"/>
                  </a:lnTo>
                  <a:lnTo>
                    <a:pt x="1185" y="1248"/>
                  </a:lnTo>
                  <a:lnTo>
                    <a:pt x="1187" y="1587"/>
                  </a:lnTo>
                  <a:lnTo>
                    <a:pt x="1189" y="1795"/>
                  </a:lnTo>
                  <a:lnTo>
                    <a:pt x="1189" y="1811"/>
                  </a:lnTo>
                  <a:lnTo>
                    <a:pt x="1190" y="1800"/>
                  </a:lnTo>
                  <a:lnTo>
                    <a:pt x="1190" y="1772"/>
                  </a:lnTo>
                  <a:lnTo>
                    <a:pt x="1192" y="1549"/>
                  </a:lnTo>
                  <a:lnTo>
                    <a:pt x="1194" y="1192"/>
                  </a:lnTo>
                  <a:lnTo>
                    <a:pt x="1196" y="705"/>
                  </a:lnTo>
                  <a:lnTo>
                    <a:pt x="1198" y="93"/>
                  </a:lnTo>
                  <a:lnTo>
                    <a:pt x="1198" y="24"/>
                  </a:lnTo>
                  <a:lnTo>
                    <a:pt x="1198" y="68"/>
                  </a:lnTo>
                  <a:lnTo>
                    <a:pt x="1198" y="192"/>
                  </a:lnTo>
                  <a:lnTo>
                    <a:pt x="1200" y="778"/>
                  </a:lnTo>
                  <a:lnTo>
                    <a:pt x="1202" y="1248"/>
                  </a:lnTo>
                  <a:lnTo>
                    <a:pt x="1204" y="1587"/>
                  </a:lnTo>
                  <a:lnTo>
                    <a:pt x="1206" y="1795"/>
                  </a:lnTo>
                  <a:lnTo>
                    <a:pt x="1206" y="1811"/>
                  </a:lnTo>
                  <a:lnTo>
                    <a:pt x="1207" y="1800"/>
                  </a:lnTo>
                  <a:lnTo>
                    <a:pt x="1207" y="1772"/>
                  </a:lnTo>
                  <a:lnTo>
                    <a:pt x="1209" y="1549"/>
                  </a:lnTo>
                  <a:lnTo>
                    <a:pt x="1211" y="1192"/>
                  </a:lnTo>
                  <a:lnTo>
                    <a:pt x="1213" y="705"/>
                  </a:lnTo>
                  <a:lnTo>
                    <a:pt x="1215" y="93"/>
                  </a:lnTo>
                  <a:lnTo>
                    <a:pt x="1215" y="24"/>
                  </a:lnTo>
                  <a:lnTo>
                    <a:pt x="1216" y="24"/>
                  </a:lnTo>
                  <a:lnTo>
                    <a:pt x="1216" y="192"/>
                  </a:lnTo>
                  <a:lnTo>
                    <a:pt x="1218" y="778"/>
                  </a:lnTo>
                  <a:lnTo>
                    <a:pt x="1220" y="1248"/>
                  </a:lnTo>
                  <a:lnTo>
                    <a:pt x="1222" y="1587"/>
                  </a:lnTo>
                  <a:lnTo>
                    <a:pt x="1224" y="1795"/>
                  </a:lnTo>
                  <a:lnTo>
                    <a:pt x="1224" y="1811"/>
                  </a:lnTo>
                  <a:lnTo>
                    <a:pt x="1224" y="1800"/>
                  </a:lnTo>
                  <a:lnTo>
                    <a:pt x="1224" y="1772"/>
                  </a:lnTo>
                  <a:lnTo>
                    <a:pt x="1226" y="1549"/>
                  </a:lnTo>
                  <a:lnTo>
                    <a:pt x="1228" y="1192"/>
                  </a:lnTo>
                  <a:lnTo>
                    <a:pt x="1230" y="705"/>
                  </a:lnTo>
                  <a:lnTo>
                    <a:pt x="1232" y="93"/>
                  </a:lnTo>
                  <a:lnTo>
                    <a:pt x="1232" y="24"/>
                  </a:lnTo>
                  <a:lnTo>
                    <a:pt x="1233" y="24"/>
                  </a:lnTo>
                  <a:lnTo>
                    <a:pt x="1233" y="192"/>
                  </a:lnTo>
                  <a:lnTo>
                    <a:pt x="1235" y="778"/>
                  </a:lnTo>
                  <a:lnTo>
                    <a:pt x="1237" y="1248"/>
                  </a:lnTo>
                  <a:lnTo>
                    <a:pt x="1239" y="1587"/>
                  </a:lnTo>
                  <a:lnTo>
                    <a:pt x="1241" y="1795"/>
                  </a:lnTo>
                  <a:lnTo>
                    <a:pt x="1241" y="1811"/>
                  </a:lnTo>
                  <a:lnTo>
                    <a:pt x="1242" y="1800"/>
                  </a:lnTo>
                  <a:lnTo>
                    <a:pt x="1242" y="1772"/>
                  </a:lnTo>
                  <a:lnTo>
                    <a:pt x="1244" y="1549"/>
                  </a:lnTo>
                  <a:lnTo>
                    <a:pt x="1246" y="1192"/>
                  </a:lnTo>
                  <a:lnTo>
                    <a:pt x="1248" y="705"/>
                  </a:lnTo>
                  <a:lnTo>
                    <a:pt x="1250" y="93"/>
                  </a:lnTo>
                  <a:lnTo>
                    <a:pt x="1250" y="24"/>
                  </a:lnTo>
                  <a:lnTo>
                    <a:pt x="1250" y="24"/>
                  </a:lnTo>
                  <a:lnTo>
                    <a:pt x="1250" y="192"/>
                  </a:lnTo>
                  <a:lnTo>
                    <a:pt x="1252" y="778"/>
                  </a:lnTo>
                  <a:lnTo>
                    <a:pt x="1254" y="1248"/>
                  </a:lnTo>
                  <a:lnTo>
                    <a:pt x="1256" y="1587"/>
                  </a:lnTo>
                  <a:lnTo>
                    <a:pt x="1258" y="1795"/>
                  </a:lnTo>
                  <a:lnTo>
                    <a:pt x="1258" y="1811"/>
                  </a:lnTo>
                  <a:lnTo>
                    <a:pt x="1259" y="1800"/>
                  </a:lnTo>
                  <a:lnTo>
                    <a:pt x="1259" y="1772"/>
                  </a:lnTo>
                  <a:lnTo>
                    <a:pt x="1261" y="1549"/>
                  </a:lnTo>
                  <a:lnTo>
                    <a:pt x="1263" y="1192"/>
                  </a:lnTo>
                  <a:lnTo>
                    <a:pt x="1265" y="705"/>
                  </a:lnTo>
                  <a:lnTo>
                    <a:pt x="1267" y="93"/>
                  </a:lnTo>
                  <a:lnTo>
                    <a:pt x="1267" y="24"/>
                  </a:lnTo>
                  <a:lnTo>
                    <a:pt x="1268" y="24"/>
                  </a:lnTo>
                  <a:lnTo>
                    <a:pt x="1268" y="192"/>
                  </a:lnTo>
                  <a:lnTo>
                    <a:pt x="1270" y="778"/>
                  </a:lnTo>
                  <a:lnTo>
                    <a:pt x="1272" y="1248"/>
                  </a:lnTo>
                  <a:lnTo>
                    <a:pt x="1274" y="1587"/>
                  </a:lnTo>
                  <a:lnTo>
                    <a:pt x="1276" y="1795"/>
                  </a:lnTo>
                  <a:lnTo>
                    <a:pt x="1276" y="1811"/>
                  </a:lnTo>
                  <a:lnTo>
                    <a:pt x="1276" y="1800"/>
                  </a:lnTo>
                  <a:lnTo>
                    <a:pt x="1276" y="1772"/>
                  </a:lnTo>
                  <a:lnTo>
                    <a:pt x="1278" y="1549"/>
                  </a:lnTo>
                  <a:lnTo>
                    <a:pt x="1280" y="1192"/>
                  </a:lnTo>
                  <a:lnTo>
                    <a:pt x="1282" y="705"/>
                  </a:lnTo>
                  <a:lnTo>
                    <a:pt x="1284" y="93"/>
                  </a:lnTo>
                  <a:lnTo>
                    <a:pt x="1284" y="24"/>
                  </a:lnTo>
                  <a:lnTo>
                    <a:pt x="1285" y="24"/>
                  </a:lnTo>
                  <a:lnTo>
                    <a:pt x="1285" y="192"/>
                  </a:lnTo>
                  <a:lnTo>
                    <a:pt x="1287" y="778"/>
                  </a:lnTo>
                  <a:lnTo>
                    <a:pt x="1289" y="1248"/>
                  </a:lnTo>
                  <a:lnTo>
                    <a:pt x="1291" y="1587"/>
                  </a:lnTo>
                  <a:lnTo>
                    <a:pt x="1293" y="1795"/>
                  </a:lnTo>
                  <a:lnTo>
                    <a:pt x="1293" y="1811"/>
                  </a:lnTo>
                  <a:lnTo>
                    <a:pt x="1294" y="1800"/>
                  </a:lnTo>
                  <a:lnTo>
                    <a:pt x="1294" y="1772"/>
                  </a:lnTo>
                  <a:lnTo>
                    <a:pt x="1296" y="1549"/>
                  </a:lnTo>
                  <a:lnTo>
                    <a:pt x="1298" y="1192"/>
                  </a:lnTo>
                  <a:lnTo>
                    <a:pt x="1300" y="705"/>
                  </a:lnTo>
                  <a:lnTo>
                    <a:pt x="1302" y="93"/>
                  </a:lnTo>
                  <a:lnTo>
                    <a:pt x="1302" y="24"/>
                  </a:lnTo>
                  <a:lnTo>
                    <a:pt x="1302" y="24"/>
                  </a:lnTo>
                  <a:lnTo>
                    <a:pt x="1302" y="192"/>
                  </a:lnTo>
                  <a:lnTo>
                    <a:pt x="1304" y="778"/>
                  </a:lnTo>
                  <a:lnTo>
                    <a:pt x="1306" y="1248"/>
                  </a:lnTo>
                  <a:lnTo>
                    <a:pt x="1308" y="1587"/>
                  </a:lnTo>
                  <a:lnTo>
                    <a:pt x="1310" y="1795"/>
                  </a:lnTo>
                  <a:lnTo>
                    <a:pt x="1311" y="1811"/>
                  </a:lnTo>
                  <a:lnTo>
                    <a:pt x="1311" y="1772"/>
                  </a:lnTo>
                  <a:lnTo>
                    <a:pt x="1313" y="1549"/>
                  </a:lnTo>
                  <a:lnTo>
                    <a:pt x="1315" y="1192"/>
                  </a:lnTo>
                  <a:lnTo>
                    <a:pt x="1317" y="705"/>
                  </a:lnTo>
                  <a:lnTo>
                    <a:pt x="1319" y="93"/>
                  </a:lnTo>
                  <a:lnTo>
                    <a:pt x="1319" y="24"/>
                  </a:lnTo>
                  <a:lnTo>
                    <a:pt x="1320" y="24"/>
                  </a:lnTo>
                  <a:lnTo>
                    <a:pt x="1320" y="192"/>
                  </a:lnTo>
                  <a:lnTo>
                    <a:pt x="1322" y="778"/>
                  </a:lnTo>
                  <a:lnTo>
                    <a:pt x="1324" y="1248"/>
                  </a:lnTo>
                  <a:lnTo>
                    <a:pt x="1326" y="1587"/>
                  </a:lnTo>
                  <a:lnTo>
                    <a:pt x="1328" y="1795"/>
                  </a:lnTo>
                  <a:lnTo>
                    <a:pt x="1328" y="1811"/>
                  </a:lnTo>
                  <a:lnTo>
                    <a:pt x="1328" y="1778"/>
                  </a:lnTo>
                  <a:lnTo>
                    <a:pt x="1329" y="1772"/>
                  </a:lnTo>
                  <a:lnTo>
                    <a:pt x="1332" y="1192"/>
                  </a:lnTo>
                  <a:lnTo>
                    <a:pt x="1334" y="705"/>
                  </a:lnTo>
                  <a:lnTo>
                    <a:pt x="1336" y="93"/>
                  </a:lnTo>
                  <a:lnTo>
                    <a:pt x="1336" y="24"/>
                  </a:lnTo>
                  <a:lnTo>
                    <a:pt x="1337" y="24"/>
                  </a:lnTo>
                  <a:lnTo>
                    <a:pt x="1337" y="169"/>
                  </a:lnTo>
                  <a:lnTo>
                    <a:pt x="1338" y="192"/>
                  </a:lnTo>
                  <a:lnTo>
                    <a:pt x="1339" y="778"/>
                  </a:lnTo>
                  <a:lnTo>
                    <a:pt x="1341" y="1248"/>
                  </a:lnTo>
                  <a:lnTo>
                    <a:pt x="1343" y="1587"/>
                  </a:lnTo>
                  <a:lnTo>
                    <a:pt x="1345" y="1795"/>
                  </a:lnTo>
                  <a:lnTo>
                    <a:pt x="1346" y="1811"/>
                  </a:lnTo>
                  <a:lnTo>
                    <a:pt x="1346" y="1778"/>
                  </a:lnTo>
                  <a:lnTo>
                    <a:pt x="1346" y="1772"/>
                  </a:lnTo>
                  <a:lnTo>
                    <a:pt x="1350" y="1192"/>
                  </a:lnTo>
                  <a:lnTo>
                    <a:pt x="1352" y="705"/>
                  </a:lnTo>
                  <a:lnTo>
                    <a:pt x="1354" y="93"/>
                  </a:lnTo>
                  <a:lnTo>
                    <a:pt x="1354" y="24"/>
                  </a:lnTo>
                  <a:lnTo>
                    <a:pt x="1354" y="24"/>
                  </a:lnTo>
                  <a:lnTo>
                    <a:pt x="1354" y="169"/>
                  </a:lnTo>
                  <a:lnTo>
                    <a:pt x="1355" y="192"/>
                  </a:lnTo>
                  <a:lnTo>
                    <a:pt x="1356" y="778"/>
                  </a:lnTo>
                  <a:lnTo>
                    <a:pt x="1358" y="1248"/>
                  </a:lnTo>
                  <a:lnTo>
                    <a:pt x="1360" y="1587"/>
                  </a:lnTo>
                  <a:lnTo>
                    <a:pt x="1362" y="1795"/>
                  </a:lnTo>
                  <a:lnTo>
                    <a:pt x="1363" y="1811"/>
                  </a:lnTo>
                  <a:lnTo>
                    <a:pt x="1363" y="1778"/>
                  </a:lnTo>
                  <a:lnTo>
                    <a:pt x="1364" y="1772"/>
                  </a:lnTo>
                  <a:lnTo>
                    <a:pt x="1367" y="1192"/>
                  </a:lnTo>
                  <a:lnTo>
                    <a:pt x="1369" y="705"/>
                  </a:lnTo>
                  <a:lnTo>
                    <a:pt x="1371" y="93"/>
                  </a:lnTo>
                  <a:lnTo>
                    <a:pt x="1371" y="24"/>
                  </a:lnTo>
                  <a:lnTo>
                    <a:pt x="1372" y="24"/>
                  </a:lnTo>
                  <a:lnTo>
                    <a:pt x="1372" y="169"/>
                  </a:lnTo>
                  <a:lnTo>
                    <a:pt x="1372" y="192"/>
                  </a:lnTo>
                  <a:lnTo>
                    <a:pt x="1374" y="778"/>
                  </a:lnTo>
                  <a:lnTo>
                    <a:pt x="1376" y="1248"/>
                  </a:lnTo>
                  <a:lnTo>
                    <a:pt x="1378" y="1587"/>
                  </a:lnTo>
                  <a:lnTo>
                    <a:pt x="1380" y="1795"/>
                  </a:lnTo>
                  <a:lnTo>
                    <a:pt x="1380" y="1811"/>
                  </a:lnTo>
                  <a:lnTo>
                    <a:pt x="1380" y="1781"/>
                  </a:lnTo>
                  <a:lnTo>
                    <a:pt x="1381" y="1778"/>
                  </a:lnTo>
                  <a:lnTo>
                    <a:pt x="1381" y="1772"/>
                  </a:lnTo>
                  <a:lnTo>
                    <a:pt x="1384" y="1192"/>
                  </a:lnTo>
                  <a:lnTo>
                    <a:pt x="1386" y="705"/>
                  </a:lnTo>
                  <a:lnTo>
                    <a:pt x="1388" y="93"/>
                  </a:lnTo>
                  <a:lnTo>
                    <a:pt x="1388" y="24"/>
                  </a:lnTo>
                  <a:lnTo>
                    <a:pt x="1389" y="24"/>
                  </a:lnTo>
                  <a:lnTo>
                    <a:pt x="1389" y="157"/>
                  </a:lnTo>
                  <a:lnTo>
                    <a:pt x="1390" y="169"/>
                  </a:lnTo>
                  <a:lnTo>
                    <a:pt x="1390" y="192"/>
                  </a:lnTo>
                  <a:lnTo>
                    <a:pt x="1391" y="778"/>
                  </a:lnTo>
                  <a:lnTo>
                    <a:pt x="1393" y="1248"/>
                  </a:lnTo>
                  <a:lnTo>
                    <a:pt x="1395" y="1587"/>
                  </a:lnTo>
                  <a:lnTo>
                    <a:pt x="1397" y="1795"/>
                  </a:lnTo>
                  <a:lnTo>
                    <a:pt x="1398" y="1811"/>
                  </a:lnTo>
                  <a:lnTo>
                    <a:pt x="1398" y="1781"/>
                  </a:lnTo>
                  <a:lnTo>
                    <a:pt x="1398" y="1778"/>
                  </a:lnTo>
                  <a:lnTo>
                    <a:pt x="1398" y="1772"/>
                  </a:lnTo>
                  <a:lnTo>
                    <a:pt x="1402" y="1192"/>
                  </a:lnTo>
                  <a:lnTo>
                    <a:pt x="1404" y="705"/>
                  </a:lnTo>
                  <a:lnTo>
                    <a:pt x="1406" y="93"/>
                  </a:lnTo>
                  <a:lnTo>
                    <a:pt x="1406" y="24"/>
                  </a:lnTo>
                  <a:lnTo>
                    <a:pt x="1406" y="141"/>
                  </a:lnTo>
                  <a:lnTo>
                    <a:pt x="1407" y="157"/>
                  </a:lnTo>
                  <a:lnTo>
                    <a:pt x="1407" y="192"/>
                  </a:lnTo>
                  <a:lnTo>
                    <a:pt x="1409" y="778"/>
                  </a:lnTo>
                  <a:lnTo>
                    <a:pt x="1410" y="1248"/>
                  </a:lnTo>
                  <a:lnTo>
                    <a:pt x="1412" y="1587"/>
                  </a:lnTo>
                  <a:lnTo>
                    <a:pt x="1414" y="1795"/>
                  </a:lnTo>
                  <a:lnTo>
                    <a:pt x="1415" y="1811"/>
                  </a:lnTo>
                  <a:lnTo>
                    <a:pt x="1415" y="1784"/>
                  </a:lnTo>
                  <a:lnTo>
                    <a:pt x="1416" y="1781"/>
                  </a:lnTo>
                  <a:lnTo>
                    <a:pt x="1416" y="1772"/>
                  </a:lnTo>
                  <a:lnTo>
                    <a:pt x="1418" y="1549"/>
                  </a:lnTo>
                  <a:lnTo>
                    <a:pt x="1421" y="705"/>
                  </a:lnTo>
                  <a:lnTo>
                    <a:pt x="1423" y="93"/>
                  </a:lnTo>
                  <a:lnTo>
                    <a:pt x="1424" y="24"/>
                  </a:lnTo>
                  <a:lnTo>
                    <a:pt x="1424" y="141"/>
                  </a:lnTo>
                  <a:lnTo>
                    <a:pt x="1424" y="157"/>
                  </a:lnTo>
                  <a:lnTo>
                    <a:pt x="1424" y="192"/>
                  </a:lnTo>
                  <a:lnTo>
                    <a:pt x="1426" y="778"/>
                  </a:lnTo>
                  <a:lnTo>
                    <a:pt x="1428" y="1248"/>
                  </a:lnTo>
                  <a:lnTo>
                    <a:pt x="1430" y="1587"/>
                  </a:lnTo>
                  <a:lnTo>
                    <a:pt x="1432" y="1795"/>
                  </a:lnTo>
                  <a:lnTo>
                    <a:pt x="1432" y="1811"/>
                  </a:lnTo>
                  <a:lnTo>
                    <a:pt x="1432" y="1784"/>
                  </a:lnTo>
                  <a:lnTo>
                    <a:pt x="1433" y="1781"/>
                  </a:lnTo>
                  <a:lnTo>
                    <a:pt x="1433" y="1772"/>
                  </a:lnTo>
                  <a:lnTo>
                    <a:pt x="1435" y="1549"/>
                  </a:lnTo>
                  <a:lnTo>
                    <a:pt x="1438" y="705"/>
                  </a:lnTo>
                  <a:lnTo>
                    <a:pt x="1440" y="93"/>
                  </a:lnTo>
                  <a:lnTo>
                    <a:pt x="1441" y="24"/>
                  </a:lnTo>
                  <a:lnTo>
                    <a:pt x="1441" y="108"/>
                  </a:lnTo>
                  <a:lnTo>
                    <a:pt x="1442" y="141"/>
                  </a:lnTo>
                  <a:lnTo>
                    <a:pt x="1442" y="192"/>
                  </a:lnTo>
                  <a:lnTo>
                    <a:pt x="1444" y="778"/>
                  </a:lnTo>
                  <a:lnTo>
                    <a:pt x="1445" y="1248"/>
                  </a:lnTo>
                  <a:lnTo>
                    <a:pt x="1447" y="1587"/>
                  </a:lnTo>
                  <a:lnTo>
                    <a:pt x="1449" y="1795"/>
                  </a:lnTo>
                  <a:lnTo>
                    <a:pt x="1450" y="1811"/>
                  </a:lnTo>
                  <a:lnTo>
                    <a:pt x="1450" y="1791"/>
                  </a:lnTo>
                  <a:lnTo>
                    <a:pt x="1450" y="1784"/>
                  </a:lnTo>
                  <a:lnTo>
                    <a:pt x="1450" y="1772"/>
                  </a:lnTo>
                  <a:lnTo>
                    <a:pt x="1452" y="1549"/>
                  </a:lnTo>
                  <a:lnTo>
                    <a:pt x="1456" y="705"/>
                  </a:lnTo>
                  <a:lnTo>
                    <a:pt x="1458" y="93"/>
                  </a:lnTo>
                  <a:lnTo>
                    <a:pt x="1458" y="24"/>
                  </a:lnTo>
                  <a:lnTo>
                    <a:pt x="1458" y="108"/>
                  </a:lnTo>
                  <a:lnTo>
                    <a:pt x="1459" y="141"/>
                  </a:lnTo>
                  <a:lnTo>
                    <a:pt x="1459" y="192"/>
                  </a:lnTo>
                  <a:lnTo>
                    <a:pt x="1461" y="778"/>
                  </a:lnTo>
                  <a:lnTo>
                    <a:pt x="1464" y="1587"/>
                  </a:lnTo>
                  <a:lnTo>
                    <a:pt x="1466" y="1795"/>
                  </a:lnTo>
                  <a:lnTo>
                    <a:pt x="1467" y="1811"/>
                  </a:lnTo>
                  <a:lnTo>
                    <a:pt x="1467" y="1791"/>
                  </a:lnTo>
                  <a:lnTo>
                    <a:pt x="1468" y="1784"/>
                  </a:lnTo>
                  <a:lnTo>
                    <a:pt x="1468" y="1772"/>
                  </a:lnTo>
                  <a:lnTo>
                    <a:pt x="1470" y="1549"/>
                  </a:lnTo>
                  <a:lnTo>
                    <a:pt x="1472" y="1192"/>
                  </a:lnTo>
                  <a:lnTo>
                    <a:pt x="1473" y="705"/>
                  </a:lnTo>
                  <a:lnTo>
                    <a:pt x="1475" y="93"/>
                  </a:lnTo>
                  <a:lnTo>
                    <a:pt x="1476" y="24"/>
                  </a:lnTo>
                  <a:lnTo>
                    <a:pt x="1476" y="108"/>
                  </a:lnTo>
                  <a:lnTo>
                    <a:pt x="1476" y="141"/>
                  </a:lnTo>
                  <a:lnTo>
                    <a:pt x="1476" y="192"/>
                  </a:lnTo>
                  <a:lnTo>
                    <a:pt x="1478" y="778"/>
                  </a:lnTo>
                  <a:lnTo>
                    <a:pt x="1482" y="1587"/>
                  </a:lnTo>
                  <a:lnTo>
                    <a:pt x="1484" y="1795"/>
                  </a:lnTo>
                  <a:lnTo>
                    <a:pt x="1484" y="1811"/>
                  </a:lnTo>
                  <a:lnTo>
                    <a:pt x="1484" y="1791"/>
                  </a:lnTo>
                  <a:lnTo>
                    <a:pt x="1485" y="1784"/>
                  </a:lnTo>
                  <a:lnTo>
                    <a:pt x="1485" y="1772"/>
                  </a:lnTo>
                  <a:lnTo>
                    <a:pt x="1487" y="1549"/>
                  </a:lnTo>
                  <a:lnTo>
                    <a:pt x="1489" y="1192"/>
                  </a:lnTo>
                  <a:lnTo>
                    <a:pt x="1490" y="705"/>
                  </a:lnTo>
                  <a:lnTo>
                    <a:pt x="1492" y="93"/>
                  </a:lnTo>
                  <a:lnTo>
                    <a:pt x="1493" y="24"/>
                  </a:lnTo>
                  <a:lnTo>
                    <a:pt x="1493" y="108"/>
                  </a:lnTo>
                  <a:lnTo>
                    <a:pt x="1494" y="141"/>
                  </a:lnTo>
                  <a:lnTo>
                    <a:pt x="1494" y="192"/>
                  </a:lnTo>
                  <a:lnTo>
                    <a:pt x="1496" y="778"/>
                  </a:lnTo>
                  <a:lnTo>
                    <a:pt x="1499" y="1587"/>
                  </a:lnTo>
                  <a:lnTo>
                    <a:pt x="1501" y="1795"/>
                  </a:lnTo>
                  <a:lnTo>
                    <a:pt x="1502" y="1811"/>
                  </a:lnTo>
                  <a:lnTo>
                    <a:pt x="1502" y="1791"/>
                  </a:lnTo>
                  <a:lnTo>
                    <a:pt x="1502" y="1784"/>
                  </a:lnTo>
                  <a:lnTo>
                    <a:pt x="1502" y="1772"/>
                  </a:lnTo>
                  <a:lnTo>
                    <a:pt x="1504" y="1549"/>
                  </a:lnTo>
                  <a:lnTo>
                    <a:pt x="1506" y="1192"/>
                  </a:lnTo>
                  <a:lnTo>
                    <a:pt x="1508" y="705"/>
                  </a:lnTo>
                  <a:lnTo>
                    <a:pt x="1510" y="93"/>
                  </a:lnTo>
                  <a:lnTo>
                    <a:pt x="1510" y="24"/>
                  </a:lnTo>
                  <a:lnTo>
                    <a:pt x="1510" y="108"/>
                  </a:lnTo>
                  <a:lnTo>
                    <a:pt x="1511" y="141"/>
                  </a:lnTo>
                  <a:lnTo>
                    <a:pt x="1511" y="192"/>
                  </a:lnTo>
                  <a:lnTo>
                    <a:pt x="1513" y="778"/>
                  </a:lnTo>
                  <a:lnTo>
                    <a:pt x="1515" y="1248"/>
                  </a:lnTo>
                  <a:lnTo>
                    <a:pt x="1517" y="1587"/>
                  </a:lnTo>
                  <a:lnTo>
                    <a:pt x="1518" y="1795"/>
                  </a:lnTo>
                  <a:lnTo>
                    <a:pt x="1519" y="1811"/>
                  </a:lnTo>
                  <a:lnTo>
                    <a:pt x="1519" y="1800"/>
                  </a:lnTo>
                  <a:lnTo>
                    <a:pt x="1520" y="1791"/>
                  </a:lnTo>
                  <a:lnTo>
                    <a:pt x="1520" y="1772"/>
                  </a:lnTo>
                  <a:lnTo>
                    <a:pt x="1522" y="1549"/>
                  </a:lnTo>
                  <a:lnTo>
                    <a:pt x="1524" y="1192"/>
                  </a:lnTo>
                  <a:lnTo>
                    <a:pt x="1526" y="705"/>
                  </a:lnTo>
                  <a:lnTo>
                    <a:pt x="1527" y="93"/>
                  </a:lnTo>
                  <a:lnTo>
                    <a:pt x="1528" y="24"/>
                  </a:lnTo>
                  <a:lnTo>
                    <a:pt x="1528" y="68"/>
                  </a:lnTo>
                  <a:lnTo>
                    <a:pt x="1528" y="108"/>
                  </a:lnTo>
                  <a:lnTo>
                    <a:pt x="1528" y="192"/>
                  </a:lnTo>
                  <a:lnTo>
                    <a:pt x="1530" y="778"/>
                  </a:lnTo>
                  <a:lnTo>
                    <a:pt x="1532" y="1248"/>
                  </a:lnTo>
                  <a:lnTo>
                    <a:pt x="1534" y="1587"/>
                  </a:lnTo>
                  <a:lnTo>
                    <a:pt x="1536" y="1795"/>
                  </a:lnTo>
                  <a:lnTo>
                    <a:pt x="1536" y="1811"/>
                  </a:lnTo>
                  <a:lnTo>
                    <a:pt x="1536" y="1800"/>
                  </a:lnTo>
                  <a:lnTo>
                    <a:pt x="1537" y="1791"/>
                  </a:lnTo>
                  <a:lnTo>
                    <a:pt x="1537" y="1772"/>
                  </a:lnTo>
                  <a:lnTo>
                    <a:pt x="1539" y="1549"/>
                  </a:lnTo>
                  <a:lnTo>
                    <a:pt x="1541" y="1192"/>
                  </a:lnTo>
                  <a:lnTo>
                    <a:pt x="1543" y="705"/>
                  </a:lnTo>
                  <a:lnTo>
                    <a:pt x="1544" y="93"/>
                  </a:lnTo>
                  <a:lnTo>
                    <a:pt x="1545" y="24"/>
                  </a:lnTo>
                  <a:lnTo>
                    <a:pt x="1545" y="68"/>
                  </a:lnTo>
                  <a:lnTo>
                    <a:pt x="1546" y="108"/>
                  </a:lnTo>
                  <a:lnTo>
                    <a:pt x="1546" y="192"/>
                  </a:lnTo>
                  <a:lnTo>
                    <a:pt x="1548" y="778"/>
                  </a:lnTo>
                  <a:lnTo>
                    <a:pt x="1550" y="1248"/>
                  </a:lnTo>
                  <a:lnTo>
                    <a:pt x="1552" y="1587"/>
                  </a:lnTo>
                  <a:lnTo>
                    <a:pt x="1553" y="1795"/>
                  </a:lnTo>
                  <a:lnTo>
                    <a:pt x="1554" y="1811"/>
                  </a:lnTo>
                  <a:lnTo>
                    <a:pt x="1554" y="1800"/>
                  </a:lnTo>
                  <a:lnTo>
                    <a:pt x="1554" y="1791"/>
                  </a:lnTo>
                  <a:lnTo>
                    <a:pt x="1554" y="1772"/>
                  </a:lnTo>
                  <a:lnTo>
                    <a:pt x="1556" y="1549"/>
                  </a:lnTo>
                  <a:lnTo>
                    <a:pt x="1558" y="1192"/>
                  </a:lnTo>
                  <a:lnTo>
                    <a:pt x="1560" y="705"/>
                  </a:lnTo>
                  <a:lnTo>
                    <a:pt x="1562" y="93"/>
                  </a:lnTo>
                  <a:lnTo>
                    <a:pt x="1562" y="24"/>
                  </a:lnTo>
                  <a:lnTo>
                    <a:pt x="1562" y="68"/>
                  </a:lnTo>
                  <a:lnTo>
                    <a:pt x="1563" y="108"/>
                  </a:lnTo>
                  <a:lnTo>
                    <a:pt x="1563" y="192"/>
                  </a:lnTo>
                  <a:lnTo>
                    <a:pt x="1565" y="778"/>
                  </a:lnTo>
                  <a:lnTo>
                    <a:pt x="1567" y="1248"/>
                  </a:lnTo>
                  <a:lnTo>
                    <a:pt x="1569" y="1587"/>
                  </a:lnTo>
                  <a:lnTo>
                    <a:pt x="1570" y="1795"/>
                  </a:lnTo>
                  <a:lnTo>
                    <a:pt x="1571" y="1811"/>
                  </a:lnTo>
                  <a:lnTo>
                    <a:pt x="1571" y="1800"/>
                  </a:lnTo>
                  <a:lnTo>
                    <a:pt x="1572" y="1791"/>
                  </a:lnTo>
                  <a:lnTo>
                    <a:pt x="1572" y="1772"/>
                  </a:lnTo>
                  <a:lnTo>
                    <a:pt x="1574" y="1549"/>
                  </a:lnTo>
                  <a:lnTo>
                    <a:pt x="1576" y="1192"/>
                  </a:lnTo>
                  <a:lnTo>
                    <a:pt x="1578" y="705"/>
                  </a:lnTo>
                  <a:lnTo>
                    <a:pt x="1579" y="93"/>
                  </a:lnTo>
                  <a:lnTo>
                    <a:pt x="1580" y="24"/>
                  </a:lnTo>
                  <a:lnTo>
                    <a:pt x="1580" y="68"/>
                  </a:lnTo>
                  <a:lnTo>
                    <a:pt x="1580" y="108"/>
                  </a:lnTo>
                  <a:lnTo>
                    <a:pt x="1580" y="192"/>
                  </a:lnTo>
                  <a:lnTo>
                    <a:pt x="1582" y="778"/>
                  </a:lnTo>
                  <a:lnTo>
                    <a:pt x="1584" y="1248"/>
                  </a:lnTo>
                  <a:lnTo>
                    <a:pt x="1586" y="1587"/>
                  </a:lnTo>
                  <a:lnTo>
                    <a:pt x="1588" y="1795"/>
                  </a:lnTo>
                  <a:lnTo>
                    <a:pt x="1588" y="1811"/>
                  </a:lnTo>
                  <a:lnTo>
                    <a:pt x="1588" y="1800"/>
                  </a:lnTo>
                  <a:lnTo>
                    <a:pt x="1589" y="1791"/>
                  </a:lnTo>
                  <a:lnTo>
                    <a:pt x="1589" y="1772"/>
                  </a:lnTo>
                  <a:lnTo>
                    <a:pt x="1591" y="1549"/>
                  </a:lnTo>
                  <a:lnTo>
                    <a:pt x="1593" y="1192"/>
                  </a:lnTo>
                  <a:lnTo>
                    <a:pt x="1595" y="705"/>
                  </a:lnTo>
                  <a:lnTo>
                    <a:pt x="1597" y="93"/>
                  </a:lnTo>
                  <a:lnTo>
                    <a:pt x="1597" y="24"/>
                  </a:lnTo>
                  <a:lnTo>
                    <a:pt x="1597" y="68"/>
                  </a:lnTo>
                  <a:lnTo>
                    <a:pt x="1598" y="108"/>
                  </a:lnTo>
                  <a:lnTo>
                    <a:pt x="1598" y="192"/>
                  </a:lnTo>
                  <a:lnTo>
                    <a:pt x="1600" y="778"/>
                  </a:lnTo>
                  <a:lnTo>
                    <a:pt x="1602" y="1248"/>
                  </a:lnTo>
                  <a:lnTo>
                    <a:pt x="1604" y="1587"/>
                  </a:lnTo>
                  <a:lnTo>
                    <a:pt x="1606" y="1795"/>
                  </a:lnTo>
                  <a:lnTo>
                    <a:pt x="1606" y="1811"/>
                  </a:lnTo>
                  <a:lnTo>
                    <a:pt x="1606" y="1800"/>
                  </a:lnTo>
                  <a:lnTo>
                    <a:pt x="1606" y="1772"/>
                  </a:lnTo>
                  <a:lnTo>
                    <a:pt x="1608" y="1549"/>
                  </a:lnTo>
                  <a:lnTo>
                    <a:pt x="1610" y="1192"/>
                  </a:lnTo>
                  <a:lnTo>
                    <a:pt x="1612" y="705"/>
                  </a:lnTo>
                  <a:lnTo>
                    <a:pt x="1614" y="93"/>
                  </a:lnTo>
                  <a:lnTo>
                    <a:pt x="1614" y="24"/>
                  </a:lnTo>
                  <a:lnTo>
                    <a:pt x="1615" y="68"/>
                  </a:lnTo>
                  <a:lnTo>
                    <a:pt x="1615" y="192"/>
                  </a:lnTo>
                  <a:lnTo>
                    <a:pt x="1617" y="778"/>
                  </a:lnTo>
                  <a:lnTo>
                    <a:pt x="1619" y="1248"/>
                  </a:lnTo>
                  <a:lnTo>
                    <a:pt x="1621" y="1587"/>
                  </a:lnTo>
                  <a:lnTo>
                    <a:pt x="1623" y="1795"/>
                  </a:lnTo>
                  <a:lnTo>
                    <a:pt x="1623" y="1811"/>
                  </a:lnTo>
                  <a:lnTo>
                    <a:pt x="1624" y="1800"/>
                  </a:lnTo>
                  <a:lnTo>
                    <a:pt x="1624" y="1772"/>
                  </a:lnTo>
                  <a:lnTo>
                    <a:pt x="1626" y="1549"/>
                  </a:lnTo>
                  <a:lnTo>
                    <a:pt x="1628" y="1192"/>
                  </a:lnTo>
                  <a:lnTo>
                    <a:pt x="1630" y="705"/>
                  </a:lnTo>
                  <a:lnTo>
                    <a:pt x="1632" y="93"/>
                  </a:lnTo>
                  <a:lnTo>
                    <a:pt x="1632" y="24"/>
                  </a:lnTo>
                  <a:lnTo>
                    <a:pt x="1632" y="68"/>
                  </a:lnTo>
                  <a:lnTo>
                    <a:pt x="1632" y="192"/>
                  </a:lnTo>
                  <a:lnTo>
                    <a:pt x="1634" y="778"/>
                  </a:lnTo>
                  <a:lnTo>
                    <a:pt x="1636" y="1248"/>
                  </a:lnTo>
                  <a:lnTo>
                    <a:pt x="1638" y="1587"/>
                  </a:lnTo>
                  <a:lnTo>
                    <a:pt x="1640" y="1795"/>
                  </a:lnTo>
                  <a:lnTo>
                    <a:pt x="1640" y="1811"/>
                  </a:lnTo>
                  <a:lnTo>
                    <a:pt x="1641" y="1800"/>
                  </a:lnTo>
                  <a:lnTo>
                    <a:pt x="1641" y="1772"/>
                  </a:lnTo>
                  <a:lnTo>
                    <a:pt x="1643" y="1549"/>
                  </a:lnTo>
                  <a:lnTo>
                    <a:pt x="1645" y="1192"/>
                  </a:lnTo>
                  <a:lnTo>
                    <a:pt x="1647" y="705"/>
                  </a:lnTo>
                  <a:lnTo>
                    <a:pt x="1649" y="93"/>
                  </a:lnTo>
                  <a:lnTo>
                    <a:pt x="1649" y="24"/>
                  </a:lnTo>
                  <a:lnTo>
                    <a:pt x="1650" y="68"/>
                  </a:lnTo>
                  <a:lnTo>
                    <a:pt x="1650" y="192"/>
                  </a:lnTo>
                  <a:lnTo>
                    <a:pt x="1652" y="778"/>
                  </a:lnTo>
                  <a:lnTo>
                    <a:pt x="1654" y="1248"/>
                  </a:lnTo>
                  <a:lnTo>
                    <a:pt x="1656" y="1587"/>
                  </a:lnTo>
                  <a:lnTo>
                    <a:pt x="1658" y="1795"/>
                  </a:lnTo>
                  <a:lnTo>
                    <a:pt x="1658" y="1811"/>
                  </a:lnTo>
                  <a:lnTo>
                    <a:pt x="1658" y="1800"/>
                  </a:lnTo>
                  <a:lnTo>
                    <a:pt x="1658" y="1772"/>
                  </a:lnTo>
                  <a:lnTo>
                    <a:pt x="1660" y="1549"/>
                  </a:lnTo>
                  <a:lnTo>
                    <a:pt x="1662" y="1192"/>
                  </a:lnTo>
                  <a:lnTo>
                    <a:pt x="1664" y="705"/>
                  </a:lnTo>
                  <a:lnTo>
                    <a:pt x="1666" y="93"/>
                  </a:lnTo>
                  <a:lnTo>
                    <a:pt x="1666" y="24"/>
                  </a:lnTo>
                  <a:lnTo>
                    <a:pt x="1667" y="102"/>
                  </a:lnTo>
                  <a:lnTo>
                    <a:pt x="1667" y="192"/>
                  </a:lnTo>
                  <a:lnTo>
                    <a:pt x="1669" y="778"/>
                  </a:lnTo>
                  <a:lnTo>
                    <a:pt x="1671" y="1248"/>
                  </a:lnTo>
                  <a:lnTo>
                    <a:pt x="1673" y="1587"/>
                  </a:lnTo>
                  <a:lnTo>
                    <a:pt x="1675" y="1795"/>
                  </a:lnTo>
                  <a:lnTo>
                    <a:pt x="1675" y="1811"/>
                  </a:lnTo>
                  <a:lnTo>
                    <a:pt x="1676" y="1794"/>
                  </a:lnTo>
                  <a:lnTo>
                    <a:pt x="1676" y="1774"/>
                  </a:lnTo>
                  <a:lnTo>
                    <a:pt x="1678" y="1557"/>
                  </a:lnTo>
                  <a:lnTo>
                    <a:pt x="1680" y="1209"/>
                  </a:lnTo>
                  <a:lnTo>
                    <a:pt x="1682" y="731"/>
                  </a:lnTo>
                  <a:lnTo>
                    <a:pt x="1684" y="129"/>
                  </a:lnTo>
                  <a:lnTo>
                    <a:pt x="1684" y="61"/>
                  </a:lnTo>
                  <a:lnTo>
                    <a:pt x="1684" y="137"/>
                  </a:lnTo>
                  <a:lnTo>
                    <a:pt x="1684" y="224"/>
                  </a:lnTo>
                  <a:lnTo>
                    <a:pt x="1686" y="792"/>
                  </a:lnTo>
                  <a:lnTo>
                    <a:pt x="1688" y="1247"/>
                  </a:lnTo>
                  <a:lnTo>
                    <a:pt x="1690" y="1577"/>
                  </a:lnTo>
                  <a:lnTo>
                    <a:pt x="1692" y="1780"/>
                  </a:lnTo>
                  <a:lnTo>
                    <a:pt x="1692" y="1796"/>
                  </a:lnTo>
                  <a:lnTo>
                    <a:pt x="1693" y="1778"/>
                  </a:lnTo>
                  <a:lnTo>
                    <a:pt x="1693" y="1757"/>
                  </a:lnTo>
                  <a:lnTo>
                    <a:pt x="1695" y="1539"/>
                  </a:lnTo>
                  <a:lnTo>
                    <a:pt x="1697" y="1191"/>
                  </a:lnTo>
                  <a:lnTo>
                    <a:pt x="1699" y="716"/>
                  </a:lnTo>
                  <a:lnTo>
                    <a:pt x="1701" y="121"/>
                  </a:lnTo>
                  <a:lnTo>
                    <a:pt x="1701" y="43"/>
                  </a:lnTo>
                  <a:lnTo>
                    <a:pt x="1701" y="54"/>
                  </a:lnTo>
                  <a:lnTo>
                    <a:pt x="1702" y="129"/>
                  </a:lnTo>
                  <a:lnTo>
                    <a:pt x="1702" y="217"/>
                  </a:lnTo>
                  <a:lnTo>
                    <a:pt x="1704" y="787"/>
                  </a:lnTo>
                  <a:lnTo>
                    <a:pt x="1706" y="1245"/>
                  </a:lnTo>
                  <a:lnTo>
                    <a:pt x="1708" y="1576"/>
                  </a:lnTo>
                  <a:lnTo>
                    <a:pt x="1710" y="1780"/>
                  </a:lnTo>
                  <a:lnTo>
                    <a:pt x="1710" y="1796"/>
                  </a:lnTo>
                  <a:lnTo>
                    <a:pt x="1710" y="1778"/>
                  </a:lnTo>
                  <a:lnTo>
                    <a:pt x="1710" y="1758"/>
                  </a:lnTo>
                  <a:lnTo>
                    <a:pt x="1712" y="1541"/>
                  </a:lnTo>
                  <a:lnTo>
                    <a:pt x="1714" y="1193"/>
                  </a:lnTo>
                  <a:lnTo>
                    <a:pt x="1716" y="721"/>
                  </a:lnTo>
                  <a:lnTo>
                    <a:pt x="1718" y="128"/>
                  </a:lnTo>
                  <a:lnTo>
                    <a:pt x="1718" y="61"/>
                  </a:lnTo>
                  <a:lnTo>
                    <a:pt x="1718" y="62"/>
                  </a:lnTo>
                  <a:lnTo>
                    <a:pt x="1719" y="139"/>
                  </a:lnTo>
                  <a:lnTo>
                    <a:pt x="1719" y="227"/>
                  </a:lnTo>
                  <a:lnTo>
                    <a:pt x="1721" y="803"/>
                  </a:lnTo>
                  <a:lnTo>
                    <a:pt x="1723" y="1263"/>
                  </a:lnTo>
                  <a:lnTo>
                    <a:pt x="1725" y="1595"/>
                  </a:lnTo>
                  <a:lnTo>
                    <a:pt x="1727" y="1796"/>
                  </a:lnTo>
                  <a:lnTo>
                    <a:pt x="1727" y="1811"/>
                  </a:lnTo>
                  <a:lnTo>
                    <a:pt x="1728" y="1793"/>
                  </a:lnTo>
                  <a:lnTo>
                    <a:pt x="1728" y="1772"/>
                  </a:lnTo>
                  <a:lnTo>
                    <a:pt x="1730" y="1549"/>
                  </a:lnTo>
                  <a:lnTo>
                    <a:pt x="1732" y="1192"/>
                  </a:lnTo>
                  <a:lnTo>
                    <a:pt x="1734" y="705"/>
                  </a:lnTo>
                  <a:lnTo>
                    <a:pt x="1736" y="93"/>
                  </a:lnTo>
                  <a:lnTo>
                    <a:pt x="1736" y="24"/>
                  </a:lnTo>
                  <a:lnTo>
                    <a:pt x="1736" y="24"/>
                  </a:lnTo>
                  <a:lnTo>
                    <a:pt x="1736" y="192"/>
                  </a:lnTo>
                  <a:lnTo>
                    <a:pt x="1738" y="778"/>
                  </a:lnTo>
                  <a:lnTo>
                    <a:pt x="1740" y="1248"/>
                  </a:lnTo>
                  <a:lnTo>
                    <a:pt x="1742" y="1587"/>
                  </a:lnTo>
                  <a:lnTo>
                    <a:pt x="1744" y="1795"/>
                  </a:lnTo>
                  <a:lnTo>
                    <a:pt x="1744" y="1811"/>
                  </a:lnTo>
                  <a:lnTo>
                    <a:pt x="1745" y="1800"/>
                  </a:lnTo>
                  <a:lnTo>
                    <a:pt x="1745" y="1772"/>
                  </a:lnTo>
                  <a:lnTo>
                    <a:pt x="1747" y="1549"/>
                  </a:lnTo>
                  <a:lnTo>
                    <a:pt x="1749" y="1192"/>
                  </a:lnTo>
                  <a:lnTo>
                    <a:pt x="1751" y="705"/>
                  </a:lnTo>
                  <a:lnTo>
                    <a:pt x="1753" y="93"/>
                  </a:lnTo>
                  <a:lnTo>
                    <a:pt x="1753" y="24"/>
                  </a:lnTo>
                  <a:lnTo>
                    <a:pt x="1754" y="24"/>
                  </a:lnTo>
                  <a:lnTo>
                    <a:pt x="1754" y="192"/>
                  </a:lnTo>
                  <a:lnTo>
                    <a:pt x="1756" y="778"/>
                  </a:lnTo>
                  <a:lnTo>
                    <a:pt x="1758" y="1248"/>
                  </a:lnTo>
                  <a:lnTo>
                    <a:pt x="1760" y="1587"/>
                  </a:lnTo>
                  <a:lnTo>
                    <a:pt x="1762" y="1795"/>
                  </a:lnTo>
                  <a:lnTo>
                    <a:pt x="1762" y="1811"/>
                  </a:lnTo>
                  <a:lnTo>
                    <a:pt x="1762" y="1800"/>
                  </a:lnTo>
                  <a:lnTo>
                    <a:pt x="1762" y="1772"/>
                  </a:lnTo>
                  <a:lnTo>
                    <a:pt x="1764" y="1549"/>
                  </a:lnTo>
                  <a:lnTo>
                    <a:pt x="1766" y="1192"/>
                  </a:lnTo>
                  <a:lnTo>
                    <a:pt x="1768" y="705"/>
                  </a:lnTo>
                  <a:lnTo>
                    <a:pt x="1770" y="93"/>
                  </a:lnTo>
                  <a:lnTo>
                    <a:pt x="1770" y="24"/>
                  </a:lnTo>
                  <a:lnTo>
                    <a:pt x="1771" y="24"/>
                  </a:lnTo>
                  <a:lnTo>
                    <a:pt x="1771" y="192"/>
                  </a:lnTo>
                  <a:lnTo>
                    <a:pt x="1773" y="778"/>
                  </a:lnTo>
                  <a:lnTo>
                    <a:pt x="1775" y="1248"/>
                  </a:lnTo>
                  <a:lnTo>
                    <a:pt x="1777" y="1587"/>
                  </a:lnTo>
                  <a:lnTo>
                    <a:pt x="1779" y="1795"/>
                  </a:lnTo>
                  <a:lnTo>
                    <a:pt x="1779" y="1811"/>
                  </a:lnTo>
                  <a:lnTo>
                    <a:pt x="1780" y="1800"/>
                  </a:lnTo>
                  <a:lnTo>
                    <a:pt x="1780" y="1772"/>
                  </a:lnTo>
                  <a:lnTo>
                    <a:pt x="1782" y="1549"/>
                  </a:lnTo>
                  <a:lnTo>
                    <a:pt x="1784" y="1192"/>
                  </a:lnTo>
                  <a:lnTo>
                    <a:pt x="1786" y="705"/>
                  </a:lnTo>
                  <a:lnTo>
                    <a:pt x="1788" y="93"/>
                  </a:lnTo>
                  <a:lnTo>
                    <a:pt x="1788" y="24"/>
                  </a:lnTo>
                  <a:lnTo>
                    <a:pt x="1788" y="24"/>
                  </a:lnTo>
                  <a:lnTo>
                    <a:pt x="1788" y="192"/>
                  </a:lnTo>
                  <a:lnTo>
                    <a:pt x="1790" y="778"/>
                  </a:lnTo>
                  <a:lnTo>
                    <a:pt x="1792" y="1248"/>
                  </a:lnTo>
                  <a:lnTo>
                    <a:pt x="1794" y="1587"/>
                  </a:lnTo>
                  <a:lnTo>
                    <a:pt x="1796" y="1795"/>
                  </a:lnTo>
                  <a:lnTo>
                    <a:pt x="1796" y="1811"/>
                  </a:lnTo>
                  <a:lnTo>
                    <a:pt x="1797" y="1800"/>
                  </a:lnTo>
                  <a:lnTo>
                    <a:pt x="1797" y="1772"/>
                  </a:lnTo>
                  <a:lnTo>
                    <a:pt x="1799" y="1549"/>
                  </a:lnTo>
                  <a:lnTo>
                    <a:pt x="1801" y="1192"/>
                  </a:lnTo>
                  <a:lnTo>
                    <a:pt x="1803" y="705"/>
                  </a:lnTo>
                  <a:lnTo>
                    <a:pt x="1805" y="93"/>
                  </a:lnTo>
                  <a:lnTo>
                    <a:pt x="1805" y="24"/>
                  </a:lnTo>
                  <a:lnTo>
                    <a:pt x="1806" y="24"/>
                  </a:lnTo>
                  <a:lnTo>
                    <a:pt x="1806" y="192"/>
                  </a:lnTo>
                  <a:lnTo>
                    <a:pt x="1808" y="778"/>
                  </a:lnTo>
                  <a:lnTo>
                    <a:pt x="1810" y="1248"/>
                  </a:lnTo>
                  <a:lnTo>
                    <a:pt x="1812" y="1587"/>
                  </a:lnTo>
                  <a:lnTo>
                    <a:pt x="1814" y="1795"/>
                  </a:lnTo>
                  <a:lnTo>
                    <a:pt x="1814" y="1811"/>
                  </a:lnTo>
                  <a:lnTo>
                    <a:pt x="1814" y="1800"/>
                  </a:lnTo>
                  <a:lnTo>
                    <a:pt x="1814" y="1772"/>
                  </a:lnTo>
                  <a:lnTo>
                    <a:pt x="1816" y="1549"/>
                  </a:lnTo>
                  <a:lnTo>
                    <a:pt x="1818" y="1192"/>
                  </a:lnTo>
                  <a:lnTo>
                    <a:pt x="1820" y="705"/>
                  </a:lnTo>
                  <a:lnTo>
                    <a:pt x="1822" y="93"/>
                  </a:lnTo>
                  <a:lnTo>
                    <a:pt x="1822" y="24"/>
                  </a:lnTo>
                  <a:lnTo>
                    <a:pt x="1823" y="24"/>
                  </a:lnTo>
                  <a:lnTo>
                    <a:pt x="1823" y="192"/>
                  </a:lnTo>
                  <a:lnTo>
                    <a:pt x="1825" y="778"/>
                  </a:lnTo>
                  <a:lnTo>
                    <a:pt x="1827" y="1248"/>
                  </a:lnTo>
                  <a:lnTo>
                    <a:pt x="1829" y="1587"/>
                  </a:lnTo>
                  <a:lnTo>
                    <a:pt x="1831" y="1795"/>
                  </a:lnTo>
                  <a:lnTo>
                    <a:pt x="1832" y="1811"/>
                  </a:lnTo>
                  <a:lnTo>
                    <a:pt x="1832" y="1772"/>
                  </a:lnTo>
                  <a:lnTo>
                    <a:pt x="1834" y="1549"/>
                  </a:lnTo>
                  <a:lnTo>
                    <a:pt x="1836" y="1192"/>
                  </a:lnTo>
                  <a:lnTo>
                    <a:pt x="1838" y="705"/>
                  </a:lnTo>
                  <a:lnTo>
                    <a:pt x="1840" y="93"/>
                  </a:lnTo>
                  <a:lnTo>
                    <a:pt x="1840" y="24"/>
                  </a:lnTo>
                  <a:lnTo>
                    <a:pt x="1840" y="24"/>
                  </a:lnTo>
                  <a:lnTo>
                    <a:pt x="1840" y="192"/>
                  </a:lnTo>
                  <a:lnTo>
                    <a:pt x="1842" y="778"/>
                  </a:lnTo>
                  <a:lnTo>
                    <a:pt x="1844" y="1248"/>
                  </a:lnTo>
                  <a:lnTo>
                    <a:pt x="1846" y="1587"/>
                  </a:lnTo>
                  <a:lnTo>
                    <a:pt x="1848" y="1795"/>
                  </a:lnTo>
                  <a:lnTo>
                    <a:pt x="1849" y="1811"/>
                  </a:lnTo>
                  <a:lnTo>
                    <a:pt x="1849" y="1778"/>
                  </a:lnTo>
                  <a:lnTo>
                    <a:pt x="1850" y="1772"/>
                  </a:lnTo>
                  <a:lnTo>
                    <a:pt x="1853" y="1192"/>
                  </a:lnTo>
                  <a:lnTo>
                    <a:pt x="1855" y="705"/>
                  </a:lnTo>
                  <a:lnTo>
                    <a:pt x="1857" y="93"/>
                  </a:lnTo>
                  <a:lnTo>
                    <a:pt x="1857" y="24"/>
                  </a:lnTo>
                  <a:lnTo>
                    <a:pt x="1858" y="24"/>
                  </a:lnTo>
                  <a:lnTo>
                    <a:pt x="1858" y="169"/>
                  </a:lnTo>
                  <a:lnTo>
                    <a:pt x="1858" y="192"/>
                  </a:lnTo>
                  <a:lnTo>
                    <a:pt x="1860" y="778"/>
                  </a:lnTo>
                  <a:lnTo>
                    <a:pt x="1862" y="1248"/>
                  </a:lnTo>
                  <a:lnTo>
                    <a:pt x="1864" y="1587"/>
                  </a:lnTo>
                  <a:lnTo>
                    <a:pt x="1866" y="1795"/>
                  </a:lnTo>
                  <a:lnTo>
                    <a:pt x="1866" y="1811"/>
                  </a:lnTo>
                  <a:lnTo>
                    <a:pt x="1866" y="1778"/>
                  </a:lnTo>
                  <a:lnTo>
                    <a:pt x="1867" y="1772"/>
                  </a:lnTo>
                  <a:lnTo>
                    <a:pt x="1870" y="1192"/>
                  </a:lnTo>
                  <a:lnTo>
                    <a:pt x="1872" y="705"/>
                  </a:lnTo>
                  <a:lnTo>
                    <a:pt x="1874" y="93"/>
                  </a:lnTo>
                  <a:lnTo>
                    <a:pt x="1874" y="24"/>
                  </a:lnTo>
                  <a:lnTo>
                    <a:pt x="1875" y="24"/>
                  </a:lnTo>
                  <a:lnTo>
                    <a:pt x="1875" y="169"/>
                  </a:lnTo>
                  <a:lnTo>
                    <a:pt x="1876" y="192"/>
                  </a:lnTo>
                  <a:lnTo>
                    <a:pt x="1877" y="778"/>
                  </a:lnTo>
                  <a:lnTo>
                    <a:pt x="1879" y="1248"/>
                  </a:lnTo>
                  <a:lnTo>
                    <a:pt x="1881" y="1587"/>
                  </a:lnTo>
                  <a:lnTo>
                    <a:pt x="1883" y="1795"/>
                  </a:lnTo>
                  <a:lnTo>
                    <a:pt x="1884" y="1811"/>
                  </a:lnTo>
                  <a:lnTo>
                    <a:pt x="1884" y="1778"/>
                  </a:lnTo>
                  <a:lnTo>
                    <a:pt x="1884" y="1772"/>
                  </a:lnTo>
                  <a:lnTo>
                    <a:pt x="1888" y="1192"/>
                  </a:lnTo>
                  <a:lnTo>
                    <a:pt x="1890" y="705"/>
                  </a:lnTo>
                  <a:lnTo>
                    <a:pt x="1892" y="93"/>
                  </a:lnTo>
                  <a:lnTo>
                    <a:pt x="1892" y="24"/>
                  </a:lnTo>
                  <a:lnTo>
                    <a:pt x="1892" y="24"/>
                  </a:lnTo>
                  <a:lnTo>
                    <a:pt x="1892" y="169"/>
                  </a:lnTo>
                  <a:lnTo>
                    <a:pt x="1893" y="192"/>
                  </a:lnTo>
                  <a:lnTo>
                    <a:pt x="1894" y="778"/>
                  </a:lnTo>
                  <a:lnTo>
                    <a:pt x="1896" y="1248"/>
                  </a:lnTo>
                  <a:lnTo>
                    <a:pt x="1898" y="1587"/>
                  </a:lnTo>
                  <a:lnTo>
                    <a:pt x="1900" y="1795"/>
                  </a:lnTo>
                  <a:lnTo>
                    <a:pt x="1901" y="1811"/>
                  </a:lnTo>
                  <a:lnTo>
                    <a:pt x="1901" y="1781"/>
                  </a:lnTo>
                  <a:lnTo>
                    <a:pt x="1902" y="1778"/>
                  </a:lnTo>
                  <a:lnTo>
                    <a:pt x="1902" y="1772"/>
                  </a:lnTo>
                  <a:lnTo>
                    <a:pt x="1905" y="1192"/>
                  </a:lnTo>
                  <a:lnTo>
                    <a:pt x="1907" y="705"/>
                  </a:lnTo>
                  <a:lnTo>
                    <a:pt x="1909" y="93"/>
                  </a:lnTo>
                  <a:lnTo>
                    <a:pt x="1909" y="24"/>
                  </a:lnTo>
                  <a:lnTo>
                    <a:pt x="1910" y="24"/>
                  </a:lnTo>
                  <a:lnTo>
                    <a:pt x="1910" y="157"/>
                  </a:lnTo>
                  <a:lnTo>
                    <a:pt x="1910" y="169"/>
                  </a:lnTo>
                  <a:lnTo>
                    <a:pt x="1910" y="192"/>
                  </a:lnTo>
                  <a:lnTo>
                    <a:pt x="1912" y="778"/>
                  </a:lnTo>
                  <a:lnTo>
                    <a:pt x="1914" y="1248"/>
                  </a:lnTo>
                  <a:lnTo>
                    <a:pt x="1916" y="1587"/>
                  </a:lnTo>
                  <a:lnTo>
                    <a:pt x="1918" y="1795"/>
                  </a:lnTo>
                  <a:lnTo>
                    <a:pt x="1918" y="1811"/>
                  </a:lnTo>
                  <a:lnTo>
                    <a:pt x="1918" y="1781"/>
                  </a:lnTo>
                  <a:lnTo>
                    <a:pt x="1919" y="1778"/>
                  </a:lnTo>
                  <a:lnTo>
                    <a:pt x="1919" y="1772"/>
                  </a:lnTo>
                  <a:lnTo>
                    <a:pt x="1922" y="1192"/>
                  </a:lnTo>
                  <a:lnTo>
                    <a:pt x="1924" y="705"/>
                  </a:lnTo>
                  <a:lnTo>
                    <a:pt x="1926" y="93"/>
                  </a:lnTo>
                  <a:lnTo>
                    <a:pt x="1927" y="24"/>
                  </a:lnTo>
                  <a:lnTo>
                    <a:pt x="1927" y="141"/>
                  </a:lnTo>
                  <a:lnTo>
                    <a:pt x="1928" y="157"/>
                  </a:lnTo>
                  <a:lnTo>
                    <a:pt x="1928" y="192"/>
                  </a:lnTo>
                  <a:lnTo>
                    <a:pt x="1930" y="778"/>
                  </a:lnTo>
                  <a:lnTo>
                    <a:pt x="1931" y="1248"/>
                  </a:lnTo>
                  <a:lnTo>
                    <a:pt x="1933" y="1587"/>
                  </a:lnTo>
                  <a:lnTo>
                    <a:pt x="1935" y="1795"/>
                  </a:lnTo>
                  <a:lnTo>
                    <a:pt x="1936" y="1811"/>
                  </a:lnTo>
                  <a:lnTo>
                    <a:pt x="1936" y="1784"/>
                  </a:lnTo>
                  <a:lnTo>
                    <a:pt x="1936" y="1781"/>
                  </a:lnTo>
                  <a:lnTo>
                    <a:pt x="1936" y="1772"/>
                  </a:lnTo>
                  <a:lnTo>
                    <a:pt x="1938" y="1549"/>
                  </a:lnTo>
                  <a:lnTo>
                    <a:pt x="1942" y="705"/>
                  </a:lnTo>
                  <a:lnTo>
                    <a:pt x="1944" y="93"/>
                  </a:lnTo>
                  <a:lnTo>
                    <a:pt x="1944" y="24"/>
                  </a:lnTo>
                  <a:lnTo>
                    <a:pt x="1944" y="141"/>
                  </a:lnTo>
                  <a:lnTo>
                    <a:pt x="1945" y="157"/>
                  </a:lnTo>
                  <a:lnTo>
                    <a:pt x="1945" y="192"/>
                  </a:lnTo>
                  <a:lnTo>
                    <a:pt x="1947" y="778"/>
                  </a:lnTo>
                  <a:lnTo>
                    <a:pt x="1948" y="1248"/>
                  </a:lnTo>
                  <a:lnTo>
                    <a:pt x="1950" y="1587"/>
                  </a:lnTo>
                  <a:lnTo>
                    <a:pt x="1952" y="1795"/>
                  </a:lnTo>
                  <a:lnTo>
                    <a:pt x="1953" y="1811"/>
                  </a:lnTo>
                  <a:lnTo>
                    <a:pt x="1953" y="1784"/>
                  </a:lnTo>
                  <a:lnTo>
                    <a:pt x="1954" y="1781"/>
                  </a:lnTo>
                  <a:lnTo>
                    <a:pt x="1954" y="1772"/>
                  </a:lnTo>
                  <a:lnTo>
                    <a:pt x="1956" y="1549"/>
                  </a:lnTo>
                  <a:lnTo>
                    <a:pt x="1959" y="705"/>
                  </a:lnTo>
                  <a:lnTo>
                    <a:pt x="1961" y="93"/>
                  </a:lnTo>
                  <a:lnTo>
                    <a:pt x="1962" y="24"/>
                  </a:lnTo>
                  <a:lnTo>
                    <a:pt x="1962" y="108"/>
                  </a:lnTo>
                  <a:lnTo>
                    <a:pt x="1962" y="141"/>
                  </a:lnTo>
                  <a:lnTo>
                    <a:pt x="1962" y="192"/>
                  </a:lnTo>
                  <a:lnTo>
                    <a:pt x="1964" y="778"/>
                  </a:lnTo>
                  <a:lnTo>
                    <a:pt x="1966" y="1248"/>
                  </a:lnTo>
                  <a:lnTo>
                    <a:pt x="1968" y="1587"/>
                  </a:lnTo>
                  <a:lnTo>
                    <a:pt x="1970" y="1795"/>
                  </a:lnTo>
                  <a:lnTo>
                    <a:pt x="1970" y="1811"/>
                  </a:lnTo>
                  <a:lnTo>
                    <a:pt x="1970" y="1791"/>
                  </a:lnTo>
                  <a:lnTo>
                    <a:pt x="1971" y="1784"/>
                  </a:lnTo>
                  <a:lnTo>
                    <a:pt x="1971" y="1772"/>
                  </a:lnTo>
                  <a:lnTo>
                    <a:pt x="1973" y="1549"/>
                  </a:lnTo>
                  <a:lnTo>
                    <a:pt x="1976" y="705"/>
                  </a:lnTo>
                  <a:lnTo>
                    <a:pt x="1978" y="93"/>
                  </a:lnTo>
                  <a:lnTo>
                    <a:pt x="1979" y="24"/>
                  </a:lnTo>
                  <a:lnTo>
                    <a:pt x="1979" y="108"/>
                  </a:lnTo>
                  <a:lnTo>
                    <a:pt x="1980" y="141"/>
                  </a:lnTo>
                  <a:lnTo>
                    <a:pt x="1980" y="192"/>
                  </a:lnTo>
                  <a:lnTo>
                    <a:pt x="1982" y="778"/>
                  </a:lnTo>
                  <a:lnTo>
                    <a:pt x="1985" y="1587"/>
                  </a:lnTo>
                  <a:lnTo>
                    <a:pt x="1987" y="1795"/>
                  </a:lnTo>
                  <a:lnTo>
                    <a:pt x="1988" y="1811"/>
                  </a:lnTo>
                  <a:lnTo>
                    <a:pt x="1988" y="1791"/>
                  </a:lnTo>
                  <a:lnTo>
                    <a:pt x="1988" y="1784"/>
                  </a:lnTo>
                  <a:lnTo>
                    <a:pt x="1988" y="1772"/>
                  </a:lnTo>
                  <a:lnTo>
                    <a:pt x="1990" y="1549"/>
                  </a:lnTo>
                  <a:lnTo>
                    <a:pt x="1992" y="1192"/>
                  </a:lnTo>
                  <a:lnTo>
                    <a:pt x="1994" y="705"/>
                  </a:lnTo>
                  <a:lnTo>
                    <a:pt x="1996" y="93"/>
                  </a:lnTo>
                  <a:lnTo>
                    <a:pt x="1996" y="24"/>
                  </a:lnTo>
                  <a:lnTo>
                    <a:pt x="1996" y="108"/>
                  </a:lnTo>
                  <a:lnTo>
                    <a:pt x="1997" y="141"/>
                  </a:lnTo>
                  <a:lnTo>
                    <a:pt x="1997" y="192"/>
                  </a:lnTo>
                  <a:lnTo>
                    <a:pt x="1999" y="778"/>
                  </a:lnTo>
                  <a:lnTo>
                    <a:pt x="2002" y="1587"/>
                  </a:lnTo>
                  <a:lnTo>
                    <a:pt x="2004" y="1795"/>
                  </a:lnTo>
                  <a:lnTo>
                    <a:pt x="2005" y="1811"/>
                  </a:lnTo>
                  <a:lnTo>
                    <a:pt x="2005" y="1791"/>
                  </a:lnTo>
                  <a:lnTo>
                    <a:pt x="2006" y="1784"/>
                  </a:lnTo>
                  <a:lnTo>
                    <a:pt x="2006" y="1772"/>
                  </a:lnTo>
                  <a:lnTo>
                    <a:pt x="2008" y="1549"/>
                  </a:lnTo>
                  <a:lnTo>
                    <a:pt x="2010" y="1192"/>
                  </a:lnTo>
                  <a:lnTo>
                    <a:pt x="2011" y="705"/>
                  </a:lnTo>
                  <a:lnTo>
                    <a:pt x="2013" y="93"/>
                  </a:lnTo>
                  <a:lnTo>
                    <a:pt x="2014" y="24"/>
                  </a:lnTo>
                  <a:lnTo>
                    <a:pt x="2014" y="108"/>
                  </a:lnTo>
                  <a:lnTo>
                    <a:pt x="2014" y="141"/>
                  </a:lnTo>
                  <a:lnTo>
                    <a:pt x="2014" y="192"/>
                  </a:lnTo>
                  <a:lnTo>
                    <a:pt x="2016" y="778"/>
                  </a:lnTo>
                  <a:lnTo>
                    <a:pt x="2020" y="1587"/>
                  </a:lnTo>
                  <a:lnTo>
                    <a:pt x="2022" y="1795"/>
                  </a:lnTo>
                  <a:lnTo>
                    <a:pt x="2022" y="1811"/>
                  </a:lnTo>
                  <a:lnTo>
                    <a:pt x="2022" y="1791"/>
                  </a:lnTo>
                  <a:lnTo>
                    <a:pt x="2023" y="1784"/>
                  </a:lnTo>
                  <a:lnTo>
                    <a:pt x="2023" y="1772"/>
                  </a:lnTo>
                  <a:lnTo>
                    <a:pt x="2025" y="1549"/>
                  </a:lnTo>
                  <a:lnTo>
                    <a:pt x="2027" y="1192"/>
                  </a:lnTo>
                  <a:lnTo>
                    <a:pt x="2028" y="705"/>
                  </a:lnTo>
                  <a:lnTo>
                    <a:pt x="2030" y="93"/>
                  </a:lnTo>
                  <a:lnTo>
                    <a:pt x="2031" y="24"/>
                  </a:lnTo>
                  <a:lnTo>
                    <a:pt x="2031" y="108"/>
                  </a:lnTo>
                  <a:lnTo>
                    <a:pt x="2032" y="141"/>
                  </a:lnTo>
                  <a:lnTo>
                    <a:pt x="2032" y="192"/>
                  </a:lnTo>
                  <a:lnTo>
                    <a:pt x="2034" y="778"/>
                  </a:lnTo>
                  <a:lnTo>
                    <a:pt x="2036" y="1248"/>
                  </a:lnTo>
                  <a:lnTo>
                    <a:pt x="2038" y="1587"/>
                  </a:lnTo>
                  <a:lnTo>
                    <a:pt x="2039" y="1795"/>
                  </a:lnTo>
                  <a:lnTo>
                    <a:pt x="2040" y="1811"/>
                  </a:lnTo>
                  <a:lnTo>
                    <a:pt x="2040" y="1800"/>
                  </a:lnTo>
                  <a:lnTo>
                    <a:pt x="2040" y="1791"/>
                  </a:lnTo>
                  <a:lnTo>
                    <a:pt x="2040" y="1772"/>
                  </a:lnTo>
                  <a:lnTo>
                    <a:pt x="2042" y="1549"/>
                  </a:lnTo>
                  <a:lnTo>
                    <a:pt x="2044" y="1192"/>
                  </a:lnTo>
                  <a:lnTo>
                    <a:pt x="2046" y="705"/>
                  </a:lnTo>
                  <a:lnTo>
                    <a:pt x="2048" y="93"/>
                  </a:lnTo>
                  <a:lnTo>
                    <a:pt x="2048" y="24"/>
                  </a:lnTo>
                  <a:lnTo>
                    <a:pt x="2048" y="68"/>
                  </a:lnTo>
                  <a:lnTo>
                    <a:pt x="2049" y="108"/>
                  </a:lnTo>
                  <a:lnTo>
                    <a:pt x="2049" y="192"/>
                  </a:lnTo>
                  <a:lnTo>
                    <a:pt x="2051" y="778"/>
                  </a:lnTo>
                  <a:lnTo>
                    <a:pt x="2053" y="1248"/>
                  </a:lnTo>
                  <a:lnTo>
                    <a:pt x="2055" y="1587"/>
                  </a:lnTo>
                  <a:lnTo>
                    <a:pt x="2056" y="1795"/>
                  </a:lnTo>
                  <a:lnTo>
                    <a:pt x="2057" y="1811"/>
                  </a:lnTo>
                  <a:lnTo>
                    <a:pt x="2057" y="1800"/>
                  </a:lnTo>
                  <a:lnTo>
                    <a:pt x="2058" y="1791"/>
                  </a:lnTo>
                  <a:lnTo>
                    <a:pt x="2058" y="1772"/>
                  </a:lnTo>
                  <a:lnTo>
                    <a:pt x="2060" y="1549"/>
                  </a:lnTo>
                  <a:lnTo>
                    <a:pt x="2062" y="1192"/>
                  </a:lnTo>
                  <a:lnTo>
                    <a:pt x="2064" y="705"/>
                  </a:lnTo>
                  <a:lnTo>
                    <a:pt x="2065" y="93"/>
                  </a:lnTo>
                  <a:lnTo>
                    <a:pt x="2066" y="24"/>
                  </a:lnTo>
                  <a:lnTo>
                    <a:pt x="2066" y="68"/>
                  </a:lnTo>
                  <a:lnTo>
                    <a:pt x="2066" y="108"/>
                  </a:lnTo>
                  <a:lnTo>
                    <a:pt x="2066" y="192"/>
                  </a:lnTo>
                  <a:lnTo>
                    <a:pt x="2068" y="778"/>
                  </a:lnTo>
                  <a:lnTo>
                    <a:pt x="2070" y="1248"/>
                  </a:lnTo>
                  <a:lnTo>
                    <a:pt x="2072" y="1587"/>
                  </a:lnTo>
                  <a:lnTo>
                    <a:pt x="2074" y="1795"/>
                  </a:lnTo>
                  <a:lnTo>
                    <a:pt x="2074" y="1811"/>
                  </a:lnTo>
                  <a:lnTo>
                    <a:pt x="2074" y="1800"/>
                  </a:lnTo>
                  <a:lnTo>
                    <a:pt x="2075" y="1791"/>
                  </a:lnTo>
                  <a:lnTo>
                    <a:pt x="2075" y="1772"/>
                  </a:lnTo>
                  <a:lnTo>
                    <a:pt x="2077" y="1549"/>
                  </a:lnTo>
                  <a:lnTo>
                    <a:pt x="2079" y="1192"/>
                  </a:lnTo>
                  <a:lnTo>
                    <a:pt x="2081" y="705"/>
                  </a:lnTo>
                  <a:lnTo>
                    <a:pt x="2082" y="93"/>
                  </a:lnTo>
                  <a:lnTo>
                    <a:pt x="2083" y="24"/>
                  </a:lnTo>
                  <a:lnTo>
                    <a:pt x="2083" y="68"/>
                  </a:lnTo>
                  <a:lnTo>
                    <a:pt x="2084" y="108"/>
                  </a:lnTo>
                  <a:lnTo>
                    <a:pt x="2084" y="192"/>
                  </a:lnTo>
                  <a:lnTo>
                    <a:pt x="2086" y="778"/>
                  </a:lnTo>
                  <a:lnTo>
                    <a:pt x="2088" y="1248"/>
                  </a:lnTo>
                  <a:lnTo>
                    <a:pt x="2090" y="1587"/>
                  </a:lnTo>
                  <a:lnTo>
                    <a:pt x="2091" y="1795"/>
                  </a:lnTo>
                  <a:lnTo>
                    <a:pt x="2092" y="1811"/>
                  </a:lnTo>
                  <a:lnTo>
                    <a:pt x="2092" y="1800"/>
                  </a:lnTo>
                  <a:lnTo>
                    <a:pt x="2092" y="1791"/>
                  </a:lnTo>
                  <a:lnTo>
                    <a:pt x="2092" y="1772"/>
                  </a:lnTo>
                  <a:lnTo>
                    <a:pt x="2094" y="1549"/>
                  </a:lnTo>
                  <a:lnTo>
                    <a:pt x="2096" y="1192"/>
                  </a:lnTo>
                  <a:lnTo>
                    <a:pt x="2098" y="705"/>
                  </a:lnTo>
                  <a:lnTo>
                    <a:pt x="2100" y="93"/>
                  </a:lnTo>
                  <a:lnTo>
                    <a:pt x="2100" y="24"/>
                  </a:lnTo>
                  <a:lnTo>
                    <a:pt x="2100" y="68"/>
                  </a:lnTo>
                  <a:lnTo>
                    <a:pt x="2101" y="108"/>
                  </a:lnTo>
                  <a:lnTo>
                    <a:pt x="2101" y="192"/>
                  </a:lnTo>
                  <a:lnTo>
                    <a:pt x="2103" y="778"/>
                  </a:lnTo>
                  <a:lnTo>
                    <a:pt x="2105" y="1248"/>
                  </a:lnTo>
                  <a:lnTo>
                    <a:pt x="2107" y="1587"/>
                  </a:lnTo>
                  <a:lnTo>
                    <a:pt x="2109" y="1795"/>
                  </a:lnTo>
                  <a:lnTo>
                    <a:pt x="2109" y="1811"/>
                  </a:lnTo>
                  <a:lnTo>
                    <a:pt x="2109" y="1800"/>
                  </a:lnTo>
                  <a:lnTo>
                    <a:pt x="2110" y="1791"/>
                  </a:lnTo>
                  <a:lnTo>
                    <a:pt x="2110" y="1772"/>
                  </a:lnTo>
                  <a:lnTo>
                    <a:pt x="2112" y="1549"/>
                  </a:lnTo>
                  <a:lnTo>
                    <a:pt x="2114" y="1192"/>
                  </a:lnTo>
                  <a:lnTo>
                    <a:pt x="2116" y="705"/>
                  </a:lnTo>
                  <a:lnTo>
                    <a:pt x="2118" y="93"/>
                  </a:lnTo>
                  <a:lnTo>
                    <a:pt x="2118" y="24"/>
                  </a:lnTo>
                  <a:lnTo>
                    <a:pt x="2118" y="68"/>
                  </a:lnTo>
                  <a:lnTo>
                    <a:pt x="2118" y="108"/>
                  </a:lnTo>
                  <a:lnTo>
                    <a:pt x="2118" y="192"/>
                  </a:lnTo>
                  <a:lnTo>
                    <a:pt x="2120" y="778"/>
                  </a:lnTo>
                  <a:lnTo>
                    <a:pt x="2122" y="1248"/>
                  </a:lnTo>
                  <a:lnTo>
                    <a:pt x="2124" y="1587"/>
                  </a:lnTo>
                  <a:lnTo>
                    <a:pt x="2126" y="1795"/>
                  </a:lnTo>
                  <a:lnTo>
                    <a:pt x="2126" y="1811"/>
                  </a:lnTo>
                  <a:lnTo>
                    <a:pt x="2127" y="1800"/>
                  </a:lnTo>
                  <a:lnTo>
                    <a:pt x="2127" y="1772"/>
                  </a:lnTo>
                  <a:lnTo>
                    <a:pt x="2129" y="1549"/>
                  </a:lnTo>
                  <a:lnTo>
                    <a:pt x="2131" y="1192"/>
                  </a:lnTo>
                  <a:lnTo>
                    <a:pt x="2133" y="705"/>
                  </a:lnTo>
                  <a:lnTo>
                    <a:pt x="2135" y="93"/>
                  </a:lnTo>
                  <a:lnTo>
                    <a:pt x="2135" y="24"/>
                  </a:lnTo>
                  <a:lnTo>
                    <a:pt x="2136" y="68"/>
                  </a:lnTo>
                  <a:lnTo>
                    <a:pt x="2136" y="192"/>
                  </a:lnTo>
                  <a:lnTo>
                    <a:pt x="2138" y="778"/>
                  </a:lnTo>
                  <a:lnTo>
                    <a:pt x="2140" y="1248"/>
                  </a:lnTo>
                  <a:lnTo>
                    <a:pt x="2142" y="1587"/>
                  </a:lnTo>
                  <a:lnTo>
                    <a:pt x="2144" y="1795"/>
                  </a:lnTo>
                  <a:lnTo>
                    <a:pt x="2144" y="1811"/>
                  </a:lnTo>
                  <a:lnTo>
                    <a:pt x="2144" y="1800"/>
                  </a:lnTo>
                  <a:lnTo>
                    <a:pt x="2144" y="1772"/>
                  </a:lnTo>
                  <a:lnTo>
                    <a:pt x="2146" y="1549"/>
                  </a:lnTo>
                  <a:lnTo>
                    <a:pt x="2148" y="1192"/>
                  </a:lnTo>
                  <a:lnTo>
                    <a:pt x="2150" y="705"/>
                  </a:lnTo>
                  <a:lnTo>
                    <a:pt x="2152" y="93"/>
                  </a:lnTo>
                  <a:lnTo>
                    <a:pt x="2152" y="24"/>
                  </a:lnTo>
                  <a:lnTo>
                    <a:pt x="2153" y="68"/>
                  </a:lnTo>
                  <a:lnTo>
                    <a:pt x="2153" y="192"/>
                  </a:lnTo>
                  <a:lnTo>
                    <a:pt x="2155" y="778"/>
                  </a:lnTo>
                  <a:lnTo>
                    <a:pt x="2157" y="1248"/>
                  </a:lnTo>
                  <a:lnTo>
                    <a:pt x="2159" y="1587"/>
                  </a:lnTo>
                  <a:lnTo>
                    <a:pt x="2161" y="1795"/>
                  </a:lnTo>
                  <a:lnTo>
                    <a:pt x="2161" y="1811"/>
                  </a:lnTo>
                  <a:lnTo>
                    <a:pt x="2162" y="1800"/>
                  </a:lnTo>
                  <a:lnTo>
                    <a:pt x="2162" y="1772"/>
                  </a:lnTo>
                  <a:lnTo>
                    <a:pt x="2164" y="1549"/>
                  </a:lnTo>
                  <a:lnTo>
                    <a:pt x="2166" y="1192"/>
                  </a:lnTo>
                  <a:lnTo>
                    <a:pt x="2168" y="705"/>
                  </a:lnTo>
                  <a:lnTo>
                    <a:pt x="2170" y="93"/>
                  </a:lnTo>
                  <a:lnTo>
                    <a:pt x="2170" y="24"/>
                  </a:lnTo>
                  <a:lnTo>
                    <a:pt x="2170" y="68"/>
                  </a:lnTo>
                  <a:lnTo>
                    <a:pt x="2170" y="192"/>
                  </a:lnTo>
                  <a:lnTo>
                    <a:pt x="2172" y="778"/>
                  </a:lnTo>
                  <a:lnTo>
                    <a:pt x="2174" y="1248"/>
                  </a:lnTo>
                  <a:lnTo>
                    <a:pt x="2176" y="1587"/>
                  </a:lnTo>
                  <a:lnTo>
                    <a:pt x="2178" y="1795"/>
                  </a:lnTo>
                  <a:lnTo>
                    <a:pt x="2178" y="1811"/>
                  </a:lnTo>
                  <a:lnTo>
                    <a:pt x="2179" y="1800"/>
                  </a:lnTo>
                  <a:lnTo>
                    <a:pt x="2179" y="1772"/>
                  </a:lnTo>
                  <a:lnTo>
                    <a:pt x="2181" y="1549"/>
                  </a:lnTo>
                  <a:lnTo>
                    <a:pt x="2183" y="1192"/>
                  </a:lnTo>
                  <a:lnTo>
                    <a:pt x="2185" y="705"/>
                  </a:lnTo>
                  <a:lnTo>
                    <a:pt x="2187" y="93"/>
                  </a:lnTo>
                  <a:lnTo>
                    <a:pt x="2187" y="24"/>
                  </a:lnTo>
                  <a:lnTo>
                    <a:pt x="2188" y="68"/>
                  </a:lnTo>
                  <a:lnTo>
                    <a:pt x="2188" y="192"/>
                  </a:lnTo>
                  <a:lnTo>
                    <a:pt x="2190" y="778"/>
                  </a:lnTo>
                  <a:lnTo>
                    <a:pt x="2192" y="1248"/>
                  </a:lnTo>
                  <a:lnTo>
                    <a:pt x="2194" y="1587"/>
                  </a:lnTo>
                  <a:lnTo>
                    <a:pt x="2196" y="1795"/>
                  </a:lnTo>
                  <a:lnTo>
                    <a:pt x="2196" y="1811"/>
                  </a:lnTo>
                  <a:lnTo>
                    <a:pt x="2196" y="1800"/>
                  </a:lnTo>
                  <a:lnTo>
                    <a:pt x="2196" y="1772"/>
                  </a:lnTo>
                  <a:lnTo>
                    <a:pt x="2198" y="1549"/>
                  </a:lnTo>
                  <a:lnTo>
                    <a:pt x="2200" y="1192"/>
                  </a:lnTo>
                  <a:lnTo>
                    <a:pt x="2202" y="705"/>
                  </a:lnTo>
                  <a:lnTo>
                    <a:pt x="2204" y="93"/>
                  </a:lnTo>
                  <a:lnTo>
                    <a:pt x="2204" y="24"/>
                  </a:lnTo>
                  <a:lnTo>
                    <a:pt x="2205" y="68"/>
                  </a:lnTo>
                  <a:lnTo>
                    <a:pt x="2205" y="192"/>
                  </a:lnTo>
                  <a:lnTo>
                    <a:pt x="2207" y="778"/>
                  </a:lnTo>
                  <a:lnTo>
                    <a:pt x="2209" y="1248"/>
                  </a:lnTo>
                  <a:lnTo>
                    <a:pt x="2211" y="1587"/>
                  </a:lnTo>
                  <a:lnTo>
                    <a:pt x="2213" y="1795"/>
                  </a:lnTo>
                  <a:lnTo>
                    <a:pt x="2213" y="1811"/>
                  </a:lnTo>
                  <a:lnTo>
                    <a:pt x="2214" y="1800"/>
                  </a:lnTo>
                  <a:lnTo>
                    <a:pt x="2214" y="1772"/>
                  </a:lnTo>
                  <a:lnTo>
                    <a:pt x="2216" y="1549"/>
                  </a:lnTo>
                  <a:lnTo>
                    <a:pt x="2218" y="1192"/>
                  </a:lnTo>
                  <a:lnTo>
                    <a:pt x="2220" y="705"/>
                  </a:lnTo>
                  <a:lnTo>
                    <a:pt x="2222" y="93"/>
                  </a:lnTo>
                  <a:lnTo>
                    <a:pt x="2222" y="24"/>
                  </a:lnTo>
                  <a:lnTo>
                    <a:pt x="2222" y="68"/>
                  </a:lnTo>
                  <a:lnTo>
                    <a:pt x="2222" y="192"/>
                  </a:lnTo>
                  <a:lnTo>
                    <a:pt x="2224" y="778"/>
                  </a:lnTo>
                  <a:lnTo>
                    <a:pt x="2226" y="1248"/>
                  </a:lnTo>
                  <a:lnTo>
                    <a:pt x="2228" y="1587"/>
                  </a:lnTo>
                  <a:lnTo>
                    <a:pt x="2230" y="1795"/>
                  </a:lnTo>
                  <a:lnTo>
                    <a:pt x="2230" y="1811"/>
                  </a:lnTo>
                  <a:lnTo>
                    <a:pt x="2231" y="1800"/>
                  </a:lnTo>
                  <a:lnTo>
                    <a:pt x="2231" y="1772"/>
                  </a:lnTo>
                  <a:lnTo>
                    <a:pt x="2233" y="1549"/>
                  </a:lnTo>
                  <a:lnTo>
                    <a:pt x="2235" y="1192"/>
                  </a:lnTo>
                  <a:lnTo>
                    <a:pt x="2237" y="705"/>
                  </a:lnTo>
                  <a:lnTo>
                    <a:pt x="2239" y="93"/>
                  </a:lnTo>
                  <a:lnTo>
                    <a:pt x="2239" y="24"/>
                  </a:lnTo>
                  <a:lnTo>
                    <a:pt x="2240" y="68"/>
                  </a:lnTo>
                  <a:lnTo>
                    <a:pt x="2240" y="192"/>
                  </a:lnTo>
                  <a:lnTo>
                    <a:pt x="2242" y="778"/>
                  </a:lnTo>
                  <a:lnTo>
                    <a:pt x="2244" y="1248"/>
                  </a:lnTo>
                  <a:lnTo>
                    <a:pt x="2246" y="1587"/>
                  </a:lnTo>
                  <a:lnTo>
                    <a:pt x="2248" y="1795"/>
                  </a:lnTo>
                  <a:lnTo>
                    <a:pt x="2248" y="1811"/>
                  </a:lnTo>
                  <a:lnTo>
                    <a:pt x="2248" y="1800"/>
                  </a:lnTo>
                  <a:lnTo>
                    <a:pt x="2248" y="1772"/>
                  </a:lnTo>
                  <a:lnTo>
                    <a:pt x="2250" y="1549"/>
                  </a:lnTo>
                  <a:lnTo>
                    <a:pt x="2252" y="1192"/>
                  </a:lnTo>
                  <a:lnTo>
                    <a:pt x="2254" y="705"/>
                  </a:lnTo>
                  <a:lnTo>
                    <a:pt x="2256" y="93"/>
                  </a:lnTo>
                  <a:lnTo>
                    <a:pt x="2256" y="24"/>
                  </a:lnTo>
                  <a:lnTo>
                    <a:pt x="2257" y="24"/>
                  </a:lnTo>
                  <a:lnTo>
                    <a:pt x="2257" y="192"/>
                  </a:lnTo>
                  <a:lnTo>
                    <a:pt x="2259" y="778"/>
                  </a:lnTo>
                  <a:lnTo>
                    <a:pt x="2261" y="1248"/>
                  </a:lnTo>
                  <a:lnTo>
                    <a:pt x="2263" y="1587"/>
                  </a:lnTo>
                  <a:lnTo>
                    <a:pt x="2265" y="1795"/>
                  </a:lnTo>
                  <a:lnTo>
                    <a:pt x="2265" y="1811"/>
                  </a:lnTo>
                  <a:lnTo>
                    <a:pt x="2266" y="1800"/>
                  </a:lnTo>
                  <a:lnTo>
                    <a:pt x="2266" y="1772"/>
                  </a:lnTo>
                  <a:lnTo>
                    <a:pt x="2268" y="1549"/>
                  </a:lnTo>
                  <a:lnTo>
                    <a:pt x="2270" y="1192"/>
                  </a:lnTo>
                  <a:lnTo>
                    <a:pt x="2272" y="705"/>
                  </a:lnTo>
                  <a:lnTo>
                    <a:pt x="2274" y="93"/>
                  </a:lnTo>
                  <a:lnTo>
                    <a:pt x="2274" y="24"/>
                  </a:lnTo>
                  <a:lnTo>
                    <a:pt x="2274" y="24"/>
                  </a:lnTo>
                  <a:lnTo>
                    <a:pt x="2274" y="192"/>
                  </a:lnTo>
                  <a:lnTo>
                    <a:pt x="2276" y="778"/>
                  </a:lnTo>
                  <a:lnTo>
                    <a:pt x="2278" y="1248"/>
                  </a:lnTo>
                  <a:lnTo>
                    <a:pt x="2280" y="1587"/>
                  </a:lnTo>
                  <a:lnTo>
                    <a:pt x="2282" y="1795"/>
                  </a:lnTo>
                  <a:lnTo>
                    <a:pt x="2282" y="1811"/>
                  </a:lnTo>
                  <a:lnTo>
                    <a:pt x="2283" y="1800"/>
                  </a:lnTo>
                  <a:lnTo>
                    <a:pt x="2283" y="1772"/>
                  </a:lnTo>
                  <a:lnTo>
                    <a:pt x="2285" y="1549"/>
                  </a:lnTo>
                  <a:lnTo>
                    <a:pt x="2287" y="1192"/>
                  </a:lnTo>
                  <a:lnTo>
                    <a:pt x="2289" y="705"/>
                  </a:lnTo>
                  <a:lnTo>
                    <a:pt x="2291" y="93"/>
                  </a:lnTo>
                  <a:lnTo>
                    <a:pt x="2291" y="24"/>
                  </a:lnTo>
                  <a:lnTo>
                    <a:pt x="2292" y="24"/>
                  </a:lnTo>
                  <a:lnTo>
                    <a:pt x="2292" y="192"/>
                  </a:lnTo>
                  <a:lnTo>
                    <a:pt x="2294" y="778"/>
                  </a:lnTo>
                  <a:lnTo>
                    <a:pt x="2296" y="1248"/>
                  </a:lnTo>
                  <a:lnTo>
                    <a:pt x="2298" y="1587"/>
                  </a:lnTo>
                  <a:lnTo>
                    <a:pt x="2300" y="1795"/>
                  </a:lnTo>
                  <a:lnTo>
                    <a:pt x="2300" y="1811"/>
                  </a:lnTo>
                  <a:lnTo>
                    <a:pt x="2300" y="1800"/>
                  </a:lnTo>
                  <a:lnTo>
                    <a:pt x="2300" y="1772"/>
                  </a:lnTo>
                  <a:lnTo>
                    <a:pt x="2302" y="1549"/>
                  </a:lnTo>
                  <a:lnTo>
                    <a:pt x="2304" y="1192"/>
                  </a:lnTo>
                  <a:lnTo>
                    <a:pt x="2306" y="705"/>
                  </a:lnTo>
                  <a:lnTo>
                    <a:pt x="2308" y="93"/>
                  </a:lnTo>
                  <a:lnTo>
                    <a:pt x="2308" y="24"/>
                  </a:lnTo>
                  <a:lnTo>
                    <a:pt x="2309" y="24"/>
                  </a:lnTo>
                  <a:lnTo>
                    <a:pt x="2309" y="192"/>
                  </a:lnTo>
                  <a:lnTo>
                    <a:pt x="2311" y="778"/>
                  </a:lnTo>
                  <a:lnTo>
                    <a:pt x="2313" y="1248"/>
                  </a:lnTo>
                  <a:lnTo>
                    <a:pt x="2315" y="1587"/>
                  </a:lnTo>
                  <a:lnTo>
                    <a:pt x="2317" y="1795"/>
                  </a:lnTo>
                  <a:lnTo>
                    <a:pt x="2317" y="1811"/>
                  </a:lnTo>
                  <a:lnTo>
                    <a:pt x="2318" y="1800"/>
                  </a:lnTo>
                  <a:lnTo>
                    <a:pt x="2318" y="1772"/>
                  </a:lnTo>
                  <a:lnTo>
                    <a:pt x="2320" y="1549"/>
                  </a:lnTo>
                  <a:lnTo>
                    <a:pt x="2322" y="1192"/>
                  </a:lnTo>
                  <a:lnTo>
                    <a:pt x="2324" y="705"/>
                  </a:lnTo>
                  <a:lnTo>
                    <a:pt x="2326" y="93"/>
                  </a:lnTo>
                  <a:lnTo>
                    <a:pt x="2326" y="24"/>
                  </a:lnTo>
                  <a:lnTo>
                    <a:pt x="2326" y="24"/>
                  </a:lnTo>
                  <a:lnTo>
                    <a:pt x="2326" y="192"/>
                  </a:lnTo>
                  <a:lnTo>
                    <a:pt x="2328" y="778"/>
                  </a:lnTo>
                  <a:lnTo>
                    <a:pt x="2330" y="1248"/>
                  </a:lnTo>
                  <a:lnTo>
                    <a:pt x="2332" y="1587"/>
                  </a:lnTo>
                  <a:lnTo>
                    <a:pt x="2334" y="1795"/>
                  </a:lnTo>
                  <a:lnTo>
                    <a:pt x="2334" y="1811"/>
                  </a:lnTo>
                  <a:lnTo>
                    <a:pt x="2335" y="1800"/>
                  </a:lnTo>
                  <a:lnTo>
                    <a:pt x="2335" y="1772"/>
                  </a:lnTo>
                  <a:lnTo>
                    <a:pt x="2337" y="1549"/>
                  </a:lnTo>
                  <a:lnTo>
                    <a:pt x="2339" y="1192"/>
                  </a:lnTo>
                  <a:lnTo>
                    <a:pt x="2341" y="705"/>
                  </a:lnTo>
                  <a:lnTo>
                    <a:pt x="2343" y="93"/>
                  </a:lnTo>
                  <a:lnTo>
                    <a:pt x="2343" y="24"/>
                  </a:lnTo>
                  <a:lnTo>
                    <a:pt x="2344" y="24"/>
                  </a:lnTo>
                  <a:lnTo>
                    <a:pt x="2344" y="192"/>
                  </a:lnTo>
                  <a:lnTo>
                    <a:pt x="2346" y="778"/>
                  </a:lnTo>
                  <a:lnTo>
                    <a:pt x="2348" y="1248"/>
                  </a:lnTo>
                  <a:lnTo>
                    <a:pt x="2350" y="1587"/>
                  </a:lnTo>
                  <a:lnTo>
                    <a:pt x="2352" y="1795"/>
                  </a:lnTo>
                  <a:lnTo>
                    <a:pt x="2352" y="1811"/>
                  </a:lnTo>
                  <a:lnTo>
                    <a:pt x="2352" y="1772"/>
                  </a:lnTo>
                  <a:lnTo>
                    <a:pt x="2354" y="1549"/>
                  </a:lnTo>
                  <a:lnTo>
                    <a:pt x="2356" y="1192"/>
                  </a:lnTo>
                  <a:lnTo>
                    <a:pt x="2358" y="705"/>
                  </a:lnTo>
                  <a:lnTo>
                    <a:pt x="2360" y="93"/>
                  </a:lnTo>
                  <a:lnTo>
                    <a:pt x="2360" y="24"/>
                  </a:lnTo>
                  <a:lnTo>
                    <a:pt x="2361" y="24"/>
                  </a:lnTo>
                  <a:lnTo>
                    <a:pt x="2361" y="192"/>
                  </a:lnTo>
                  <a:lnTo>
                    <a:pt x="2363" y="778"/>
                  </a:lnTo>
                  <a:lnTo>
                    <a:pt x="2365" y="1248"/>
                  </a:lnTo>
                  <a:lnTo>
                    <a:pt x="2367" y="1587"/>
                  </a:lnTo>
                  <a:lnTo>
                    <a:pt x="2369" y="1795"/>
                  </a:lnTo>
                  <a:lnTo>
                    <a:pt x="2370" y="1811"/>
                  </a:lnTo>
                  <a:lnTo>
                    <a:pt x="2370" y="1778"/>
                  </a:lnTo>
                  <a:lnTo>
                    <a:pt x="2370" y="1772"/>
                  </a:lnTo>
                  <a:lnTo>
                    <a:pt x="2374" y="1192"/>
                  </a:lnTo>
                  <a:lnTo>
                    <a:pt x="2376" y="705"/>
                  </a:lnTo>
                  <a:lnTo>
                    <a:pt x="2378" y="93"/>
                  </a:lnTo>
                  <a:lnTo>
                    <a:pt x="2378" y="24"/>
                  </a:lnTo>
                  <a:lnTo>
                    <a:pt x="2378" y="24"/>
                  </a:lnTo>
                  <a:lnTo>
                    <a:pt x="2378" y="169"/>
                  </a:lnTo>
                  <a:lnTo>
                    <a:pt x="2379" y="192"/>
                  </a:lnTo>
                  <a:lnTo>
                    <a:pt x="2380" y="778"/>
                  </a:lnTo>
                  <a:lnTo>
                    <a:pt x="2382" y="1248"/>
                  </a:lnTo>
                  <a:lnTo>
                    <a:pt x="2384" y="1587"/>
                  </a:lnTo>
                  <a:lnTo>
                    <a:pt x="2386" y="1795"/>
                  </a:lnTo>
                  <a:lnTo>
                    <a:pt x="2387" y="1811"/>
                  </a:lnTo>
                  <a:lnTo>
                    <a:pt x="2387" y="1778"/>
                  </a:lnTo>
                  <a:lnTo>
                    <a:pt x="2388" y="1772"/>
                  </a:lnTo>
                  <a:lnTo>
                    <a:pt x="2391" y="1192"/>
                  </a:lnTo>
                  <a:lnTo>
                    <a:pt x="2393" y="705"/>
                  </a:lnTo>
                  <a:lnTo>
                    <a:pt x="2395" y="93"/>
                  </a:lnTo>
                  <a:lnTo>
                    <a:pt x="2395" y="24"/>
                  </a:lnTo>
                  <a:lnTo>
                    <a:pt x="2396" y="24"/>
                  </a:lnTo>
                  <a:lnTo>
                    <a:pt x="2396" y="169"/>
                  </a:lnTo>
                  <a:lnTo>
                    <a:pt x="2396" y="192"/>
                  </a:lnTo>
                  <a:lnTo>
                    <a:pt x="2398" y="778"/>
                  </a:lnTo>
                  <a:lnTo>
                    <a:pt x="2400" y="1248"/>
                  </a:lnTo>
                  <a:lnTo>
                    <a:pt x="2402" y="1587"/>
                  </a:lnTo>
                  <a:lnTo>
                    <a:pt x="2404" y="1795"/>
                  </a:lnTo>
                  <a:lnTo>
                    <a:pt x="2404" y="1811"/>
                  </a:lnTo>
                  <a:lnTo>
                    <a:pt x="2404" y="1778"/>
                  </a:lnTo>
                  <a:lnTo>
                    <a:pt x="2405" y="1772"/>
                  </a:lnTo>
                  <a:lnTo>
                    <a:pt x="2408" y="1192"/>
                  </a:lnTo>
                  <a:lnTo>
                    <a:pt x="2410" y="705"/>
                  </a:lnTo>
                  <a:lnTo>
                    <a:pt x="2412" y="93"/>
                  </a:lnTo>
                  <a:lnTo>
                    <a:pt x="2412" y="24"/>
                  </a:lnTo>
                  <a:lnTo>
                    <a:pt x="2413" y="24"/>
                  </a:lnTo>
                  <a:lnTo>
                    <a:pt x="2413" y="169"/>
                  </a:lnTo>
                  <a:lnTo>
                    <a:pt x="2414" y="192"/>
                  </a:lnTo>
                  <a:lnTo>
                    <a:pt x="2415" y="778"/>
                  </a:lnTo>
                  <a:lnTo>
                    <a:pt x="2417" y="1248"/>
                  </a:lnTo>
                  <a:lnTo>
                    <a:pt x="2419" y="1587"/>
                  </a:lnTo>
                  <a:lnTo>
                    <a:pt x="2421" y="1795"/>
                  </a:lnTo>
                  <a:lnTo>
                    <a:pt x="2422" y="1811"/>
                  </a:lnTo>
                  <a:lnTo>
                    <a:pt x="2422" y="1781"/>
                  </a:lnTo>
                  <a:lnTo>
                    <a:pt x="2422" y="1778"/>
                  </a:lnTo>
                  <a:lnTo>
                    <a:pt x="2422" y="1772"/>
                  </a:lnTo>
                  <a:lnTo>
                    <a:pt x="2426" y="1192"/>
                  </a:lnTo>
                  <a:lnTo>
                    <a:pt x="2428" y="705"/>
                  </a:lnTo>
                  <a:lnTo>
                    <a:pt x="2430" y="93"/>
                  </a:lnTo>
                  <a:lnTo>
                    <a:pt x="2430" y="24"/>
                  </a:lnTo>
                  <a:lnTo>
                    <a:pt x="2430" y="24"/>
                  </a:lnTo>
                  <a:lnTo>
                    <a:pt x="2430" y="157"/>
                  </a:lnTo>
                  <a:lnTo>
                    <a:pt x="2431" y="169"/>
                  </a:lnTo>
                  <a:lnTo>
                    <a:pt x="2431" y="192"/>
                  </a:lnTo>
                  <a:lnTo>
                    <a:pt x="2432" y="778"/>
                  </a:lnTo>
                  <a:lnTo>
                    <a:pt x="2434" y="1248"/>
                  </a:lnTo>
                  <a:lnTo>
                    <a:pt x="2436" y="1587"/>
                  </a:lnTo>
                  <a:lnTo>
                    <a:pt x="2438" y="1795"/>
                  </a:lnTo>
                  <a:lnTo>
                    <a:pt x="2439" y="1811"/>
                  </a:lnTo>
                  <a:lnTo>
                    <a:pt x="2439" y="1781"/>
                  </a:lnTo>
                  <a:lnTo>
                    <a:pt x="2440" y="1778"/>
                  </a:lnTo>
                  <a:lnTo>
                    <a:pt x="2440" y="1772"/>
                  </a:lnTo>
                  <a:lnTo>
                    <a:pt x="2443" y="1192"/>
                  </a:lnTo>
                  <a:lnTo>
                    <a:pt x="2445" y="705"/>
                  </a:lnTo>
                  <a:lnTo>
                    <a:pt x="2447" y="93"/>
                  </a:lnTo>
                  <a:lnTo>
                    <a:pt x="2448" y="24"/>
                  </a:lnTo>
                  <a:lnTo>
                    <a:pt x="2448" y="141"/>
                  </a:lnTo>
                  <a:lnTo>
                    <a:pt x="2448" y="157"/>
                  </a:lnTo>
                  <a:lnTo>
                    <a:pt x="2448" y="192"/>
                  </a:lnTo>
                  <a:lnTo>
                    <a:pt x="2450" y="778"/>
                  </a:lnTo>
                  <a:lnTo>
                    <a:pt x="2452" y="1248"/>
                  </a:lnTo>
                  <a:lnTo>
                    <a:pt x="2454" y="1587"/>
                  </a:lnTo>
                  <a:lnTo>
                    <a:pt x="2456" y="1795"/>
                  </a:lnTo>
                  <a:lnTo>
                    <a:pt x="2456" y="1811"/>
                  </a:lnTo>
                  <a:lnTo>
                    <a:pt x="2456" y="1784"/>
                  </a:lnTo>
                  <a:lnTo>
                    <a:pt x="2457" y="1781"/>
                  </a:lnTo>
                  <a:lnTo>
                    <a:pt x="2457" y="1772"/>
                  </a:lnTo>
                  <a:lnTo>
                    <a:pt x="2459" y="1549"/>
                  </a:lnTo>
                  <a:lnTo>
                    <a:pt x="2462" y="705"/>
                  </a:lnTo>
                  <a:lnTo>
                    <a:pt x="2464" y="93"/>
                  </a:lnTo>
                  <a:lnTo>
                    <a:pt x="2465" y="24"/>
                  </a:lnTo>
                  <a:lnTo>
                    <a:pt x="2465" y="141"/>
                  </a:lnTo>
                  <a:lnTo>
                    <a:pt x="2466" y="157"/>
                  </a:lnTo>
                  <a:lnTo>
                    <a:pt x="2466" y="192"/>
                  </a:lnTo>
                  <a:lnTo>
                    <a:pt x="2468" y="778"/>
                  </a:lnTo>
                  <a:lnTo>
                    <a:pt x="2469" y="1248"/>
                  </a:lnTo>
                  <a:lnTo>
                    <a:pt x="2471" y="1587"/>
                  </a:lnTo>
                  <a:lnTo>
                    <a:pt x="2473" y="1795"/>
                  </a:lnTo>
                  <a:lnTo>
                    <a:pt x="2474" y="1811"/>
                  </a:lnTo>
                  <a:lnTo>
                    <a:pt x="2474" y="1784"/>
                  </a:lnTo>
                  <a:lnTo>
                    <a:pt x="2474" y="1781"/>
                  </a:lnTo>
                  <a:lnTo>
                    <a:pt x="2474" y="1772"/>
                  </a:lnTo>
                  <a:lnTo>
                    <a:pt x="2476" y="1549"/>
                  </a:lnTo>
                  <a:lnTo>
                    <a:pt x="2480" y="705"/>
                  </a:lnTo>
                  <a:lnTo>
                    <a:pt x="2482" y="93"/>
                  </a:lnTo>
                  <a:lnTo>
                    <a:pt x="2482" y="24"/>
                  </a:lnTo>
                  <a:lnTo>
                    <a:pt x="2482" y="108"/>
                  </a:lnTo>
                  <a:lnTo>
                    <a:pt x="2483" y="141"/>
                  </a:lnTo>
                  <a:lnTo>
                    <a:pt x="2483" y="192"/>
                  </a:lnTo>
                  <a:lnTo>
                    <a:pt x="2485" y="778"/>
                  </a:lnTo>
                  <a:lnTo>
                    <a:pt x="2486" y="1248"/>
                  </a:lnTo>
                  <a:lnTo>
                    <a:pt x="2488" y="1587"/>
                  </a:lnTo>
                  <a:lnTo>
                    <a:pt x="2490" y="1795"/>
                  </a:lnTo>
                  <a:lnTo>
                    <a:pt x="2491" y="1811"/>
                  </a:lnTo>
                  <a:lnTo>
                    <a:pt x="2491" y="1791"/>
                  </a:lnTo>
                  <a:lnTo>
                    <a:pt x="2492" y="1784"/>
                  </a:lnTo>
                  <a:lnTo>
                    <a:pt x="2492" y="1772"/>
                  </a:lnTo>
                  <a:lnTo>
                    <a:pt x="2494" y="1549"/>
                  </a:lnTo>
                  <a:lnTo>
                    <a:pt x="2497" y="705"/>
                  </a:lnTo>
                  <a:lnTo>
                    <a:pt x="2499" y="93"/>
                  </a:lnTo>
                  <a:lnTo>
                    <a:pt x="2500" y="24"/>
                  </a:lnTo>
                  <a:lnTo>
                    <a:pt x="2500" y="108"/>
                  </a:lnTo>
                  <a:lnTo>
                    <a:pt x="2500" y="141"/>
                  </a:lnTo>
                  <a:lnTo>
                    <a:pt x="2500" y="192"/>
                  </a:lnTo>
                  <a:lnTo>
                    <a:pt x="2502" y="778"/>
                  </a:lnTo>
                  <a:lnTo>
                    <a:pt x="2506" y="1587"/>
                  </a:lnTo>
                  <a:lnTo>
                    <a:pt x="2508" y="1795"/>
                  </a:lnTo>
                  <a:lnTo>
                    <a:pt x="2508" y="1811"/>
                  </a:lnTo>
                  <a:lnTo>
                    <a:pt x="2508" y="1791"/>
                  </a:lnTo>
                  <a:lnTo>
                    <a:pt x="2509" y="1784"/>
                  </a:lnTo>
                  <a:lnTo>
                    <a:pt x="2509" y="1772"/>
                  </a:lnTo>
                  <a:lnTo>
                    <a:pt x="2511" y="1549"/>
                  </a:lnTo>
                  <a:lnTo>
                    <a:pt x="2513" y="1192"/>
                  </a:lnTo>
                  <a:lnTo>
                    <a:pt x="2514" y="705"/>
                  </a:lnTo>
                  <a:lnTo>
                    <a:pt x="2516" y="93"/>
                  </a:lnTo>
                  <a:lnTo>
                    <a:pt x="2517" y="24"/>
                  </a:lnTo>
                  <a:lnTo>
                    <a:pt x="2517" y="108"/>
                  </a:lnTo>
                  <a:lnTo>
                    <a:pt x="2518" y="141"/>
                  </a:lnTo>
                  <a:lnTo>
                    <a:pt x="2518" y="192"/>
                  </a:lnTo>
                  <a:lnTo>
                    <a:pt x="2520" y="778"/>
                  </a:lnTo>
                  <a:lnTo>
                    <a:pt x="2523" y="1587"/>
                  </a:lnTo>
                  <a:lnTo>
                    <a:pt x="2525" y="1795"/>
                  </a:lnTo>
                  <a:lnTo>
                    <a:pt x="2526" y="1811"/>
                  </a:lnTo>
                  <a:lnTo>
                    <a:pt x="2526" y="1791"/>
                  </a:lnTo>
                  <a:lnTo>
                    <a:pt x="2526" y="1784"/>
                  </a:lnTo>
                  <a:lnTo>
                    <a:pt x="2526" y="1772"/>
                  </a:lnTo>
                  <a:lnTo>
                    <a:pt x="2528" y="1549"/>
                  </a:lnTo>
                  <a:lnTo>
                    <a:pt x="2530" y="1192"/>
                  </a:lnTo>
                  <a:lnTo>
                    <a:pt x="2532" y="705"/>
                  </a:lnTo>
                  <a:lnTo>
                    <a:pt x="2534" y="93"/>
                  </a:lnTo>
                  <a:lnTo>
                    <a:pt x="2534" y="24"/>
                  </a:lnTo>
                  <a:lnTo>
                    <a:pt x="2534" y="108"/>
                  </a:lnTo>
                  <a:lnTo>
                    <a:pt x="2535" y="141"/>
                  </a:lnTo>
                  <a:lnTo>
                    <a:pt x="2535" y="192"/>
                  </a:lnTo>
                  <a:lnTo>
                    <a:pt x="2537" y="778"/>
                  </a:lnTo>
                  <a:lnTo>
                    <a:pt x="2540" y="1587"/>
                  </a:lnTo>
                  <a:lnTo>
                    <a:pt x="2542" y="1795"/>
                  </a:lnTo>
                  <a:lnTo>
                    <a:pt x="2543" y="1811"/>
                  </a:lnTo>
                  <a:lnTo>
                    <a:pt x="2543" y="1791"/>
                  </a:lnTo>
                  <a:lnTo>
                    <a:pt x="2544" y="1784"/>
                  </a:lnTo>
                  <a:lnTo>
                    <a:pt x="2544" y="1772"/>
                  </a:lnTo>
                  <a:lnTo>
                    <a:pt x="2546" y="1549"/>
                  </a:lnTo>
                  <a:lnTo>
                    <a:pt x="2548" y="1192"/>
                  </a:lnTo>
                  <a:lnTo>
                    <a:pt x="2549" y="705"/>
                  </a:lnTo>
                  <a:lnTo>
                    <a:pt x="2551" y="93"/>
                  </a:lnTo>
                  <a:lnTo>
                    <a:pt x="2552" y="24"/>
                  </a:lnTo>
                  <a:lnTo>
                    <a:pt x="2552" y="108"/>
                  </a:lnTo>
                  <a:lnTo>
                    <a:pt x="2552" y="141"/>
                  </a:lnTo>
                  <a:lnTo>
                    <a:pt x="2552" y="192"/>
                  </a:lnTo>
                  <a:lnTo>
                    <a:pt x="2554" y="778"/>
                  </a:lnTo>
                  <a:lnTo>
                    <a:pt x="2556" y="1248"/>
                  </a:lnTo>
                  <a:lnTo>
                    <a:pt x="2558" y="1587"/>
                  </a:lnTo>
                  <a:lnTo>
                    <a:pt x="2560" y="1795"/>
                  </a:lnTo>
                  <a:lnTo>
                    <a:pt x="2560" y="1811"/>
                  </a:lnTo>
                  <a:lnTo>
                    <a:pt x="2560" y="1800"/>
                  </a:lnTo>
                  <a:lnTo>
                    <a:pt x="2561" y="1791"/>
                  </a:lnTo>
                  <a:lnTo>
                    <a:pt x="2561" y="1772"/>
                  </a:lnTo>
                  <a:lnTo>
                    <a:pt x="2563" y="1549"/>
                  </a:lnTo>
                  <a:lnTo>
                    <a:pt x="2565" y="1192"/>
                  </a:lnTo>
                  <a:lnTo>
                    <a:pt x="2567" y="705"/>
                  </a:lnTo>
                  <a:lnTo>
                    <a:pt x="2568" y="93"/>
                  </a:lnTo>
                  <a:lnTo>
                    <a:pt x="2569" y="24"/>
                  </a:lnTo>
                  <a:lnTo>
                    <a:pt x="2569" y="68"/>
                  </a:lnTo>
                  <a:lnTo>
                    <a:pt x="2570" y="108"/>
                  </a:lnTo>
                  <a:lnTo>
                    <a:pt x="2570" y="192"/>
                  </a:lnTo>
                  <a:lnTo>
                    <a:pt x="2572" y="778"/>
                  </a:lnTo>
                  <a:lnTo>
                    <a:pt x="2574" y="1248"/>
                  </a:lnTo>
                  <a:lnTo>
                    <a:pt x="2576" y="1587"/>
                  </a:lnTo>
                  <a:lnTo>
                    <a:pt x="2577" y="1795"/>
                  </a:lnTo>
                  <a:lnTo>
                    <a:pt x="2578" y="1811"/>
                  </a:lnTo>
                  <a:lnTo>
                    <a:pt x="2578" y="1800"/>
                  </a:lnTo>
                  <a:lnTo>
                    <a:pt x="2578" y="1791"/>
                  </a:lnTo>
                  <a:lnTo>
                    <a:pt x="2578" y="1772"/>
                  </a:lnTo>
                  <a:lnTo>
                    <a:pt x="2580" y="1549"/>
                  </a:lnTo>
                  <a:lnTo>
                    <a:pt x="2582" y="1192"/>
                  </a:lnTo>
                  <a:lnTo>
                    <a:pt x="2584" y="705"/>
                  </a:lnTo>
                  <a:lnTo>
                    <a:pt x="2586" y="93"/>
                  </a:lnTo>
                  <a:lnTo>
                    <a:pt x="2586" y="24"/>
                  </a:lnTo>
                  <a:lnTo>
                    <a:pt x="2586" y="68"/>
                  </a:lnTo>
                  <a:lnTo>
                    <a:pt x="2587" y="108"/>
                  </a:lnTo>
                  <a:lnTo>
                    <a:pt x="2587" y="192"/>
                  </a:lnTo>
                  <a:lnTo>
                    <a:pt x="2589" y="778"/>
                  </a:lnTo>
                  <a:lnTo>
                    <a:pt x="2591" y="1248"/>
                  </a:lnTo>
                  <a:lnTo>
                    <a:pt x="2593" y="1587"/>
                  </a:lnTo>
                  <a:lnTo>
                    <a:pt x="2594" y="1795"/>
                  </a:lnTo>
                  <a:lnTo>
                    <a:pt x="2595" y="1811"/>
                  </a:lnTo>
                  <a:lnTo>
                    <a:pt x="2595" y="1800"/>
                  </a:lnTo>
                  <a:lnTo>
                    <a:pt x="2596" y="1791"/>
                  </a:lnTo>
                  <a:lnTo>
                    <a:pt x="2596" y="1772"/>
                  </a:lnTo>
                  <a:lnTo>
                    <a:pt x="2598" y="1549"/>
                  </a:lnTo>
                  <a:lnTo>
                    <a:pt x="2600" y="1192"/>
                  </a:lnTo>
                  <a:lnTo>
                    <a:pt x="2602" y="705"/>
                  </a:lnTo>
                  <a:lnTo>
                    <a:pt x="2603" y="93"/>
                  </a:lnTo>
                  <a:lnTo>
                    <a:pt x="2604" y="24"/>
                  </a:lnTo>
                  <a:lnTo>
                    <a:pt x="2604" y="68"/>
                  </a:lnTo>
                  <a:lnTo>
                    <a:pt x="2604" y="108"/>
                  </a:lnTo>
                  <a:lnTo>
                    <a:pt x="2604" y="192"/>
                  </a:lnTo>
                  <a:lnTo>
                    <a:pt x="2606" y="778"/>
                  </a:lnTo>
                  <a:lnTo>
                    <a:pt x="2608" y="1248"/>
                  </a:lnTo>
                  <a:lnTo>
                    <a:pt x="2610" y="1587"/>
                  </a:lnTo>
                  <a:lnTo>
                    <a:pt x="2612" y="1795"/>
                  </a:lnTo>
                  <a:lnTo>
                    <a:pt x="2612" y="1811"/>
                  </a:lnTo>
                  <a:lnTo>
                    <a:pt x="2612" y="1800"/>
                  </a:lnTo>
                  <a:lnTo>
                    <a:pt x="2613" y="1791"/>
                  </a:lnTo>
                  <a:lnTo>
                    <a:pt x="2613" y="1772"/>
                  </a:lnTo>
                  <a:lnTo>
                    <a:pt x="2615" y="1549"/>
                  </a:lnTo>
                  <a:lnTo>
                    <a:pt x="2617" y="1192"/>
                  </a:lnTo>
                  <a:lnTo>
                    <a:pt x="2619" y="705"/>
                  </a:lnTo>
                  <a:lnTo>
                    <a:pt x="2620" y="93"/>
                  </a:lnTo>
                  <a:lnTo>
                    <a:pt x="2621" y="24"/>
                  </a:lnTo>
                  <a:lnTo>
                    <a:pt x="2621" y="68"/>
                  </a:lnTo>
                  <a:lnTo>
                    <a:pt x="2622" y="108"/>
                  </a:lnTo>
                  <a:lnTo>
                    <a:pt x="2622" y="192"/>
                  </a:lnTo>
                  <a:lnTo>
                    <a:pt x="2624" y="778"/>
                  </a:lnTo>
                  <a:lnTo>
                    <a:pt x="2626" y="1248"/>
                  </a:lnTo>
                  <a:lnTo>
                    <a:pt x="2628" y="1587"/>
                  </a:lnTo>
                  <a:lnTo>
                    <a:pt x="2630" y="1795"/>
                  </a:lnTo>
                  <a:lnTo>
                    <a:pt x="2630" y="1811"/>
                  </a:lnTo>
                  <a:lnTo>
                    <a:pt x="2630" y="1800"/>
                  </a:lnTo>
                  <a:lnTo>
                    <a:pt x="2630" y="1791"/>
                  </a:lnTo>
                  <a:lnTo>
                    <a:pt x="2630" y="1772"/>
                  </a:lnTo>
                  <a:lnTo>
                    <a:pt x="2632" y="1549"/>
                  </a:lnTo>
                  <a:lnTo>
                    <a:pt x="2634" y="1192"/>
                  </a:lnTo>
                  <a:lnTo>
                    <a:pt x="2636" y="705"/>
                  </a:lnTo>
                  <a:lnTo>
                    <a:pt x="2638" y="93"/>
                  </a:lnTo>
                  <a:lnTo>
                    <a:pt x="2638" y="24"/>
                  </a:lnTo>
                  <a:lnTo>
                    <a:pt x="2638" y="68"/>
                  </a:lnTo>
                  <a:lnTo>
                    <a:pt x="2639" y="108"/>
                  </a:lnTo>
                  <a:lnTo>
                    <a:pt x="2639" y="192"/>
                  </a:lnTo>
                  <a:lnTo>
                    <a:pt x="2641" y="778"/>
                  </a:lnTo>
                  <a:lnTo>
                    <a:pt x="2643" y="1248"/>
                  </a:lnTo>
                  <a:lnTo>
                    <a:pt x="2645" y="1587"/>
                  </a:lnTo>
                  <a:lnTo>
                    <a:pt x="2647" y="1795"/>
                  </a:lnTo>
                  <a:lnTo>
                    <a:pt x="2647" y="1811"/>
                  </a:lnTo>
                  <a:lnTo>
                    <a:pt x="2648" y="1800"/>
                  </a:lnTo>
                  <a:lnTo>
                    <a:pt x="2648" y="1772"/>
                  </a:lnTo>
                  <a:lnTo>
                    <a:pt x="2650" y="1549"/>
                  </a:lnTo>
                  <a:lnTo>
                    <a:pt x="2652" y="1192"/>
                  </a:lnTo>
                  <a:lnTo>
                    <a:pt x="2654" y="705"/>
                  </a:lnTo>
                  <a:lnTo>
                    <a:pt x="2656" y="93"/>
                  </a:lnTo>
                  <a:lnTo>
                    <a:pt x="2656" y="24"/>
                  </a:lnTo>
                  <a:lnTo>
                    <a:pt x="2656" y="68"/>
                  </a:lnTo>
                  <a:lnTo>
                    <a:pt x="2656" y="192"/>
                  </a:lnTo>
                  <a:lnTo>
                    <a:pt x="2658" y="778"/>
                  </a:lnTo>
                  <a:lnTo>
                    <a:pt x="2660" y="1248"/>
                  </a:lnTo>
                  <a:lnTo>
                    <a:pt x="2662" y="1587"/>
                  </a:lnTo>
                  <a:lnTo>
                    <a:pt x="2664" y="1795"/>
                  </a:lnTo>
                  <a:lnTo>
                    <a:pt x="2664" y="1811"/>
                  </a:lnTo>
                  <a:lnTo>
                    <a:pt x="2665" y="1800"/>
                  </a:lnTo>
                  <a:lnTo>
                    <a:pt x="2665" y="1772"/>
                  </a:lnTo>
                  <a:lnTo>
                    <a:pt x="2667" y="1549"/>
                  </a:lnTo>
                  <a:lnTo>
                    <a:pt x="2669" y="1192"/>
                  </a:lnTo>
                  <a:lnTo>
                    <a:pt x="2671" y="705"/>
                  </a:lnTo>
                  <a:lnTo>
                    <a:pt x="2673" y="93"/>
                  </a:lnTo>
                  <a:lnTo>
                    <a:pt x="2673" y="24"/>
                  </a:lnTo>
                  <a:lnTo>
                    <a:pt x="2674" y="68"/>
                  </a:lnTo>
                  <a:lnTo>
                    <a:pt x="2674" y="192"/>
                  </a:lnTo>
                  <a:lnTo>
                    <a:pt x="2676" y="778"/>
                  </a:lnTo>
                  <a:lnTo>
                    <a:pt x="2678" y="1248"/>
                  </a:lnTo>
                  <a:lnTo>
                    <a:pt x="2680" y="1587"/>
                  </a:lnTo>
                  <a:lnTo>
                    <a:pt x="2682" y="1795"/>
                  </a:lnTo>
                  <a:lnTo>
                    <a:pt x="2682" y="1811"/>
                  </a:lnTo>
                  <a:lnTo>
                    <a:pt x="2682" y="1800"/>
                  </a:lnTo>
                  <a:lnTo>
                    <a:pt x="2682" y="1772"/>
                  </a:lnTo>
                  <a:lnTo>
                    <a:pt x="2684" y="1549"/>
                  </a:lnTo>
                  <a:lnTo>
                    <a:pt x="2686" y="1192"/>
                  </a:lnTo>
                  <a:lnTo>
                    <a:pt x="2688" y="705"/>
                  </a:lnTo>
                  <a:lnTo>
                    <a:pt x="2690" y="93"/>
                  </a:lnTo>
                  <a:lnTo>
                    <a:pt x="2690" y="24"/>
                  </a:lnTo>
                  <a:lnTo>
                    <a:pt x="2691" y="68"/>
                  </a:lnTo>
                  <a:lnTo>
                    <a:pt x="2691" y="192"/>
                  </a:lnTo>
                  <a:lnTo>
                    <a:pt x="2693" y="778"/>
                  </a:lnTo>
                  <a:lnTo>
                    <a:pt x="2695" y="1248"/>
                  </a:lnTo>
                  <a:lnTo>
                    <a:pt x="2697" y="1587"/>
                  </a:lnTo>
                  <a:lnTo>
                    <a:pt x="2699" y="1795"/>
                  </a:lnTo>
                  <a:lnTo>
                    <a:pt x="2699" y="1811"/>
                  </a:lnTo>
                  <a:lnTo>
                    <a:pt x="2700" y="1800"/>
                  </a:lnTo>
                  <a:lnTo>
                    <a:pt x="2700" y="1772"/>
                  </a:lnTo>
                  <a:lnTo>
                    <a:pt x="2702" y="1549"/>
                  </a:lnTo>
                  <a:lnTo>
                    <a:pt x="2704" y="1192"/>
                  </a:lnTo>
                  <a:lnTo>
                    <a:pt x="2706" y="705"/>
                  </a:lnTo>
                  <a:lnTo>
                    <a:pt x="2708" y="93"/>
                  </a:lnTo>
                  <a:lnTo>
                    <a:pt x="2708" y="24"/>
                  </a:lnTo>
                  <a:lnTo>
                    <a:pt x="2708" y="68"/>
                  </a:lnTo>
                  <a:lnTo>
                    <a:pt x="2708" y="192"/>
                  </a:lnTo>
                  <a:lnTo>
                    <a:pt x="2710" y="778"/>
                  </a:lnTo>
                  <a:lnTo>
                    <a:pt x="2712" y="1248"/>
                  </a:lnTo>
                  <a:lnTo>
                    <a:pt x="2714" y="1587"/>
                  </a:lnTo>
                  <a:lnTo>
                    <a:pt x="2716" y="1795"/>
                  </a:lnTo>
                  <a:lnTo>
                    <a:pt x="2716" y="1811"/>
                  </a:lnTo>
                  <a:lnTo>
                    <a:pt x="2717" y="1800"/>
                  </a:lnTo>
                  <a:lnTo>
                    <a:pt x="2717" y="1772"/>
                  </a:lnTo>
                  <a:lnTo>
                    <a:pt x="2719" y="1549"/>
                  </a:lnTo>
                  <a:lnTo>
                    <a:pt x="2721" y="1192"/>
                  </a:lnTo>
                  <a:lnTo>
                    <a:pt x="2723" y="705"/>
                  </a:lnTo>
                  <a:lnTo>
                    <a:pt x="2725" y="93"/>
                  </a:lnTo>
                  <a:lnTo>
                    <a:pt x="2725" y="24"/>
                  </a:lnTo>
                  <a:lnTo>
                    <a:pt x="2726" y="68"/>
                  </a:lnTo>
                  <a:lnTo>
                    <a:pt x="2726" y="192"/>
                  </a:lnTo>
                  <a:lnTo>
                    <a:pt x="2728" y="778"/>
                  </a:lnTo>
                  <a:lnTo>
                    <a:pt x="2730" y="1248"/>
                  </a:lnTo>
                  <a:lnTo>
                    <a:pt x="2732" y="1587"/>
                  </a:lnTo>
                  <a:lnTo>
                    <a:pt x="2734" y="1795"/>
                  </a:lnTo>
                  <a:lnTo>
                    <a:pt x="2734" y="1811"/>
                  </a:lnTo>
                  <a:lnTo>
                    <a:pt x="2734" y="1800"/>
                  </a:lnTo>
                  <a:lnTo>
                    <a:pt x="2734" y="1772"/>
                  </a:lnTo>
                  <a:lnTo>
                    <a:pt x="2736" y="1549"/>
                  </a:lnTo>
                  <a:lnTo>
                    <a:pt x="2738" y="1192"/>
                  </a:lnTo>
                  <a:lnTo>
                    <a:pt x="2740" y="705"/>
                  </a:lnTo>
                  <a:lnTo>
                    <a:pt x="2742" y="93"/>
                  </a:lnTo>
                  <a:lnTo>
                    <a:pt x="2742" y="24"/>
                  </a:lnTo>
                  <a:lnTo>
                    <a:pt x="2743" y="68"/>
                  </a:lnTo>
                  <a:lnTo>
                    <a:pt x="2743" y="192"/>
                  </a:lnTo>
                  <a:lnTo>
                    <a:pt x="2745" y="778"/>
                  </a:lnTo>
                  <a:lnTo>
                    <a:pt x="2747" y="1248"/>
                  </a:lnTo>
                  <a:lnTo>
                    <a:pt x="2749" y="1587"/>
                  </a:lnTo>
                  <a:lnTo>
                    <a:pt x="2751" y="1795"/>
                  </a:lnTo>
                  <a:lnTo>
                    <a:pt x="2751" y="1811"/>
                  </a:lnTo>
                  <a:lnTo>
                    <a:pt x="2752" y="1800"/>
                  </a:lnTo>
                  <a:lnTo>
                    <a:pt x="2752" y="1772"/>
                  </a:lnTo>
                  <a:lnTo>
                    <a:pt x="2754" y="1549"/>
                  </a:lnTo>
                  <a:lnTo>
                    <a:pt x="2756" y="1192"/>
                  </a:lnTo>
                  <a:lnTo>
                    <a:pt x="2758" y="705"/>
                  </a:lnTo>
                  <a:lnTo>
                    <a:pt x="2760" y="93"/>
                  </a:lnTo>
                  <a:lnTo>
                    <a:pt x="2760" y="24"/>
                  </a:lnTo>
                  <a:lnTo>
                    <a:pt x="2760" y="68"/>
                  </a:lnTo>
                  <a:lnTo>
                    <a:pt x="2760" y="192"/>
                  </a:lnTo>
                  <a:lnTo>
                    <a:pt x="2762" y="778"/>
                  </a:lnTo>
                  <a:lnTo>
                    <a:pt x="2764" y="1248"/>
                  </a:lnTo>
                  <a:lnTo>
                    <a:pt x="2766" y="1587"/>
                  </a:lnTo>
                  <a:lnTo>
                    <a:pt x="2768" y="1795"/>
                  </a:lnTo>
                  <a:lnTo>
                    <a:pt x="2768" y="1811"/>
                  </a:lnTo>
                  <a:lnTo>
                    <a:pt x="2769" y="1800"/>
                  </a:lnTo>
                  <a:lnTo>
                    <a:pt x="2769" y="1772"/>
                  </a:lnTo>
                  <a:lnTo>
                    <a:pt x="2771" y="1549"/>
                  </a:lnTo>
                  <a:lnTo>
                    <a:pt x="2773" y="1192"/>
                  </a:lnTo>
                  <a:lnTo>
                    <a:pt x="2775" y="705"/>
                  </a:lnTo>
                  <a:lnTo>
                    <a:pt x="2777" y="93"/>
                  </a:lnTo>
                  <a:lnTo>
                    <a:pt x="2777" y="24"/>
                  </a:lnTo>
                  <a:lnTo>
                    <a:pt x="2778" y="24"/>
                  </a:lnTo>
                  <a:lnTo>
                    <a:pt x="2778" y="192"/>
                  </a:lnTo>
                  <a:lnTo>
                    <a:pt x="2780" y="778"/>
                  </a:lnTo>
                  <a:lnTo>
                    <a:pt x="2782" y="1248"/>
                  </a:lnTo>
                  <a:lnTo>
                    <a:pt x="2784" y="1587"/>
                  </a:lnTo>
                  <a:lnTo>
                    <a:pt x="2786" y="1795"/>
                  </a:lnTo>
                  <a:lnTo>
                    <a:pt x="2786" y="1811"/>
                  </a:lnTo>
                  <a:lnTo>
                    <a:pt x="2786" y="1800"/>
                  </a:lnTo>
                  <a:lnTo>
                    <a:pt x="2786" y="1772"/>
                  </a:lnTo>
                  <a:lnTo>
                    <a:pt x="2788" y="1549"/>
                  </a:lnTo>
                  <a:lnTo>
                    <a:pt x="2790" y="1192"/>
                  </a:lnTo>
                  <a:lnTo>
                    <a:pt x="2792" y="705"/>
                  </a:lnTo>
                  <a:lnTo>
                    <a:pt x="2794" y="93"/>
                  </a:lnTo>
                  <a:lnTo>
                    <a:pt x="2794" y="24"/>
                  </a:lnTo>
                  <a:lnTo>
                    <a:pt x="2795" y="24"/>
                  </a:lnTo>
                  <a:lnTo>
                    <a:pt x="2795" y="192"/>
                  </a:lnTo>
                  <a:lnTo>
                    <a:pt x="2797" y="778"/>
                  </a:lnTo>
                  <a:lnTo>
                    <a:pt x="2799" y="1248"/>
                  </a:lnTo>
                  <a:lnTo>
                    <a:pt x="2801" y="1587"/>
                  </a:lnTo>
                  <a:lnTo>
                    <a:pt x="2803" y="1795"/>
                  </a:lnTo>
                  <a:lnTo>
                    <a:pt x="2803" y="1811"/>
                  </a:lnTo>
                  <a:lnTo>
                    <a:pt x="2804" y="1800"/>
                  </a:lnTo>
                  <a:lnTo>
                    <a:pt x="2804" y="1772"/>
                  </a:lnTo>
                  <a:lnTo>
                    <a:pt x="2806" y="1549"/>
                  </a:lnTo>
                  <a:lnTo>
                    <a:pt x="2808" y="1192"/>
                  </a:lnTo>
                  <a:lnTo>
                    <a:pt x="2810" y="705"/>
                  </a:lnTo>
                  <a:lnTo>
                    <a:pt x="2812" y="93"/>
                  </a:lnTo>
                  <a:lnTo>
                    <a:pt x="2812" y="24"/>
                  </a:lnTo>
                  <a:lnTo>
                    <a:pt x="2812" y="24"/>
                  </a:lnTo>
                  <a:lnTo>
                    <a:pt x="2812" y="192"/>
                  </a:lnTo>
                  <a:lnTo>
                    <a:pt x="2814" y="778"/>
                  </a:lnTo>
                  <a:lnTo>
                    <a:pt x="2816" y="1248"/>
                  </a:lnTo>
                  <a:lnTo>
                    <a:pt x="2818" y="1587"/>
                  </a:lnTo>
                  <a:lnTo>
                    <a:pt x="2820" y="1795"/>
                  </a:lnTo>
                  <a:lnTo>
                    <a:pt x="2820" y="1811"/>
                  </a:lnTo>
                  <a:lnTo>
                    <a:pt x="2821" y="1800"/>
                  </a:lnTo>
                  <a:lnTo>
                    <a:pt x="2821" y="1772"/>
                  </a:lnTo>
                  <a:lnTo>
                    <a:pt x="2823" y="1549"/>
                  </a:lnTo>
                  <a:lnTo>
                    <a:pt x="2825" y="1192"/>
                  </a:lnTo>
                  <a:lnTo>
                    <a:pt x="2827" y="705"/>
                  </a:lnTo>
                  <a:lnTo>
                    <a:pt x="2829" y="93"/>
                  </a:lnTo>
                  <a:lnTo>
                    <a:pt x="2829" y="24"/>
                  </a:lnTo>
                  <a:lnTo>
                    <a:pt x="2830" y="24"/>
                  </a:lnTo>
                  <a:lnTo>
                    <a:pt x="2830" y="192"/>
                  </a:lnTo>
                  <a:lnTo>
                    <a:pt x="2832" y="778"/>
                  </a:lnTo>
                  <a:lnTo>
                    <a:pt x="2834" y="1248"/>
                  </a:lnTo>
                  <a:lnTo>
                    <a:pt x="2836" y="1587"/>
                  </a:lnTo>
                  <a:lnTo>
                    <a:pt x="2838" y="1795"/>
                  </a:lnTo>
                  <a:lnTo>
                    <a:pt x="2838" y="1811"/>
                  </a:lnTo>
                  <a:lnTo>
                    <a:pt x="2838" y="1800"/>
                  </a:lnTo>
                  <a:lnTo>
                    <a:pt x="2838" y="1772"/>
                  </a:lnTo>
                  <a:lnTo>
                    <a:pt x="2840" y="1549"/>
                  </a:lnTo>
                  <a:lnTo>
                    <a:pt x="2842" y="1192"/>
                  </a:lnTo>
                  <a:lnTo>
                    <a:pt x="2844" y="705"/>
                  </a:lnTo>
                  <a:lnTo>
                    <a:pt x="2846" y="93"/>
                  </a:lnTo>
                  <a:lnTo>
                    <a:pt x="2846" y="24"/>
                  </a:lnTo>
                  <a:lnTo>
                    <a:pt x="2847" y="24"/>
                  </a:lnTo>
                  <a:lnTo>
                    <a:pt x="2847" y="192"/>
                  </a:lnTo>
                  <a:lnTo>
                    <a:pt x="2849" y="778"/>
                  </a:lnTo>
                  <a:lnTo>
                    <a:pt x="2851" y="1248"/>
                  </a:lnTo>
                  <a:lnTo>
                    <a:pt x="2853" y="1587"/>
                  </a:lnTo>
                  <a:lnTo>
                    <a:pt x="2855" y="1795"/>
                  </a:lnTo>
                  <a:lnTo>
                    <a:pt x="2855" y="1811"/>
                  </a:lnTo>
                  <a:lnTo>
                    <a:pt x="2856" y="1794"/>
                  </a:lnTo>
                  <a:lnTo>
                    <a:pt x="2856" y="1774"/>
                  </a:lnTo>
                  <a:lnTo>
                    <a:pt x="2858" y="1557"/>
                  </a:lnTo>
                  <a:lnTo>
                    <a:pt x="2860" y="1209"/>
                  </a:lnTo>
                  <a:lnTo>
                    <a:pt x="2862" y="731"/>
                  </a:lnTo>
                  <a:lnTo>
                    <a:pt x="2864" y="129"/>
                  </a:lnTo>
                  <a:lnTo>
                    <a:pt x="2864" y="62"/>
                  </a:lnTo>
                  <a:lnTo>
                    <a:pt x="2864" y="61"/>
                  </a:lnTo>
                  <a:lnTo>
                    <a:pt x="2864" y="224"/>
                  </a:lnTo>
                  <a:lnTo>
                    <a:pt x="2866" y="792"/>
                  </a:lnTo>
                  <a:lnTo>
                    <a:pt x="2868" y="1247"/>
                  </a:lnTo>
                  <a:lnTo>
                    <a:pt x="2870" y="1577"/>
                  </a:lnTo>
                  <a:lnTo>
                    <a:pt x="2872" y="1780"/>
                  </a:lnTo>
                  <a:lnTo>
                    <a:pt x="2873" y="1796"/>
                  </a:lnTo>
                  <a:lnTo>
                    <a:pt x="2873" y="1757"/>
                  </a:lnTo>
                  <a:lnTo>
                    <a:pt x="2875" y="1539"/>
                  </a:lnTo>
                  <a:lnTo>
                    <a:pt x="2877" y="1191"/>
                  </a:lnTo>
                  <a:lnTo>
                    <a:pt x="2879" y="716"/>
                  </a:lnTo>
                  <a:lnTo>
                    <a:pt x="2881" y="121"/>
                  </a:lnTo>
                  <a:lnTo>
                    <a:pt x="2881" y="54"/>
                  </a:lnTo>
                  <a:lnTo>
                    <a:pt x="2882" y="43"/>
                  </a:lnTo>
                  <a:lnTo>
                    <a:pt x="2882" y="124"/>
                  </a:lnTo>
                  <a:lnTo>
                    <a:pt x="2884" y="713"/>
                  </a:lnTo>
                  <a:lnTo>
                    <a:pt x="2886" y="1218"/>
                  </a:lnTo>
                  <a:lnTo>
                    <a:pt x="2888" y="1585"/>
                  </a:lnTo>
                  <a:lnTo>
                    <a:pt x="2890" y="1796"/>
                  </a:lnTo>
                  <a:lnTo>
                    <a:pt x="2890" y="1779"/>
                  </a:lnTo>
                  <a:lnTo>
                    <a:pt x="2892" y="1575"/>
                  </a:lnTo>
                  <a:lnTo>
                    <a:pt x="2894" y="1213"/>
                  </a:lnTo>
                  <a:lnTo>
                    <a:pt x="2896" y="690"/>
                  </a:lnTo>
                  <a:lnTo>
                    <a:pt x="2898" y="41"/>
                  </a:lnTo>
                  <a:lnTo>
                    <a:pt x="2899" y="44"/>
                  </a:lnTo>
                  <a:lnTo>
                    <a:pt x="2899" y="118"/>
                  </a:lnTo>
                  <a:lnTo>
                    <a:pt x="2901" y="739"/>
                  </a:lnTo>
                  <a:lnTo>
                    <a:pt x="2903" y="1265"/>
                  </a:lnTo>
                  <a:lnTo>
                    <a:pt x="2905" y="1641"/>
                  </a:lnTo>
                  <a:lnTo>
                    <a:pt x="2908" y="1847"/>
                  </a:lnTo>
                  <a:lnTo>
                    <a:pt x="2908" y="1831"/>
                  </a:lnTo>
                  <a:lnTo>
                    <a:pt x="2910" y="1625"/>
                  </a:lnTo>
                  <a:lnTo>
                    <a:pt x="2912" y="1248"/>
                  </a:lnTo>
                  <a:lnTo>
                    <a:pt x="2914" y="695"/>
                  </a:lnTo>
                  <a:lnTo>
                    <a:pt x="2916" y="3"/>
                  </a:lnTo>
                  <a:lnTo>
                    <a:pt x="2916" y="0"/>
                  </a:lnTo>
                  <a:lnTo>
                    <a:pt x="2916" y="71"/>
                  </a:lnTo>
                  <a:lnTo>
                    <a:pt x="2918" y="672"/>
                  </a:lnTo>
                  <a:lnTo>
                    <a:pt x="2920" y="1189"/>
                  </a:lnTo>
                  <a:lnTo>
                    <a:pt x="2922" y="1567"/>
                  </a:lnTo>
                  <a:lnTo>
                    <a:pt x="2925" y="1789"/>
                  </a:lnTo>
                  <a:lnTo>
                    <a:pt x="2925" y="1772"/>
                  </a:lnTo>
                  <a:lnTo>
                    <a:pt x="2927" y="1564"/>
                  </a:lnTo>
                  <a:lnTo>
                    <a:pt x="2929" y="1199"/>
                  </a:lnTo>
                  <a:lnTo>
                    <a:pt x="2931" y="673"/>
                  </a:lnTo>
                  <a:lnTo>
                    <a:pt x="2933" y="23"/>
                  </a:lnTo>
                  <a:lnTo>
                    <a:pt x="2934" y="24"/>
                  </a:lnTo>
                  <a:lnTo>
                    <a:pt x="2934" y="96"/>
                  </a:lnTo>
                  <a:lnTo>
                    <a:pt x="2936" y="702"/>
                  </a:lnTo>
                  <a:lnTo>
                    <a:pt x="2938" y="1220"/>
                  </a:lnTo>
                  <a:lnTo>
                    <a:pt x="2940" y="1596"/>
                  </a:lnTo>
                  <a:lnTo>
                    <a:pt x="2942" y="1811"/>
                  </a:lnTo>
                  <a:lnTo>
                    <a:pt x="2942" y="1794"/>
                  </a:lnTo>
                  <a:lnTo>
                    <a:pt x="2944" y="1589"/>
                  </a:lnTo>
                  <a:lnTo>
                    <a:pt x="2946" y="1220"/>
                  </a:lnTo>
                  <a:lnTo>
                    <a:pt x="2948" y="687"/>
                  </a:lnTo>
                  <a:lnTo>
                    <a:pt x="2950" y="24"/>
                  </a:lnTo>
                  <a:lnTo>
                    <a:pt x="2951" y="24"/>
                  </a:lnTo>
                  <a:lnTo>
                    <a:pt x="2951" y="96"/>
                  </a:lnTo>
                  <a:lnTo>
                    <a:pt x="2953" y="702"/>
                  </a:lnTo>
                  <a:lnTo>
                    <a:pt x="2955" y="1220"/>
                  </a:lnTo>
                  <a:lnTo>
                    <a:pt x="2957" y="1596"/>
                  </a:lnTo>
                  <a:lnTo>
                    <a:pt x="2960" y="1811"/>
                  </a:lnTo>
                  <a:lnTo>
                    <a:pt x="2960" y="1794"/>
                  </a:lnTo>
                  <a:lnTo>
                    <a:pt x="2962" y="1589"/>
                  </a:lnTo>
                  <a:lnTo>
                    <a:pt x="2964" y="1220"/>
                  </a:lnTo>
                  <a:lnTo>
                    <a:pt x="2968" y="24"/>
                  </a:lnTo>
                  <a:lnTo>
                    <a:pt x="2968" y="96"/>
                  </a:lnTo>
                  <a:lnTo>
                    <a:pt x="2970" y="702"/>
                  </a:lnTo>
                  <a:lnTo>
                    <a:pt x="2972" y="1220"/>
                  </a:lnTo>
                  <a:lnTo>
                    <a:pt x="2974" y="1596"/>
                  </a:lnTo>
                  <a:lnTo>
                    <a:pt x="2977" y="1811"/>
                  </a:lnTo>
                  <a:lnTo>
                    <a:pt x="2977" y="1794"/>
                  </a:lnTo>
                  <a:lnTo>
                    <a:pt x="2979" y="1589"/>
                  </a:lnTo>
                  <a:lnTo>
                    <a:pt x="2981" y="1220"/>
                  </a:lnTo>
                  <a:lnTo>
                    <a:pt x="2986" y="24"/>
                  </a:lnTo>
                  <a:lnTo>
                    <a:pt x="2986" y="96"/>
                  </a:lnTo>
                  <a:lnTo>
                    <a:pt x="2988" y="702"/>
                  </a:lnTo>
                  <a:lnTo>
                    <a:pt x="2990" y="1220"/>
                  </a:lnTo>
                  <a:lnTo>
                    <a:pt x="2992" y="1596"/>
                  </a:lnTo>
                  <a:lnTo>
                    <a:pt x="2994" y="1811"/>
                  </a:lnTo>
                  <a:lnTo>
                    <a:pt x="2994" y="1794"/>
                  </a:lnTo>
                  <a:lnTo>
                    <a:pt x="2996" y="1589"/>
                  </a:lnTo>
                  <a:lnTo>
                    <a:pt x="2998" y="1220"/>
                  </a:lnTo>
                  <a:lnTo>
                    <a:pt x="3003" y="24"/>
                  </a:lnTo>
                  <a:lnTo>
                    <a:pt x="3003" y="96"/>
                  </a:lnTo>
                  <a:lnTo>
                    <a:pt x="3005" y="702"/>
                  </a:lnTo>
                  <a:lnTo>
                    <a:pt x="3007" y="1220"/>
                  </a:lnTo>
                  <a:lnTo>
                    <a:pt x="3009" y="1596"/>
                  </a:lnTo>
                  <a:lnTo>
                    <a:pt x="3012" y="1811"/>
                  </a:lnTo>
                  <a:lnTo>
                    <a:pt x="3012" y="1794"/>
                  </a:lnTo>
                  <a:lnTo>
                    <a:pt x="3014" y="1589"/>
                  </a:lnTo>
                  <a:lnTo>
                    <a:pt x="3016" y="1220"/>
                  </a:lnTo>
                  <a:lnTo>
                    <a:pt x="3020" y="24"/>
                  </a:lnTo>
                  <a:lnTo>
                    <a:pt x="3020" y="96"/>
                  </a:lnTo>
                  <a:lnTo>
                    <a:pt x="3022" y="702"/>
                  </a:lnTo>
                  <a:lnTo>
                    <a:pt x="3024" y="1220"/>
                  </a:lnTo>
                  <a:lnTo>
                    <a:pt x="3026" y="1596"/>
                  </a:lnTo>
                  <a:lnTo>
                    <a:pt x="3029" y="1811"/>
                  </a:lnTo>
                  <a:lnTo>
                    <a:pt x="3029" y="1794"/>
                  </a:lnTo>
                  <a:lnTo>
                    <a:pt x="3031" y="1589"/>
                  </a:lnTo>
                  <a:lnTo>
                    <a:pt x="3036" y="687"/>
                  </a:lnTo>
                  <a:lnTo>
                    <a:pt x="3038" y="24"/>
                  </a:lnTo>
                  <a:lnTo>
                    <a:pt x="3038" y="96"/>
                  </a:lnTo>
                  <a:lnTo>
                    <a:pt x="3040" y="702"/>
                  </a:lnTo>
                  <a:lnTo>
                    <a:pt x="3042" y="1220"/>
                  </a:lnTo>
                  <a:lnTo>
                    <a:pt x="3044" y="1596"/>
                  </a:lnTo>
                  <a:lnTo>
                    <a:pt x="3046" y="1811"/>
                  </a:lnTo>
                  <a:lnTo>
                    <a:pt x="3046" y="1794"/>
                  </a:lnTo>
                  <a:lnTo>
                    <a:pt x="3048" y="1589"/>
                  </a:lnTo>
                  <a:lnTo>
                    <a:pt x="3053" y="687"/>
                  </a:lnTo>
                  <a:lnTo>
                    <a:pt x="3055" y="24"/>
                  </a:lnTo>
                  <a:lnTo>
                    <a:pt x="3055" y="96"/>
                  </a:lnTo>
                  <a:lnTo>
                    <a:pt x="3057" y="702"/>
                  </a:lnTo>
                  <a:lnTo>
                    <a:pt x="3059" y="1220"/>
                  </a:lnTo>
                  <a:lnTo>
                    <a:pt x="3062" y="1596"/>
                  </a:lnTo>
                  <a:lnTo>
                    <a:pt x="3064" y="1811"/>
                  </a:lnTo>
                  <a:lnTo>
                    <a:pt x="3064" y="1794"/>
                  </a:lnTo>
                  <a:lnTo>
                    <a:pt x="3066" y="1589"/>
                  </a:lnTo>
                  <a:lnTo>
                    <a:pt x="3070" y="687"/>
                  </a:lnTo>
                  <a:lnTo>
                    <a:pt x="3072" y="24"/>
                  </a:lnTo>
                  <a:lnTo>
                    <a:pt x="3072" y="96"/>
                  </a:lnTo>
                  <a:lnTo>
                    <a:pt x="3074" y="702"/>
                  </a:lnTo>
                  <a:lnTo>
                    <a:pt x="3076" y="1220"/>
                  </a:lnTo>
                  <a:lnTo>
                    <a:pt x="3079" y="1596"/>
                  </a:lnTo>
                  <a:lnTo>
                    <a:pt x="3081" y="1811"/>
                  </a:lnTo>
                  <a:lnTo>
                    <a:pt x="3081" y="1794"/>
                  </a:lnTo>
                  <a:lnTo>
                    <a:pt x="3083" y="1589"/>
                  </a:lnTo>
                  <a:lnTo>
                    <a:pt x="3088" y="687"/>
                  </a:lnTo>
                  <a:lnTo>
                    <a:pt x="3090" y="24"/>
                  </a:lnTo>
                  <a:lnTo>
                    <a:pt x="3090" y="96"/>
                  </a:lnTo>
                  <a:lnTo>
                    <a:pt x="3092" y="702"/>
                  </a:lnTo>
                  <a:lnTo>
                    <a:pt x="3094" y="1220"/>
                  </a:lnTo>
                  <a:lnTo>
                    <a:pt x="3096" y="1596"/>
                  </a:lnTo>
                  <a:lnTo>
                    <a:pt x="3098" y="1811"/>
                  </a:lnTo>
                  <a:lnTo>
                    <a:pt x="3098" y="1794"/>
                  </a:lnTo>
                  <a:lnTo>
                    <a:pt x="3100" y="1589"/>
                  </a:lnTo>
                  <a:lnTo>
                    <a:pt x="3105" y="687"/>
                  </a:lnTo>
                  <a:lnTo>
                    <a:pt x="3107" y="24"/>
                  </a:lnTo>
                  <a:lnTo>
                    <a:pt x="3107" y="83"/>
                  </a:lnTo>
                  <a:lnTo>
                    <a:pt x="3108" y="96"/>
                  </a:lnTo>
                  <a:lnTo>
                    <a:pt x="3109" y="702"/>
                  </a:lnTo>
                  <a:lnTo>
                    <a:pt x="3111" y="1220"/>
                  </a:lnTo>
                  <a:lnTo>
                    <a:pt x="3114" y="1596"/>
                  </a:lnTo>
                  <a:lnTo>
                    <a:pt x="3116" y="1811"/>
                  </a:lnTo>
                  <a:lnTo>
                    <a:pt x="3116" y="1797"/>
                  </a:lnTo>
                  <a:lnTo>
                    <a:pt x="3116" y="1794"/>
                  </a:lnTo>
                  <a:lnTo>
                    <a:pt x="3118" y="1589"/>
                  </a:lnTo>
                  <a:lnTo>
                    <a:pt x="3122" y="687"/>
                  </a:lnTo>
                  <a:lnTo>
                    <a:pt x="3124" y="24"/>
                  </a:lnTo>
                  <a:lnTo>
                    <a:pt x="3124" y="83"/>
                  </a:lnTo>
                  <a:lnTo>
                    <a:pt x="3125" y="96"/>
                  </a:lnTo>
                  <a:lnTo>
                    <a:pt x="3126" y="702"/>
                  </a:lnTo>
                  <a:lnTo>
                    <a:pt x="3131" y="1596"/>
                  </a:lnTo>
                  <a:lnTo>
                    <a:pt x="3133" y="1811"/>
                  </a:lnTo>
                  <a:lnTo>
                    <a:pt x="3133" y="1801"/>
                  </a:lnTo>
                  <a:lnTo>
                    <a:pt x="3134" y="1797"/>
                  </a:lnTo>
                  <a:lnTo>
                    <a:pt x="3134" y="1794"/>
                  </a:lnTo>
                  <a:lnTo>
                    <a:pt x="3135" y="1589"/>
                  </a:lnTo>
                  <a:lnTo>
                    <a:pt x="3138" y="1220"/>
                  </a:lnTo>
                  <a:lnTo>
                    <a:pt x="3140" y="687"/>
                  </a:lnTo>
                  <a:lnTo>
                    <a:pt x="3142" y="24"/>
                  </a:lnTo>
                  <a:lnTo>
                    <a:pt x="3142" y="65"/>
                  </a:lnTo>
                  <a:lnTo>
                    <a:pt x="3142" y="83"/>
                  </a:lnTo>
                  <a:lnTo>
                    <a:pt x="3142" y="96"/>
                  </a:lnTo>
                  <a:lnTo>
                    <a:pt x="3144" y="702"/>
                  </a:lnTo>
                  <a:lnTo>
                    <a:pt x="3148" y="1596"/>
                  </a:lnTo>
                  <a:lnTo>
                    <a:pt x="3150" y="1811"/>
                  </a:lnTo>
                  <a:lnTo>
                    <a:pt x="3150" y="1801"/>
                  </a:lnTo>
                  <a:lnTo>
                    <a:pt x="3151" y="1797"/>
                  </a:lnTo>
                  <a:lnTo>
                    <a:pt x="3151" y="1794"/>
                  </a:lnTo>
                  <a:lnTo>
                    <a:pt x="3152" y="1589"/>
                  </a:lnTo>
                  <a:lnTo>
                    <a:pt x="3155" y="1220"/>
                  </a:lnTo>
                  <a:lnTo>
                    <a:pt x="3157" y="687"/>
                  </a:lnTo>
                  <a:lnTo>
                    <a:pt x="3159" y="24"/>
                  </a:lnTo>
                  <a:lnTo>
                    <a:pt x="3159" y="65"/>
                  </a:lnTo>
                  <a:lnTo>
                    <a:pt x="3160" y="83"/>
                  </a:lnTo>
                  <a:lnTo>
                    <a:pt x="3160" y="96"/>
                  </a:lnTo>
                  <a:lnTo>
                    <a:pt x="3161" y="702"/>
                  </a:lnTo>
                  <a:lnTo>
                    <a:pt x="3166" y="1596"/>
                  </a:lnTo>
                  <a:lnTo>
                    <a:pt x="3168" y="1811"/>
                  </a:lnTo>
                  <a:lnTo>
                    <a:pt x="3168" y="1801"/>
                  </a:lnTo>
                  <a:lnTo>
                    <a:pt x="3168" y="1797"/>
                  </a:lnTo>
                  <a:lnTo>
                    <a:pt x="3168" y="1794"/>
                  </a:lnTo>
                  <a:lnTo>
                    <a:pt x="3170" y="1589"/>
                  </a:lnTo>
                  <a:lnTo>
                    <a:pt x="3172" y="1220"/>
                  </a:lnTo>
                  <a:lnTo>
                    <a:pt x="3174" y="687"/>
                  </a:lnTo>
                  <a:lnTo>
                    <a:pt x="3176" y="24"/>
                  </a:lnTo>
                  <a:lnTo>
                    <a:pt x="3177" y="65"/>
                  </a:lnTo>
                  <a:lnTo>
                    <a:pt x="3177" y="96"/>
                  </a:lnTo>
                  <a:lnTo>
                    <a:pt x="3178" y="702"/>
                  </a:lnTo>
                  <a:lnTo>
                    <a:pt x="3183" y="1596"/>
                  </a:lnTo>
                  <a:lnTo>
                    <a:pt x="3185" y="1811"/>
                  </a:lnTo>
                  <a:lnTo>
                    <a:pt x="3186" y="1801"/>
                  </a:lnTo>
                  <a:lnTo>
                    <a:pt x="3186" y="1794"/>
                  </a:lnTo>
                  <a:lnTo>
                    <a:pt x="3188" y="1589"/>
                  </a:lnTo>
                  <a:lnTo>
                    <a:pt x="3190" y="1220"/>
                  </a:lnTo>
                  <a:lnTo>
                    <a:pt x="3192" y="687"/>
                  </a:lnTo>
                  <a:lnTo>
                    <a:pt x="3194" y="24"/>
                  </a:lnTo>
                  <a:lnTo>
                    <a:pt x="3194" y="65"/>
                  </a:lnTo>
                  <a:lnTo>
                    <a:pt x="3194" y="96"/>
                  </a:lnTo>
                  <a:lnTo>
                    <a:pt x="3196" y="702"/>
                  </a:lnTo>
                  <a:lnTo>
                    <a:pt x="3198" y="1220"/>
                  </a:lnTo>
                  <a:lnTo>
                    <a:pt x="3200" y="1596"/>
                  </a:lnTo>
                  <a:lnTo>
                    <a:pt x="3202" y="1811"/>
                  </a:lnTo>
                  <a:lnTo>
                    <a:pt x="3203" y="1801"/>
                  </a:lnTo>
                  <a:lnTo>
                    <a:pt x="3203" y="1794"/>
                  </a:lnTo>
                  <a:lnTo>
                    <a:pt x="3205" y="1589"/>
                  </a:lnTo>
                  <a:lnTo>
                    <a:pt x="3207" y="1220"/>
                  </a:lnTo>
                  <a:lnTo>
                    <a:pt x="3209" y="687"/>
                  </a:lnTo>
                  <a:lnTo>
                    <a:pt x="3211" y="24"/>
                  </a:lnTo>
                  <a:lnTo>
                    <a:pt x="3212" y="65"/>
                  </a:lnTo>
                  <a:lnTo>
                    <a:pt x="3212" y="96"/>
                  </a:lnTo>
                  <a:lnTo>
                    <a:pt x="3214" y="702"/>
                  </a:lnTo>
                  <a:lnTo>
                    <a:pt x="3216" y="1220"/>
                  </a:lnTo>
                  <a:lnTo>
                    <a:pt x="3218" y="1596"/>
                  </a:lnTo>
                  <a:lnTo>
                    <a:pt x="3220" y="1811"/>
                  </a:lnTo>
                  <a:lnTo>
                    <a:pt x="3220" y="1801"/>
                  </a:lnTo>
                  <a:lnTo>
                    <a:pt x="3220" y="1794"/>
                  </a:lnTo>
                  <a:lnTo>
                    <a:pt x="3222" y="1589"/>
                  </a:lnTo>
                  <a:lnTo>
                    <a:pt x="3224" y="1220"/>
                  </a:lnTo>
                  <a:lnTo>
                    <a:pt x="3226" y="687"/>
                  </a:lnTo>
                  <a:lnTo>
                    <a:pt x="3228" y="24"/>
                  </a:lnTo>
                  <a:lnTo>
                    <a:pt x="3229" y="65"/>
                  </a:lnTo>
                  <a:lnTo>
                    <a:pt x="3229" y="96"/>
                  </a:lnTo>
                  <a:lnTo>
                    <a:pt x="3231" y="702"/>
                  </a:lnTo>
                  <a:lnTo>
                    <a:pt x="3233" y="1220"/>
                  </a:lnTo>
                  <a:lnTo>
                    <a:pt x="3235" y="1596"/>
                  </a:lnTo>
                  <a:lnTo>
                    <a:pt x="3237" y="1811"/>
                  </a:lnTo>
                  <a:lnTo>
                    <a:pt x="3238" y="1801"/>
                  </a:lnTo>
                  <a:lnTo>
                    <a:pt x="3238" y="1794"/>
                  </a:lnTo>
                  <a:lnTo>
                    <a:pt x="3240" y="1589"/>
                  </a:lnTo>
                  <a:lnTo>
                    <a:pt x="3242" y="1220"/>
                  </a:lnTo>
                  <a:lnTo>
                    <a:pt x="3244" y="687"/>
                  </a:lnTo>
                  <a:lnTo>
                    <a:pt x="3246" y="24"/>
                  </a:lnTo>
                  <a:lnTo>
                    <a:pt x="3246" y="65"/>
                  </a:lnTo>
                  <a:lnTo>
                    <a:pt x="3246" y="96"/>
                  </a:lnTo>
                  <a:lnTo>
                    <a:pt x="3248" y="702"/>
                  </a:lnTo>
                  <a:lnTo>
                    <a:pt x="3250" y="1220"/>
                  </a:lnTo>
                  <a:lnTo>
                    <a:pt x="3252" y="1596"/>
                  </a:lnTo>
                  <a:lnTo>
                    <a:pt x="3254" y="1811"/>
                  </a:lnTo>
                  <a:lnTo>
                    <a:pt x="3255" y="1801"/>
                  </a:lnTo>
                  <a:lnTo>
                    <a:pt x="3255" y="1794"/>
                  </a:lnTo>
                  <a:lnTo>
                    <a:pt x="3257" y="1589"/>
                  </a:lnTo>
                  <a:lnTo>
                    <a:pt x="3259" y="1220"/>
                  </a:lnTo>
                  <a:lnTo>
                    <a:pt x="3261" y="687"/>
                  </a:lnTo>
                  <a:lnTo>
                    <a:pt x="3263" y="24"/>
                  </a:lnTo>
                  <a:lnTo>
                    <a:pt x="3264" y="65"/>
                  </a:lnTo>
                  <a:lnTo>
                    <a:pt x="3264" y="96"/>
                  </a:lnTo>
                  <a:lnTo>
                    <a:pt x="3266" y="702"/>
                  </a:lnTo>
                  <a:lnTo>
                    <a:pt x="3268" y="1220"/>
                  </a:lnTo>
                  <a:lnTo>
                    <a:pt x="3270" y="1596"/>
                  </a:lnTo>
                  <a:lnTo>
                    <a:pt x="3272" y="1811"/>
                  </a:lnTo>
                  <a:lnTo>
                    <a:pt x="3272" y="1801"/>
                  </a:lnTo>
                  <a:lnTo>
                    <a:pt x="3272" y="1794"/>
                  </a:lnTo>
                  <a:lnTo>
                    <a:pt x="3274" y="1589"/>
                  </a:lnTo>
                  <a:lnTo>
                    <a:pt x="3276" y="1220"/>
                  </a:lnTo>
                  <a:lnTo>
                    <a:pt x="3278" y="687"/>
                  </a:lnTo>
                  <a:lnTo>
                    <a:pt x="3280" y="24"/>
                  </a:lnTo>
                  <a:lnTo>
                    <a:pt x="3281" y="65"/>
                  </a:lnTo>
                  <a:lnTo>
                    <a:pt x="3281" y="96"/>
                  </a:lnTo>
                  <a:lnTo>
                    <a:pt x="3283" y="702"/>
                  </a:lnTo>
                  <a:lnTo>
                    <a:pt x="3285" y="1220"/>
                  </a:lnTo>
                  <a:lnTo>
                    <a:pt x="3287" y="1596"/>
                  </a:lnTo>
                  <a:lnTo>
                    <a:pt x="3289" y="1811"/>
                  </a:lnTo>
                  <a:lnTo>
                    <a:pt x="3290" y="1801"/>
                  </a:lnTo>
                  <a:lnTo>
                    <a:pt x="3290" y="1794"/>
                  </a:lnTo>
                  <a:lnTo>
                    <a:pt x="3292" y="1589"/>
                  </a:lnTo>
                  <a:lnTo>
                    <a:pt x="3294" y="1220"/>
                  </a:lnTo>
                  <a:lnTo>
                    <a:pt x="3296" y="687"/>
                  </a:lnTo>
                  <a:lnTo>
                    <a:pt x="3298" y="24"/>
                  </a:lnTo>
                  <a:lnTo>
                    <a:pt x="3298" y="24"/>
                  </a:lnTo>
                  <a:lnTo>
                    <a:pt x="3298" y="96"/>
                  </a:lnTo>
                  <a:lnTo>
                    <a:pt x="3300" y="702"/>
                  </a:lnTo>
                  <a:lnTo>
                    <a:pt x="3302" y="1220"/>
                  </a:lnTo>
                  <a:lnTo>
                    <a:pt x="3304" y="1596"/>
                  </a:lnTo>
                  <a:lnTo>
                    <a:pt x="3306" y="1811"/>
                  </a:lnTo>
                  <a:lnTo>
                    <a:pt x="3307" y="1801"/>
                  </a:lnTo>
                  <a:lnTo>
                    <a:pt x="3307" y="1794"/>
                  </a:lnTo>
                  <a:lnTo>
                    <a:pt x="3309" y="1589"/>
                  </a:lnTo>
                  <a:lnTo>
                    <a:pt x="3311" y="1220"/>
                  </a:lnTo>
                  <a:lnTo>
                    <a:pt x="3313" y="687"/>
                  </a:lnTo>
                  <a:lnTo>
                    <a:pt x="3315" y="24"/>
                  </a:lnTo>
                  <a:lnTo>
                    <a:pt x="3316" y="24"/>
                  </a:lnTo>
                  <a:lnTo>
                    <a:pt x="3316" y="96"/>
                  </a:lnTo>
                  <a:lnTo>
                    <a:pt x="3318" y="702"/>
                  </a:lnTo>
                  <a:lnTo>
                    <a:pt x="3320" y="1220"/>
                  </a:lnTo>
                  <a:lnTo>
                    <a:pt x="3322" y="1596"/>
                  </a:lnTo>
                  <a:lnTo>
                    <a:pt x="3324" y="1811"/>
                  </a:lnTo>
                  <a:lnTo>
                    <a:pt x="3324" y="1801"/>
                  </a:lnTo>
                  <a:lnTo>
                    <a:pt x="3324" y="1794"/>
                  </a:lnTo>
                  <a:lnTo>
                    <a:pt x="3326" y="1589"/>
                  </a:lnTo>
                  <a:lnTo>
                    <a:pt x="3328" y="1220"/>
                  </a:lnTo>
                  <a:lnTo>
                    <a:pt x="3330" y="687"/>
                  </a:lnTo>
                  <a:lnTo>
                    <a:pt x="3332" y="24"/>
                  </a:lnTo>
                  <a:lnTo>
                    <a:pt x="3333" y="24"/>
                  </a:lnTo>
                  <a:lnTo>
                    <a:pt x="3333" y="96"/>
                  </a:lnTo>
                  <a:lnTo>
                    <a:pt x="3335" y="702"/>
                  </a:lnTo>
                  <a:lnTo>
                    <a:pt x="3337" y="1220"/>
                  </a:lnTo>
                  <a:lnTo>
                    <a:pt x="3339" y="1596"/>
                  </a:lnTo>
                  <a:lnTo>
                    <a:pt x="3341" y="1811"/>
                  </a:lnTo>
                  <a:lnTo>
                    <a:pt x="3342" y="1801"/>
                  </a:lnTo>
                  <a:lnTo>
                    <a:pt x="3342" y="1794"/>
                  </a:lnTo>
                  <a:lnTo>
                    <a:pt x="3344" y="1589"/>
                  </a:lnTo>
                  <a:lnTo>
                    <a:pt x="3346" y="1220"/>
                  </a:lnTo>
                  <a:lnTo>
                    <a:pt x="3348" y="687"/>
                  </a:lnTo>
                  <a:lnTo>
                    <a:pt x="3350" y="24"/>
                  </a:lnTo>
                  <a:lnTo>
                    <a:pt x="3350" y="23"/>
                  </a:lnTo>
                  <a:lnTo>
                    <a:pt x="3350" y="93"/>
                  </a:lnTo>
                  <a:lnTo>
                    <a:pt x="3352" y="688"/>
                  </a:lnTo>
                  <a:lnTo>
                    <a:pt x="3354" y="1199"/>
                  </a:lnTo>
                  <a:lnTo>
                    <a:pt x="3356" y="1571"/>
                  </a:lnTo>
                  <a:lnTo>
                    <a:pt x="3358" y="1789"/>
                  </a:lnTo>
                  <a:lnTo>
                    <a:pt x="3359" y="1778"/>
                  </a:lnTo>
                  <a:lnTo>
                    <a:pt x="3359" y="1771"/>
                  </a:lnTo>
                  <a:lnTo>
                    <a:pt x="3361" y="1559"/>
                  </a:lnTo>
                  <a:lnTo>
                    <a:pt x="3363" y="1189"/>
                  </a:lnTo>
                  <a:lnTo>
                    <a:pt x="3365" y="657"/>
                  </a:lnTo>
                  <a:lnTo>
                    <a:pt x="3367" y="0"/>
                  </a:lnTo>
                  <a:lnTo>
                    <a:pt x="3368" y="3"/>
                  </a:lnTo>
                  <a:lnTo>
                    <a:pt x="3368" y="78"/>
                  </a:lnTo>
                  <a:lnTo>
                    <a:pt x="3370" y="711"/>
                  </a:lnTo>
                  <a:lnTo>
                    <a:pt x="3372" y="1248"/>
                  </a:lnTo>
                  <a:lnTo>
                    <a:pt x="3374" y="1633"/>
                  </a:lnTo>
                  <a:lnTo>
                    <a:pt x="3376" y="1847"/>
                  </a:lnTo>
                  <a:lnTo>
                    <a:pt x="3376" y="1837"/>
                  </a:lnTo>
                  <a:lnTo>
                    <a:pt x="3376" y="1832"/>
                  </a:lnTo>
                  <a:lnTo>
                    <a:pt x="3378" y="1633"/>
                  </a:lnTo>
                  <a:lnTo>
                    <a:pt x="3380" y="1265"/>
                  </a:lnTo>
                  <a:lnTo>
                    <a:pt x="3382" y="724"/>
                  </a:lnTo>
                  <a:lnTo>
                    <a:pt x="3384" y="44"/>
                  </a:lnTo>
                  <a:lnTo>
                    <a:pt x="3385" y="41"/>
                  </a:lnTo>
                  <a:lnTo>
                    <a:pt x="3385" y="111"/>
                  </a:lnTo>
                  <a:lnTo>
                    <a:pt x="3387" y="705"/>
                  </a:lnTo>
                  <a:lnTo>
                    <a:pt x="3389" y="1213"/>
                  </a:lnTo>
                  <a:lnTo>
                    <a:pt x="3391" y="1582"/>
                  </a:lnTo>
                  <a:lnTo>
                    <a:pt x="3394" y="1796"/>
                  </a:lnTo>
                  <a:lnTo>
                    <a:pt x="3394" y="1779"/>
                  </a:lnTo>
                  <a:lnTo>
                    <a:pt x="3396" y="1577"/>
                  </a:lnTo>
                  <a:lnTo>
                    <a:pt x="3398" y="1218"/>
                  </a:lnTo>
                  <a:lnTo>
                    <a:pt x="3400" y="699"/>
                  </a:lnTo>
                  <a:lnTo>
                    <a:pt x="3402" y="54"/>
                  </a:lnTo>
                  <a:lnTo>
                    <a:pt x="3402" y="43"/>
                  </a:lnTo>
                  <a:lnTo>
                    <a:pt x="3402" y="217"/>
                  </a:lnTo>
                  <a:lnTo>
                    <a:pt x="3404" y="787"/>
                  </a:lnTo>
                  <a:lnTo>
                    <a:pt x="3406" y="1245"/>
                  </a:lnTo>
                  <a:lnTo>
                    <a:pt x="3408" y="1576"/>
                  </a:lnTo>
                  <a:lnTo>
                    <a:pt x="3410" y="1780"/>
                  </a:lnTo>
                  <a:lnTo>
                    <a:pt x="3411" y="1796"/>
                  </a:lnTo>
                  <a:lnTo>
                    <a:pt x="3411" y="1763"/>
                  </a:lnTo>
                  <a:lnTo>
                    <a:pt x="3412" y="1758"/>
                  </a:lnTo>
                  <a:lnTo>
                    <a:pt x="3415" y="1193"/>
                  </a:lnTo>
                  <a:lnTo>
                    <a:pt x="3417" y="721"/>
                  </a:lnTo>
                  <a:lnTo>
                    <a:pt x="3419" y="128"/>
                  </a:lnTo>
                  <a:lnTo>
                    <a:pt x="3419" y="61"/>
                  </a:lnTo>
                  <a:lnTo>
                    <a:pt x="3420" y="62"/>
                  </a:lnTo>
                  <a:lnTo>
                    <a:pt x="3420" y="204"/>
                  </a:lnTo>
                  <a:lnTo>
                    <a:pt x="3420" y="227"/>
                  </a:lnTo>
                  <a:lnTo>
                    <a:pt x="3422" y="803"/>
                  </a:lnTo>
                  <a:lnTo>
                    <a:pt x="3424" y="1263"/>
                  </a:lnTo>
                  <a:lnTo>
                    <a:pt x="3426" y="1595"/>
                  </a:lnTo>
                  <a:lnTo>
                    <a:pt x="3428" y="1796"/>
                  </a:lnTo>
                  <a:lnTo>
                    <a:pt x="3428" y="1811"/>
                  </a:lnTo>
                  <a:lnTo>
                    <a:pt x="3428" y="1778"/>
                  </a:lnTo>
                  <a:lnTo>
                    <a:pt x="3429" y="1772"/>
                  </a:lnTo>
                  <a:lnTo>
                    <a:pt x="3432" y="1192"/>
                  </a:lnTo>
                  <a:lnTo>
                    <a:pt x="3434" y="705"/>
                  </a:lnTo>
                  <a:lnTo>
                    <a:pt x="3436" y="93"/>
                  </a:lnTo>
                  <a:lnTo>
                    <a:pt x="3436" y="24"/>
                  </a:lnTo>
                  <a:lnTo>
                    <a:pt x="3437" y="24"/>
                  </a:lnTo>
                  <a:lnTo>
                    <a:pt x="3437" y="169"/>
                  </a:lnTo>
                  <a:lnTo>
                    <a:pt x="3438" y="192"/>
                  </a:lnTo>
                  <a:lnTo>
                    <a:pt x="3439" y="778"/>
                  </a:lnTo>
                  <a:lnTo>
                    <a:pt x="3441" y="1248"/>
                  </a:lnTo>
                  <a:lnTo>
                    <a:pt x="3443" y="1587"/>
                  </a:lnTo>
                  <a:lnTo>
                    <a:pt x="3445" y="1795"/>
                  </a:lnTo>
                  <a:lnTo>
                    <a:pt x="3446" y="1811"/>
                  </a:lnTo>
                  <a:lnTo>
                    <a:pt x="3446" y="1778"/>
                  </a:lnTo>
                  <a:lnTo>
                    <a:pt x="3446" y="1772"/>
                  </a:lnTo>
                  <a:lnTo>
                    <a:pt x="3450" y="1192"/>
                  </a:lnTo>
                  <a:lnTo>
                    <a:pt x="3452" y="705"/>
                  </a:lnTo>
                  <a:lnTo>
                    <a:pt x="3454" y="93"/>
                  </a:lnTo>
                  <a:lnTo>
                    <a:pt x="3454" y="24"/>
                  </a:lnTo>
                  <a:lnTo>
                    <a:pt x="3454" y="24"/>
                  </a:lnTo>
                  <a:lnTo>
                    <a:pt x="3454" y="169"/>
                  </a:lnTo>
                  <a:lnTo>
                    <a:pt x="3455" y="192"/>
                  </a:lnTo>
                  <a:lnTo>
                    <a:pt x="3456" y="778"/>
                  </a:lnTo>
                  <a:lnTo>
                    <a:pt x="3458" y="1248"/>
                  </a:lnTo>
                  <a:lnTo>
                    <a:pt x="3460" y="1587"/>
                  </a:lnTo>
                  <a:lnTo>
                    <a:pt x="3462" y="1795"/>
                  </a:lnTo>
                  <a:lnTo>
                    <a:pt x="3463" y="1811"/>
                  </a:lnTo>
                  <a:lnTo>
                    <a:pt x="3463" y="1781"/>
                  </a:lnTo>
                  <a:lnTo>
                    <a:pt x="3464" y="1778"/>
                  </a:lnTo>
                  <a:lnTo>
                    <a:pt x="3464" y="1772"/>
                  </a:lnTo>
                  <a:lnTo>
                    <a:pt x="3467" y="1192"/>
                  </a:lnTo>
                  <a:lnTo>
                    <a:pt x="3469" y="705"/>
                  </a:lnTo>
                  <a:lnTo>
                    <a:pt x="3471" y="93"/>
                  </a:lnTo>
                  <a:lnTo>
                    <a:pt x="3471" y="24"/>
                  </a:lnTo>
                  <a:lnTo>
                    <a:pt x="3472" y="24"/>
                  </a:lnTo>
                  <a:lnTo>
                    <a:pt x="3472" y="157"/>
                  </a:lnTo>
                  <a:lnTo>
                    <a:pt x="3472" y="169"/>
                  </a:lnTo>
                  <a:lnTo>
                    <a:pt x="3472" y="192"/>
                  </a:lnTo>
                  <a:lnTo>
                    <a:pt x="3474" y="778"/>
                  </a:lnTo>
                  <a:lnTo>
                    <a:pt x="3476" y="1248"/>
                  </a:lnTo>
                  <a:lnTo>
                    <a:pt x="3478" y="1587"/>
                  </a:lnTo>
                  <a:lnTo>
                    <a:pt x="3480" y="1795"/>
                  </a:lnTo>
                  <a:lnTo>
                    <a:pt x="3480" y="1811"/>
                  </a:lnTo>
                  <a:lnTo>
                    <a:pt x="3480" y="1781"/>
                  </a:lnTo>
                  <a:lnTo>
                    <a:pt x="3481" y="1778"/>
                  </a:lnTo>
                  <a:lnTo>
                    <a:pt x="3481" y="1772"/>
                  </a:lnTo>
                  <a:lnTo>
                    <a:pt x="3484" y="1192"/>
                  </a:lnTo>
                  <a:lnTo>
                    <a:pt x="3486" y="705"/>
                  </a:lnTo>
                  <a:lnTo>
                    <a:pt x="3488" y="93"/>
                  </a:lnTo>
                  <a:lnTo>
                    <a:pt x="3489" y="24"/>
                  </a:lnTo>
                  <a:lnTo>
                    <a:pt x="3489" y="141"/>
                  </a:lnTo>
                  <a:lnTo>
                    <a:pt x="3490" y="157"/>
                  </a:lnTo>
                  <a:lnTo>
                    <a:pt x="3490" y="192"/>
                  </a:lnTo>
                  <a:lnTo>
                    <a:pt x="3492" y="778"/>
                  </a:lnTo>
                  <a:lnTo>
                    <a:pt x="3493" y="1248"/>
                  </a:lnTo>
                  <a:lnTo>
                    <a:pt x="3495" y="1587"/>
                  </a:lnTo>
                  <a:lnTo>
                    <a:pt x="3497" y="1795"/>
                  </a:lnTo>
                  <a:lnTo>
                    <a:pt x="3498" y="1811"/>
                  </a:lnTo>
                  <a:lnTo>
                    <a:pt x="3498" y="1784"/>
                  </a:lnTo>
                  <a:lnTo>
                    <a:pt x="3498" y="1781"/>
                  </a:lnTo>
                  <a:lnTo>
                    <a:pt x="3498" y="1772"/>
                  </a:lnTo>
                  <a:lnTo>
                    <a:pt x="3500" y="1549"/>
                  </a:lnTo>
                  <a:lnTo>
                    <a:pt x="3504" y="705"/>
                  </a:lnTo>
                  <a:lnTo>
                    <a:pt x="3506" y="93"/>
                  </a:lnTo>
                  <a:lnTo>
                    <a:pt x="3506" y="24"/>
                  </a:lnTo>
                  <a:lnTo>
                    <a:pt x="3506" y="141"/>
                  </a:lnTo>
                  <a:lnTo>
                    <a:pt x="3507" y="157"/>
                  </a:lnTo>
                  <a:lnTo>
                    <a:pt x="3507" y="192"/>
                  </a:lnTo>
                  <a:lnTo>
                    <a:pt x="3509" y="778"/>
                  </a:lnTo>
                  <a:lnTo>
                    <a:pt x="3510" y="1248"/>
                  </a:lnTo>
                  <a:lnTo>
                    <a:pt x="3512" y="1587"/>
                  </a:lnTo>
                  <a:lnTo>
                    <a:pt x="3514" y="1795"/>
                  </a:lnTo>
                  <a:lnTo>
                    <a:pt x="3515" y="1811"/>
                  </a:lnTo>
                  <a:lnTo>
                    <a:pt x="3515" y="1784"/>
                  </a:lnTo>
                  <a:lnTo>
                    <a:pt x="3516" y="1781"/>
                  </a:lnTo>
                  <a:lnTo>
                    <a:pt x="3516" y="1772"/>
                  </a:lnTo>
                  <a:lnTo>
                    <a:pt x="3518" y="1549"/>
                  </a:lnTo>
                  <a:lnTo>
                    <a:pt x="3521" y="705"/>
                  </a:lnTo>
                  <a:lnTo>
                    <a:pt x="3523" y="93"/>
                  </a:lnTo>
                  <a:lnTo>
                    <a:pt x="3524" y="24"/>
                  </a:lnTo>
                  <a:lnTo>
                    <a:pt x="3524" y="108"/>
                  </a:lnTo>
                  <a:lnTo>
                    <a:pt x="3524" y="141"/>
                  </a:lnTo>
                  <a:lnTo>
                    <a:pt x="3524" y="192"/>
                  </a:lnTo>
                  <a:lnTo>
                    <a:pt x="3526" y="778"/>
                  </a:lnTo>
                  <a:lnTo>
                    <a:pt x="3528" y="1248"/>
                  </a:lnTo>
                  <a:lnTo>
                    <a:pt x="3530" y="1587"/>
                  </a:lnTo>
                  <a:lnTo>
                    <a:pt x="3532" y="1795"/>
                  </a:lnTo>
                  <a:lnTo>
                    <a:pt x="3532" y="1811"/>
                  </a:lnTo>
                  <a:lnTo>
                    <a:pt x="3532" y="1791"/>
                  </a:lnTo>
                  <a:lnTo>
                    <a:pt x="3533" y="1784"/>
                  </a:lnTo>
                  <a:lnTo>
                    <a:pt x="3533" y="1772"/>
                  </a:lnTo>
                  <a:lnTo>
                    <a:pt x="3535" y="1549"/>
                  </a:lnTo>
                  <a:lnTo>
                    <a:pt x="3538" y="705"/>
                  </a:lnTo>
                  <a:lnTo>
                    <a:pt x="3540" y="93"/>
                  </a:lnTo>
                  <a:lnTo>
                    <a:pt x="3541" y="24"/>
                  </a:lnTo>
                  <a:lnTo>
                    <a:pt x="3541" y="108"/>
                  </a:lnTo>
                  <a:lnTo>
                    <a:pt x="3542" y="141"/>
                  </a:lnTo>
                  <a:lnTo>
                    <a:pt x="3542" y="192"/>
                  </a:lnTo>
                  <a:lnTo>
                    <a:pt x="3544" y="778"/>
                  </a:lnTo>
                  <a:lnTo>
                    <a:pt x="3547" y="1587"/>
                  </a:lnTo>
                  <a:lnTo>
                    <a:pt x="3549" y="1795"/>
                  </a:lnTo>
                  <a:lnTo>
                    <a:pt x="3550" y="1811"/>
                  </a:lnTo>
                  <a:lnTo>
                    <a:pt x="3550" y="1791"/>
                  </a:lnTo>
                  <a:lnTo>
                    <a:pt x="3550" y="1784"/>
                  </a:lnTo>
                  <a:lnTo>
                    <a:pt x="3550" y="1772"/>
                  </a:lnTo>
                  <a:lnTo>
                    <a:pt x="3552" y="1549"/>
                  </a:lnTo>
                  <a:lnTo>
                    <a:pt x="3554" y="1192"/>
                  </a:lnTo>
                  <a:lnTo>
                    <a:pt x="3556" y="705"/>
                  </a:lnTo>
                  <a:lnTo>
                    <a:pt x="3558" y="93"/>
                  </a:lnTo>
                  <a:lnTo>
                    <a:pt x="3558" y="24"/>
                  </a:lnTo>
                  <a:lnTo>
                    <a:pt x="3558" y="108"/>
                  </a:lnTo>
                  <a:lnTo>
                    <a:pt x="3559" y="141"/>
                  </a:lnTo>
                  <a:lnTo>
                    <a:pt x="3559" y="192"/>
                  </a:lnTo>
                  <a:lnTo>
                    <a:pt x="3561" y="778"/>
                  </a:lnTo>
                  <a:lnTo>
                    <a:pt x="3564" y="1587"/>
                  </a:lnTo>
                  <a:lnTo>
                    <a:pt x="3566" y="1795"/>
                  </a:lnTo>
                  <a:lnTo>
                    <a:pt x="3567" y="1811"/>
                  </a:lnTo>
                  <a:lnTo>
                    <a:pt x="3567" y="1791"/>
                  </a:lnTo>
                  <a:lnTo>
                    <a:pt x="3568" y="1784"/>
                  </a:lnTo>
                  <a:lnTo>
                    <a:pt x="3568" y="1772"/>
                  </a:lnTo>
                  <a:lnTo>
                    <a:pt x="3570" y="1549"/>
                  </a:lnTo>
                  <a:lnTo>
                    <a:pt x="3572" y="1192"/>
                  </a:lnTo>
                  <a:lnTo>
                    <a:pt x="3573" y="705"/>
                  </a:lnTo>
                  <a:lnTo>
                    <a:pt x="3575" y="93"/>
                  </a:lnTo>
                  <a:lnTo>
                    <a:pt x="3576" y="24"/>
                  </a:lnTo>
                  <a:lnTo>
                    <a:pt x="3576" y="108"/>
                  </a:lnTo>
                  <a:lnTo>
                    <a:pt x="3576" y="141"/>
                  </a:lnTo>
                  <a:lnTo>
                    <a:pt x="3576" y="192"/>
                  </a:lnTo>
                  <a:lnTo>
                    <a:pt x="3578" y="778"/>
                  </a:lnTo>
                  <a:lnTo>
                    <a:pt x="3582" y="1587"/>
                  </a:lnTo>
                  <a:lnTo>
                    <a:pt x="3584" y="1795"/>
                  </a:lnTo>
                  <a:lnTo>
                    <a:pt x="3584" y="1811"/>
                  </a:lnTo>
                  <a:lnTo>
                    <a:pt x="3584" y="1791"/>
                  </a:lnTo>
                  <a:lnTo>
                    <a:pt x="3585" y="1784"/>
                  </a:lnTo>
                  <a:lnTo>
                    <a:pt x="3585" y="1772"/>
                  </a:lnTo>
                  <a:lnTo>
                    <a:pt x="3587" y="1549"/>
                  </a:lnTo>
                  <a:lnTo>
                    <a:pt x="3589" y="1192"/>
                  </a:lnTo>
                  <a:lnTo>
                    <a:pt x="3590" y="705"/>
                  </a:lnTo>
                  <a:lnTo>
                    <a:pt x="3592" y="93"/>
                  </a:lnTo>
                  <a:lnTo>
                    <a:pt x="3593" y="24"/>
                  </a:lnTo>
                  <a:lnTo>
                    <a:pt x="3593" y="108"/>
                  </a:lnTo>
                  <a:lnTo>
                    <a:pt x="3594" y="141"/>
                  </a:lnTo>
                  <a:lnTo>
                    <a:pt x="3594" y="192"/>
                  </a:lnTo>
                  <a:lnTo>
                    <a:pt x="3596" y="778"/>
                  </a:lnTo>
                  <a:lnTo>
                    <a:pt x="3598" y="1248"/>
                  </a:lnTo>
                  <a:lnTo>
                    <a:pt x="3600" y="1587"/>
                  </a:lnTo>
                  <a:lnTo>
                    <a:pt x="3601" y="1795"/>
                  </a:lnTo>
                  <a:lnTo>
                    <a:pt x="3602" y="1811"/>
                  </a:lnTo>
                  <a:lnTo>
                    <a:pt x="3602" y="1800"/>
                  </a:lnTo>
                  <a:lnTo>
                    <a:pt x="3602" y="1791"/>
                  </a:lnTo>
                  <a:lnTo>
                    <a:pt x="3602" y="1772"/>
                  </a:lnTo>
                  <a:lnTo>
                    <a:pt x="3604" y="1549"/>
                  </a:lnTo>
                  <a:lnTo>
                    <a:pt x="3606" y="1192"/>
                  </a:lnTo>
                  <a:lnTo>
                    <a:pt x="3608" y="705"/>
                  </a:lnTo>
                  <a:lnTo>
                    <a:pt x="3610" y="93"/>
                  </a:lnTo>
                  <a:lnTo>
                    <a:pt x="3610" y="24"/>
                  </a:lnTo>
                  <a:lnTo>
                    <a:pt x="3610" y="68"/>
                  </a:lnTo>
                  <a:lnTo>
                    <a:pt x="3611" y="108"/>
                  </a:lnTo>
                  <a:lnTo>
                    <a:pt x="3611" y="192"/>
                  </a:lnTo>
                  <a:lnTo>
                    <a:pt x="3613" y="778"/>
                  </a:lnTo>
                  <a:lnTo>
                    <a:pt x="3615" y="1248"/>
                  </a:lnTo>
                  <a:lnTo>
                    <a:pt x="3617" y="1587"/>
                  </a:lnTo>
                  <a:lnTo>
                    <a:pt x="3618" y="1795"/>
                  </a:lnTo>
                  <a:lnTo>
                    <a:pt x="3619" y="1811"/>
                  </a:lnTo>
                  <a:lnTo>
                    <a:pt x="3619" y="1800"/>
                  </a:lnTo>
                  <a:lnTo>
                    <a:pt x="3620" y="1791"/>
                  </a:lnTo>
                  <a:lnTo>
                    <a:pt x="3620" y="1772"/>
                  </a:lnTo>
                  <a:lnTo>
                    <a:pt x="3622" y="1549"/>
                  </a:lnTo>
                  <a:lnTo>
                    <a:pt x="3624" y="1192"/>
                  </a:lnTo>
                  <a:lnTo>
                    <a:pt x="3626" y="705"/>
                  </a:lnTo>
                  <a:lnTo>
                    <a:pt x="3627" y="93"/>
                  </a:lnTo>
                  <a:lnTo>
                    <a:pt x="3628" y="24"/>
                  </a:lnTo>
                  <a:lnTo>
                    <a:pt x="3628" y="68"/>
                  </a:lnTo>
                  <a:lnTo>
                    <a:pt x="3628" y="108"/>
                  </a:lnTo>
                  <a:lnTo>
                    <a:pt x="3628" y="192"/>
                  </a:lnTo>
                  <a:lnTo>
                    <a:pt x="3630" y="778"/>
                  </a:lnTo>
                  <a:lnTo>
                    <a:pt x="3632" y="1248"/>
                  </a:lnTo>
                  <a:lnTo>
                    <a:pt x="3634" y="1587"/>
                  </a:lnTo>
                  <a:lnTo>
                    <a:pt x="3636" y="1795"/>
                  </a:lnTo>
                  <a:lnTo>
                    <a:pt x="3636" y="1811"/>
                  </a:lnTo>
                  <a:lnTo>
                    <a:pt x="3636" y="1800"/>
                  </a:lnTo>
                  <a:lnTo>
                    <a:pt x="3637" y="1791"/>
                  </a:lnTo>
                  <a:lnTo>
                    <a:pt x="3637" y="1772"/>
                  </a:lnTo>
                  <a:lnTo>
                    <a:pt x="3639" y="1549"/>
                  </a:lnTo>
                  <a:lnTo>
                    <a:pt x="3641" y="1192"/>
                  </a:lnTo>
                  <a:lnTo>
                    <a:pt x="3643" y="705"/>
                  </a:lnTo>
                  <a:lnTo>
                    <a:pt x="3644" y="93"/>
                  </a:lnTo>
                  <a:lnTo>
                    <a:pt x="3645" y="24"/>
                  </a:lnTo>
                  <a:lnTo>
                    <a:pt x="3645" y="68"/>
                  </a:lnTo>
                  <a:lnTo>
                    <a:pt x="3646" y="108"/>
                  </a:lnTo>
                  <a:lnTo>
                    <a:pt x="3646" y="192"/>
                  </a:lnTo>
                  <a:lnTo>
                    <a:pt x="3648" y="778"/>
                  </a:lnTo>
                  <a:lnTo>
                    <a:pt x="3650" y="1248"/>
                  </a:lnTo>
                  <a:lnTo>
                    <a:pt x="3652" y="1587"/>
                  </a:lnTo>
                  <a:lnTo>
                    <a:pt x="3653" y="1795"/>
                  </a:lnTo>
                  <a:lnTo>
                    <a:pt x="3654" y="1811"/>
                  </a:lnTo>
                  <a:lnTo>
                    <a:pt x="3654" y="1800"/>
                  </a:lnTo>
                  <a:lnTo>
                    <a:pt x="3654" y="1791"/>
                  </a:lnTo>
                  <a:lnTo>
                    <a:pt x="3654" y="1772"/>
                  </a:lnTo>
                  <a:lnTo>
                    <a:pt x="3656" y="1549"/>
                  </a:lnTo>
                  <a:lnTo>
                    <a:pt x="3658" y="1192"/>
                  </a:lnTo>
                  <a:lnTo>
                    <a:pt x="3660" y="705"/>
                  </a:lnTo>
                  <a:lnTo>
                    <a:pt x="3662" y="93"/>
                  </a:lnTo>
                  <a:lnTo>
                    <a:pt x="3662" y="24"/>
                  </a:lnTo>
                  <a:lnTo>
                    <a:pt x="3662" y="68"/>
                  </a:lnTo>
                  <a:lnTo>
                    <a:pt x="3663" y="108"/>
                  </a:lnTo>
                  <a:lnTo>
                    <a:pt x="3663" y="192"/>
                  </a:lnTo>
                  <a:lnTo>
                    <a:pt x="3665" y="778"/>
                  </a:lnTo>
                  <a:lnTo>
                    <a:pt x="3667" y="1248"/>
                  </a:lnTo>
                  <a:lnTo>
                    <a:pt x="3669" y="1587"/>
                  </a:lnTo>
                  <a:lnTo>
                    <a:pt x="3671" y="1795"/>
                  </a:lnTo>
                  <a:lnTo>
                    <a:pt x="3671" y="1811"/>
                  </a:lnTo>
                  <a:lnTo>
                    <a:pt x="3671" y="1800"/>
                  </a:lnTo>
                  <a:lnTo>
                    <a:pt x="3672" y="1791"/>
                  </a:lnTo>
                  <a:lnTo>
                    <a:pt x="3672" y="1772"/>
                  </a:lnTo>
                  <a:lnTo>
                    <a:pt x="3674" y="1549"/>
                  </a:lnTo>
                  <a:lnTo>
                    <a:pt x="3676" y="1192"/>
                  </a:lnTo>
                  <a:lnTo>
                    <a:pt x="3678" y="705"/>
                  </a:lnTo>
                  <a:lnTo>
                    <a:pt x="3680" y="93"/>
                  </a:lnTo>
                  <a:lnTo>
                    <a:pt x="3680" y="24"/>
                  </a:lnTo>
                  <a:lnTo>
                    <a:pt x="3680" y="68"/>
                  </a:lnTo>
                  <a:lnTo>
                    <a:pt x="3680" y="108"/>
                  </a:lnTo>
                  <a:lnTo>
                    <a:pt x="3680" y="192"/>
                  </a:lnTo>
                  <a:lnTo>
                    <a:pt x="3682" y="778"/>
                  </a:lnTo>
                  <a:lnTo>
                    <a:pt x="3684" y="1248"/>
                  </a:lnTo>
                  <a:lnTo>
                    <a:pt x="3686" y="1587"/>
                  </a:lnTo>
                  <a:lnTo>
                    <a:pt x="3688" y="1795"/>
                  </a:lnTo>
                  <a:lnTo>
                    <a:pt x="3688" y="1811"/>
                  </a:lnTo>
                  <a:lnTo>
                    <a:pt x="3689" y="1800"/>
                  </a:lnTo>
                  <a:lnTo>
                    <a:pt x="3689" y="1772"/>
                  </a:lnTo>
                  <a:lnTo>
                    <a:pt x="3691" y="1549"/>
                  </a:lnTo>
                  <a:lnTo>
                    <a:pt x="3693" y="1192"/>
                  </a:lnTo>
                  <a:lnTo>
                    <a:pt x="3695" y="705"/>
                  </a:lnTo>
                  <a:lnTo>
                    <a:pt x="3697" y="93"/>
                  </a:lnTo>
                  <a:lnTo>
                    <a:pt x="3697" y="24"/>
                  </a:lnTo>
                  <a:lnTo>
                    <a:pt x="3698" y="68"/>
                  </a:lnTo>
                  <a:lnTo>
                    <a:pt x="3698" y="192"/>
                  </a:lnTo>
                  <a:lnTo>
                    <a:pt x="3700" y="778"/>
                  </a:lnTo>
                  <a:lnTo>
                    <a:pt x="3702" y="1248"/>
                  </a:lnTo>
                  <a:lnTo>
                    <a:pt x="3704" y="1587"/>
                  </a:lnTo>
                  <a:lnTo>
                    <a:pt x="3706" y="1795"/>
                  </a:lnTo>
                  <a:lnTo>
                    <a:pt x="3706" y="1811"/>
                  </a:lnTo>
                  <a:lnTo>
                    <a:pt x="3706" y="1800"/>
                  </a:lnTo>
                  <a:lnTo>
                    <a:pt x="3706" y="1772"/>
                  </a:lnTo>
                  <a:lnTo>
                    <a:pt x="3708" y="1549"/>
                  </a:lnTo>
                  <a:lnTo>
                    <a:pt x="3710" y="1192"/>
                  </a:lnTo>
                  <a:lnTo>
                    <a:pt x="3712" y="705"/>
                  </a:lnTo>
                  <a:lnTo>
                    <a:pt x="3714" y="93"/>
                  </a:lnTo>
                  <a:lnTo>
                    <a:pt x="3714" y="24"/>
                  </a:lnTo>
                  <a:lnTo>
                    <a:pt x="3715" y="68"/>
                  </a:lnTo>
                  <a:lnTo>
                    <a:pt x="3715" y="192"/>
                  </a:lnTo>
                  <a:lnTo>
                    <a:pt x="3717" y="778"/>
                  </a:lnTo>
                  <a:lnTo>
                    <a:pt x="3719" y="1248"/>
                  </a:lnTo>
                  <a:lnTo>
                    <a:pt x="3721" y="1587"/>
                  </a:lnTo>
                  <a:lnTo>
                    <a:pt x="3723" y="1795"/>
                  </a:lnTo>
                  <a:lnTo>
                    <a:pt x="3723" y="1811"/>
                  </a:lnTo>
                  <a:lnTo>
                    <a:pt x="3724" y="1800"/>
                  </a:lnTo>
                  <a:lnTo>
                    <a:pt x="3724" y="1772"/>
                  </a:lnTo>
                  <a:lnTo>
                    <a:pt x="3726" y="1549"/>
                  </a:lnTo>
                  <a:lnTo>
                    <a:pt x="3728" y="1192"/>
                  </a:lnTo>
                  <a:lnTo>
                    <a:pt x="3730" y="705"/>
                  </a:lnTo>
                  <a:lnTo>
                    <a:pt x="3732" y="93"/>
                  </a:lnTo>
                  <a:lnTo>
                    <a:pt x="3732" y="24"/>
                  </a:lnTo>
                  <a:lnTo>
                    <a:pt x="3732" y="68"/>
                  </a:lnTo>
                  <a:lnTo>
                    <a:pt x="3732" y="192"/>
                  </a:lnTo>
                  <a:lnTo>
                    <a:pt x="3734" y="778"/>
                  </a:lnTo>
                  <a:lnTo>
                    <a:pt x="3736" y="1248"/>
                  </a:lnTo>
                  <a:lnTo>
                    <a:pt x="3738" y="1587"/>
                  </a:lnTo>
                  <a:lnTo>
                    <a:pt x="3740" y="1795"/>
                  </a:lnTo>
                  <a:lnTo>
                    <a:pt x="3740" y="1811"/>
                  </a:lnTo>
                  <a:lnTo>
                    <a:pt x="3741" y="1800"/>
                  </a:lnTo>
                  <a:lnTo>
                    <a:pt x="3741" y="1772"/>
                  </a:lnTo>
                  <a:lnTo>
                    <a:pt x="3743" y="1549"/>
                  </a:lnTo>
                  <a:lnTo>
                    <a:pt x="3745" y="1192"/>
                  </a:lnTo>
                  <a:lnTo>
                    <a:pt x="3747" y="705"/>
                  </a:lnTo>
                  <a:lnTo>
                    <a:pt x="3749" y="93"/>
                  </a:lnTo>
                  <a:lnTo>
                    <a:pt x="3749" y="24"/>
                  </a:lnTo>
                  <a:lnTo>
                    <a:pt x="3750" y="68"/>
                  </a:lnTo>
                  <a:lnTo>
                    <a:pt x="3750" y="192"/>
                  </a:lnTo>
                  <a:lnTo>
                    <a:pt x="3752" y="778"/>
                  </a:lnTo>
                  <a:lnTo>
                    <a:pt x="3754" y="1248"/>
                  </a:lnTo>
                  <a:lnTo>
                    <a:pt x="3756" y="1587"/>
                  </a:lnTo>
                  <a:lnTo>
                    <a:pt x="3758" y="1795"/>
                  </a:lnTo>
                  <a:lnTo>
                    <a:pt x="3758" y="1811"/>
                  </a:lnTo>
                  <a:lnTo>
                    <a:pt x="3758" y="1800"/>
                  </a:lnTo>
                  <a:lnTo>
                    <a:pt x="3758" y="1772"/>
                  </a:lnTo>
                  <a:lnTo>
                    <a:pt x="3760" y="1549"/>
                  </a:lnTo>
                  <a:lnTo>
                    <a:pt x="3762" y="1192"/>
                  </a:lnTo>
                  <a:lnTo>
                    <a:pt x="3764" y="705"/>
                  </a:lnTo>
                  <a:lnTo>
                    <a:pt x="3766" y="93"/>
                  </a:lnTo>
                  <a:lnTo>
                    <a:pt x="3766" y="24"/>
                  </a:lnTo>
                  <a:lnTo>
                    <a:pt x="3767" y="68"/>
                  </a:lnTo>
                  <a:lnTo>
                    <a:pt x="3767" y="192"/>
                  </a:lnTo>
                  <a:lnTo>
                    <a:pt x="3769" y="778"/>
                  </a:lnTo>
                  <a:lnTo>
                    <a:pt x="3771" y="1248"/>
                  </a:lnTo>
                  <a:lnTo>
                    <a:pt x="3773" y="1587"/>
                  </a:lnTo>
                  <a:lnTo>
                    <a:pt x="3775" y="1795"/>
                  </a:lnTo>
                  <a:lnTo>
                    <a:pt x="3775" y="1811"/>
                  </a:lnTo>
                  <a:lnTo>
                    <a:pt x="3776" y="1800"/>
                  </a:lnTo>
                  <a:lnTo>
                    <a:pt x="3776" y="1772"/>
                  </a:lnTo>
                  <a:lnTo>
                    <a:pt x="3778" y="1549"/>
                  </a:lnTo>
                  <a:lnTo>
                    <a:pt x="3780" y="1192"/>
                  </a:lnTo>
                  <a:lnTo>
                    <a:pt x="3782" y="705"/>
                  </a:lnTo>
                  <a:lnTo>
                    <a:pt x="3784" y="93"/>
                  </a:lnTo>
                  <a:lnTo>
                    <a:pt x="3784" y="24"/>
                  </a:lnTo>
                  <a:lnTo>
                    <a:pt x="3784" y="68"/>
                  </a:lnTo>
                  <a:lnTo>
                    <a:pt x="3784" y="192"/>
                  </a:lnTo>
                  <a:lnTo>
                    <a:pt x="3786" y="778"/>
                  </a:lnTo>
                  <a:lnTo>
                    <a:pt x="3788" y="1248"/>
                  </a:lnTo>
                  <a:lnTo>
                    <a:pt x="3790" y="1587"/>
                  </a:lnTo>
                  <a:lnTo>
                    <a:pt x="3792" y="1795"/>
                  </a:lnTo>
                  <a:lnTo>
                    <a:pt x="3792" y="1811"/>
                  </a:lnTo>
                  <a:lnTo>
                    <a:pt x="3793" y="1800"/>
                  </a:lnTo>
                  <a:lnTo>
                    <a:pt x="3793" y="1772"/>
                  </a:lnTo>
                  <a:lnTo>
                    <a:pt x="3795" y="1549"/>
                  </a:lnTo>
                  <a:lnTo>
                    <a:pt x="3797" y="1192"/>
                  </a:lnTo>
                  <a:lnTo>
                    <a:pt x="3799" y="705"/>
                  </a:lnTo>
                  <a:lnTo>
                    <a:pt x="3801" y="93"/>
                  </a:lnTo>
                  <a:lnTo>
                    <a:pt x="3801" y="24"/>
                  </a:lnTo>
                  <a:lnTo>
                    <a:pt x="3802" y="68"/>
                  </a:lnTo>
                  <a:lnTo>
                    <a:pt x="3802" y="192"/>
                  </a:lnTo>
                  <a:lnTo>
                    <a:pt x="3804" y="778"/>
                  </a:lnTo>
                  <a:lnTo>
                    <a:pt x="3806" y="1248"/>
                  </a:lnTo>
                  <a:lnTo>
                    <a:pt x="3808" y="1587"/>
                  </a:lnTo>
                  <a:lnTo>
                    <a:pt x="3810" y="1795"/>
                  </a:lnTo>
                  <a:lnTo>
                    <a:pt x="3810" y="1811"/>
                  </a:lnTo>
                  <a:lnTo>
                    <a:pt x="3810" y="1800"/>
                  </a:lnTo>
                  <a:lnTo>
                    <a:pt x="3810" y="1772"/>
                  </a:lnTo>
                  <a:lnTo>
                    <a:pt x="3812" y="1549"/>
                  </a:lnTo>
                  <a:lnTo>
                    <a:pt x="3814" y="1192"/>
                  </a:lnTo>
                  <a:lnTo>
                    <a:pt x="3816" y="705"/>
                  </a:lnTo>
                  <a:lnTo>
                    <a:pt x="3818" y="93"/>
                  </a:lnTo>
                  <a:lnTo>
                    <a:pt x="3818" y="24"/>
                  </a:lnTo>
                  <a:lnTo>
                    <a:pt x="3819" y="24"/>
                  </a:lnTo>
                  <a:lnTo>
                    <a:pt x="3819" y="192"/>
                  </a:lnTo>
                  <a:lnTo>
                    <a:pt x="3821" y="778"/>
                  </a:lnTo>
                  <a:lnTo>
                    <a:pt x="3823" y="1248"/>
                  </a:lnTo>
                  <a:lnTo>
                    <a:pt x="3825" y="1587"/>
                  </a:lnTo>
                  <a:lnTo>
                    <a:pt x="3827" y="1795"/>
                  </a:lnTo>
                  <a:lnTo>
                    <a:pt x="3827" y="1811"/>
                  </a:lnTo>
                  <a:lnTo>
                    <a:pt x="3828" y="1800"/>
                  </a:lnTo>
                  <a:lnTo>
                    <a:pt x="3828" y="1772"/>
                  </a:lnTo>
                  <a:lnTo>
                    <a:pt x="3830" y="1549"/>
                  </a:lnTo>
                  <a:lnTo>
                    <a:pt x="3832" y="1192"/>
                  </a:lnTo>
                  <a:lnTo>
                    <a:pt x="3834" y="705"/>
                  </a:lnTo>
                  <a:lnTo>
                    <a:pt x="3836" y="93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6" y="192"/>
                  </a:lnTo>
                  <a:lnTo>
                    <a:pt x="3838" y="778"/>
                  </a:lnTo>
                  <a:lnTo>
                    <a:pt x="3840" y="1248"/>
                  </a:lnTo>
                  <a:lnTo>
                    <a:pt x="3842" y="1587"/>
                  </a:lnTo>
                  <a:lnTo>
                    <a:pt x="3844" y="1795"/>
                  </a:lnTo>
                  <a:lnTo>
                    <a:pt x="3844" y="1811"/>
                  </a:lnTo>
                  <a:lnTo>
                    <a:pt x="3845" y="1800"/>
                  </a:lnTo>
                  <a:lnTo>
                    <a:pt x="3845" y="1772"/>
                  </a:lnTo>
                  <a:lnTo>
                    <a:pt x="3847" y="1549"/>
                  </a:lnTo>
                  <a:lnTo>
                    <a:pt x="3849" y="1192"/>
                  </a:lnTo>
                  <a:lnTo>
                    <a:pt x="3851" y="705"/>
                  </a:lnTo>
                  <a:lnTo>
                    <a:pt x="3853" y="93"/>
                  </a:lnTo>
                  <a:lnTo>
                    <a:pt x="3853" y="24"/>
                  </a:lnTo>
                  <a:lnTo>
                    <a:pt x="3854" y="24"/>
                  </a:lnTo>
                  <a:lnTo>
                    <a:pt x="3854" y="192"/>
                  </a:lnTo>
                  <a:lnTo>
                    <a:pt x="3856" y="778"/>
                  </a:lnTo>
                  <a:lnTo>
                    <a:pt x="3858" y="1248"/>
                  </a:lnTo>
                  <a:lnTo>
                    <a:pt x="3860" y="1587"/>
                  </a:lnTo>
                  <a:lnTo>
                    <a:pt x="3862" y="1795"/>
                  </a:lnTo>
                  <a:lnTo>
                    <a:pt x="3862" y="1811"/>
                  </a:lnTo>
                  <a:lnTo>
                    <a:pt x="3862" y="1800"/>
                  </a:lnTo>
                  <a:lnTo>
                    <a:pt x="3862" y="1772"/>
                  </a:lnTo>
                  <a:lnTo>
                    <a:pt x="3864" y="1549"/>
                  </a:lnTo>
                  <a:lnTo>
                    <a:pt x="3866" y="1192"/>
                  </a:lnTo>
                  <a:lnTo>
                    <a:pt x="3868" y="705"/>
                  </a:lnTo>
                  <a:lnTo>
                    <a:pt x="3870" y="93"/>
                  </a:lnTo>
                  <a:lnTo>
                    <a:pt x="3870" y="24"/>
                  </a:lnTo>
                  <a:lnTo>
                    <a:pt x="3871" y="24"/>
                  </a:lnTo>
                  <a:lnTo>
                    <a:pt x="3871" y="192"/>
                  </a:lnTo>
                  <a:lnTo>
                    <a:pt x="3873" y="778"/>
                  </a:lnTo>
                  <a:lnTo>
                    <a:pt x="3875" y="1248"/>
                  </a:lnTo>
                  <a:lnTo>
                    <a:pt x="3877" y="1587"/>
                  </a:lnTo>
                  <a:lnTo>
                    <a:pt x="3879" y="1795"/>
                  </a:lnTo>
                  <a:lnTo>
                    <a:pt x="3879" y="1811"/>
                  </a:lnTo>
                  <a:lnTo>
                    <a:pt x="3880" y="1800"/>
                  </a:lnTo>
                  <a:lnTo>
                    <a:pt x="3880" y="1772"/>
                  </a:lnTo>
                  <a:lnTo>
                    <a:pt x="3882" y="1549"/>
                  </a:lnTo>
                  <a:lnTo>
                    <a:pt x="3884" y="1192"/>
                  </a:lnTo>
                  <a:lnTo>
                    <a:pt x="3886" y="705"/>
                  </a:lnTo>
                  <a:lnTo>
                    <a:pt x="3888" y="93"/>
                  </a:lnTo>
                  <a:lnTo>
                    <a:pt x="3888" y="24"/>
                  </a:lnTo>
                  <a:lnTo>
                    <a:pt x="3888" y="24"/>
                  </a:lnTo>
                  <a:lnTo>
                    <a:pt x="3888" y="192"/>
                  </a:lnTo>
                  <a:lnTo>
                    <a:pt x="3890" y="778"/>
                  </a:lnTo>
                  <a:lnTo>
                    <a:pt x="3892" y="1248"/>
                  </a:lnTo>
                  <a:lnTo>
                    <a:pt x="3894" y="1587"/>
                  </a:lnTo>
                  <a:lnTo>
                    <a:pt x="3896" y="1795"/>
                  </a:lnTo>
                  <a:lnTo>
                    <a:pt x="3896" y="1811"/>
                  </a:lnTo>
                  <a:lnTo>
                    <a:pt x="3897" y="1800"/>
                  </a:lnTo>
                  <a:lnTo>
                    <a:pt x="3897" y="1772"/>
                  </a:lnTo>
                  <a:lnTo>
                    <a:pt x="3899" y="1549"/>
                  </a:lnTo>
                  <a:lnTo>
                    <a:pt x="3901" y="1192"/>
                  </a:lnTo>
                  <a:lnTo>
                    <a:pt x="3903" y="705"/>
                  </a:lnTo>
                  <a:lnTo>
                    <a:pt x="3905" y="93"/>
                  </a:lnTo>
                  <a:lnTo>
                    <a:pt x="3905" y="24"/>
                  </a:lnTo>
                  <a:lnTo>
                    <a:pt x="3906" y="24"/>
                  </a:lnTo>
                  <a:lnTo>
                    <a:pt x="3906" y="192"/>
                  </a:lnTo>
                  <a:lnTo>
                    <a:pt x="3908" y="778"/>
                  </a:lnTo>
                  <a:lnTo>
                    <a:pt x="3910" y="1248"/>
                  </a:lnTo>
                  <a:lnTo>
                    <a:pt x="3912" y="1587"/>
                  </a:lnTo>
                  <a:lnTo>
                    <a:pt x="3914" y="1795"/>
                  </a:lnTo>
                  <a:lnTo>
                    <a:pt x="3914" y="1811"/>
                  </a:lnTo>
                  <a:lnTo>
                    <a:pt x="3914" y="1772"/>
                  </a:lnTo>
                  <a:lnTo>
                    <a:pt x="3916" y="1549"/>
                  </a:lnTo>
                  <a:lnTo>
                    <a:pt x="3918" y="1192"/>
                  </a:lnTo>
                  <a:lnTo>
                    <a:pt x="3920" y="705"/>
                  </a:lnTo>
                  <a:lnTo>
                    <a:pt x="3922" y="93"/>
                  </a:lnTo>
                  <a:lnTo>
                    <a:pt x="3922" y="24"/>
                  </a:lnTo>
                  <a:lnTo>
                    <a:pt x="3923" y="24"/>
                  </a:lnTo>
                  <a:lnTo>
                    <a:pt x="3923" y="192"/>
                  </a:lnTo>
                  <a:lnTo>
                    <a:pt x="3925" y="778"/>
                  </a:lnTo>
                  <a:lnTo>
                    <a:pt x="3927" y="1248"/>
                  </a:lnTo>
                  <a:lnTo>
                    <a:pt x="3929" y="1587"/>
                  </a:lnTo>
                  <a:lnTo>
                    <a:pt x="3931" y="1795"/>
                  </a:lnTo>
                  <a:lnTo>
                    <a:pt x="3932" y="1811"/>
                  </a:lnTo>
                  <a:lnTo>
                    <a:pt x="3932" y="1778"/>
                  </a:lnTo>
                  <a:lnTo>
                    <a:pt x="3932" y="1772"/>
                  </a:lnTo>
                  <a:lnTo>
                    <a:pt x="3936" y="1192"/>
                  </a:lnTo>
                  <a:lnTo>
                    <a:pt x="3938" y="705"/>
                  </a:lnTo>
                  <a:lnTo>
                    <a:pt x="3940" y="93"/>
                  </a:lnTo>
                  <a:lnTo>
                    <a:pt x="3940" y="24"/>
                  </a:lnTo>
                  <a:lnTo>
                    <a:pt x="3940" y="24"/>
                  </a:lnTo>
                  <a:lnTo>
                    <a:pt x="3940" y="169"/>
                  </a:lnTo>
                  <a:lnTo>
                    <a:pt x="3941" y="192"/>
                  </a:lnTo>
                  <a:lnTo>
                    <a:pt x="3942" y="778"/>
                  </a:lnTo>
                  <a:lnTo>
                    <a:pt x="3944" y="1248"/>
                  </a:lnTo>
                  <a:lnTo>
                    <a:pt x="3946" y="1587"/>
                  </a:lnTo>
                  <a:lnTo>
                    <a:pt x="3948" y="1795"/>
                  </a:lnTo>
                  <a:lnTo>
                    <a:pt x="3949" y="1811"/>
                  </a:lnTo>
                  <a:lnTo>
                    <a:pt x="3949" y="1778"/>
                  </a:lnTo>
                  <a:lnTo>
                    <a:pt x="3950" y="1772"/>
                  </a:lnTo>
                  <a:lnTo>
                    <a:pt x="3953" y="1192"/>
                  </a:lnTo>
                  <a:lnTo>
                    <a:pt x="3955" y="705"/>
                  </a:lnTo>
                  <a:lnTo>
                    <a:pt x="3957" y="93"/>
                  </a:lnTo>
                  <a:lnTo>
                    <a:pt x="3957" y="24"/>
                  </a:lnTo>
                  <a:lnTo>
                    <a:pt x="3958" y="24"/>
                  </a:lnTo>
                  <a:lnTo>
                    <a:pt x="3958" y="169"/>
                  </a:lnTo>
                  <a:lnTo>
                    <a:pt x="3958" y="192"/>
                  </a:lnTo>
                  <a:lnTo>
                    <a:pt x="3960" y="778"/>
                  </a:lnTo>
                  <a:lnTo>
                    <a:pt x="3962" y="1248"/>
                  </a:lnTo>
                  <a:lnTo>
                    <a:pt x="3964" y="1587"/>
                  </a:lnTo>
                  <a:lnTo>
                    <a:pt x="3966" y="1795"/>
                  </a:lnTo>
                  <a:lnTo>
                    <a:pt x="3966" y="1811"/>
                  </a:lnTo>
                  <a:lnTo>
                    <a:pt x="3966" y="1778"/>
                  </a:lnTo>
                  <a:lnTo>
                    <a:pt x="3967" y="1772"/>
                  </a:lnTo>
                  <a:lnTo>
                    <a:pt x="3970" y="1192"/>
                  </a:lnTo>
                  <a:lnTo>
                    <a:pt x="3972" y="705"/>
                  </a:lnTo>
                  <a:lnTo>
                    <a:pt x="3974" y="93"/>
                  </a:lnTo>
                  <a:lnTo>
                    <a:pt x="3974" y="24"/>
                  </a:lnTo>
                  <a:lnTo>
                    <a:pt x="3975" y="24"/>
                  </a:lnTo>
                  <a:lnTo>
                    <a:pt x="3975" y="169"/>
                  </a:lnTo>
                  <a:lnTo>
                    <a:pt x="3976" y="192"/>
                  </a:lnTo>
                  <a:lnTo>
                    <a:pt x="3977" y="778"/>
                  </a:lnTo>
                  <a:lnTo>
                    <a:pt x="3979" y="1248"/>
                  </a:lnTo>
                  <a:lnTo>
                    <a:pt x="3981" y="1587"/>
                  </a:lnTo>
                  <a:lnTo>
                    <a:pt x="3983" y="1795"/>
                  </a:lnTo>
                  <a:lnTo>
                    <a:pt x="3984" y="1811"/>
                  </a:lnTo>
                  <a:lnTo>
                    <a:pt x="3984" y="1781"/>
                  </a:lnTo>
                  <a:lnTo>
                    <a:pt x="3984" y="1778"/>
                  </a:lnTo>
                  <a:lnTo>
                    <a:pt x="3984" y="1772"/>
                  </a:lnTo>
                  <a:lnTo>
                    <a:pt x="3988" y="1192"/>
                  </a:lnTo>
                  <a:lnTo>
                    <a:pt x="3990" y="705"/>
                  </a:lnTo>
                  <a:lnTo>
                    <a:pt x="3992" y="93"/>
                  </a:lnTo>
                  <a:lnTo>
                    <a:pt x="3992" y="24"/>
                  </a:lnTo>
                  <a:lnTo>
                    <a:pt x="3992" y="24"/>
                  </a:lnTo>
                  <a:lnTo>
                    <a:pt x="3992" y="157"/>
                  </a:lnTo>
                  <a:lnTo>
                    <a:pt x="3993" y="169"/>
                  </a:lnTo>
                  <a:lnTo>
                    <a:pt x="3993" y="192"/>
                  </a:lnTo>
                  <a:lnTo>
                    <a:pt x="3994" y="778"/>
                  </a:lnTo>
                  <a:lnTo>
                    <a:pt x="3996" y="1248"/>
                  </a:lnTo>
                  <a:lnTo>
                    <a:pt x="3998" y="1587"/>
                  </a:lnTo>
                  <a:lnTo>
                    <a:pt x="4000" y="1795"/>
                  </a:lnTo>
                  <a:lnTo>
                    <a:pt x="4001" y="1811"/>
                  </a:lnTo>
                  <a:lnTo>
                    <a:pt x="4001" y="1781"/>
                  </a:lnTo>
                  <a:lnTo>
                    <a:pt x="4002" y="1778"/>
                  </a:lnTo>
                  <a:lnTo>
                    <a:pt x="4002" y="1772"/>
                  </a:lnTo>
                  <a:lnTo>
                    <a:pt x="4005" y="1192"/>
                  </a:lnTo>
                  <a:lnTo>
                    <a:pt x="4007" y="705"/>
                  </a:lnTo>
                  <a:lnTo>
                    <a:pt x="4009" y="93"/>
                  </a:lnTo>
                  <a:lnTo>
                    <a:pt x="4010" y="24"/>
                  </a:lnTo>
                  <a:lnTo>
                    <a:pt x="4010" y="141"/>
                  </a:lnTo>
                  <a:lnTo>
                    <a:pt x="4010" y="157"/>
                  </a:lnTo>
                  <a:lnTo>
                    <a:pt x="4010" y="192"/>
                  </a:lnTo>
                  <a:lnTo>
                    <a:pt x="4012" y="778"/>
                  </a:lnTo>
                  <a:lnTo>
                    <a:pt x="4014" y="1248"/>
                  </a:lnTo>
                  <a:lnTo>
                    <a:pt x="4016" y="1587"/>
                  </a:lnTo>
                  <a:lnTo>
                    <a:pt x="4018" y="1795"/>
                  </a:lnTo>
                  <a:lnTo>
                    <a:pt x="4018" y="1811"/>
                  </a:lnTo>
                  <a:lnTo>
                    <a:pt x="4018" y="1784"/>
                  </a:lnTo>
                  <a:lnTo>
                    <a:pt x="4019" y="1781"/>
                  </a:lnTo>
                  <a:lnTo>
                    <a:pt x="4019" y="1772"/>
                  </a:lnTo>
                  <a:lnTo>
                    <a:pt x="4021" y="1549"/>
                  </a:lnTo>
                  <a:lnTo>
                    <a:pt x="4024" y="705"/>
                  </a:lnTo>
                  <a:lnTo>
                    <a:pt x="4026" y="93"/>
                  </a:lnTo>
                  <a:lnTo>
                    <a:pt x="4027" y="24"/>
                  </a:lnTo>
                  <a:lnTo>
                    <a:pt x="4027" y="141"/>
                  </a:lnTo>
                  <a:lnTo>
                    <a:pt x="4028" y="157"/>
                  </a:lnTo>
                  <a:lnTo>
                    <a:pt x="4028" y="192"/>
                  </a:lnTo>
                  <a:lnTo>
                    <a:pt x="4030" y="778"/>
                  </a:lnTo>
                  <a:lnTo>
                    <a:pt x="4031" y="1248"/>
                  </a:lnTo>
                  <a:lnTo>
                    <a:pt x="4033" y="1587"/>
                  </a:lnTo>
                  <a:lnTo>
                    <a:pt x="4035" y="1795"/>
                  </a:lnTo>
                  <a:lnTo>
                    <a:pt x="4036" y="1811"/>
                  </a:lnTo>
                  <a:lnTo>
                    <a:pt x="4036" y="1784"/>
                  </a:lnTo>
                  <a:lnTo>
                    <a:pt x="4036" y="1781"/>
                  </a:lnTo>
                  <a:lnTo>
                    <a:pt x="4036" y="1772"/>
                  </a:lnTo>
                  <a:lnTo>
                    <a:pt x="4038" y="1549"/>
                  </a:lnTo>
                  <a:lnTo>
                    <a:pt x="4042" y="705"/>
                  </a:lnTo>
                  <a:lnTo>
                    <a:pt x="4044" y="93"/>
                  </a:lnTo>
                  <a:lnTo>
                    <a:pt x="4044" y="24"/>
                  </a:lnTo>
                  <a:lnTo>
                    <a:pt x="4044" y="108"/>
                  </a:lnTo>
                  <a:lnTo>
                    <a:pt x="4045" y="141"/>
                  </a:lnTo>
                  <a:lnTo>
                    <a:pt x="4045" y="192"/>
                  </a:lnTo>
                  <a:lnTo>
                    <a:pt x="4047" y="778"/>
                  </a:lnTo>
                  <a:lnTo>
                    <a:pt x="4048" y="1248"/>
                  </a:lnTo>
                  <a:lnTo>
                    <a:pt x="4050" y="1587"/>
                  </a:lnTo>
                  <a:lnTo>
                    <a:pt x="4052" y="1795"/>
                  </a:lnTo>
                  <a:lnTo>
                    <a:pt x="4053" y="1811"/>
                  </a:lnTo>
                  <a:lnTo>
                    <a:pt x="4053" y="1791"/>
                  </a:lnTo>
                  <a:lnTo>
                    <a:pt x="4054" y="1784"/>
                  </a:lnTo>
                  <a:lnTo>
                    <a:pt x="4054" y="1772"/>
                  </a:lnTo>
                  <a:lnTo>
                    <a:pt x="4056" y="1549"/>
                  </a:lnTo>
                  <a:lnTo>
                    <a:pt x="4059" y="705"/>
                  </a:lnTo>
                  <a:lnTo>
                    <a:pt x="4061" y="93"/>
                  </a:lnTo>
                  <a:lnTo>
                    <a:pt x="4062" y="24"/>
                  </a:lnTo>
                  <a:lnTo>
                    <a:pt x="4062" y="108"/>
                  </a:lnTo>
                  <a:lnTo>
                    <a:pt x="4062" y="141"/>
                  </a:lnTo>
                  <a:lnTo>
                    <a:pt x="4062" y="192"/>
                  </a:lnTo>
                  <a:lnTo>
                    <a:pt x="4064" y="778"/>
                  </a:lnTo>
                  <a:lnTo>
                    <a:pt x="4068" y="1587"/>
                  </a:lnTo>
                  <a:lnTo>
                    <a:pt x="4070" y="1795"/>
                  </a:lnTo>
                  <a:lnTo>
                    <a:pt x="4070" y="1811"/>
                  </a:lnTo>
                  <a:lnTo>
                    <a:pt x="4070" y="1791"/>
                  </a:lnTo>
                  <a:lnTo>
                    <a:pt x="4071" y="1784"/>
                  </a:lnTo>
                  <a:lnTo>
                    <a:pt x="4071" y="1772"/>
                  </a:lnTo>
                  <a:lnTo>
                    <a:pt x="4073" y="1549"/>
                  </a:lnTo>
                  <a:lnTo>
                    <a:pt x="4075" y="1192"/>
                  </a:lnTo>
                  <a:lnTo>
                    <a:pt x="4076" y="705"/>
                  </a:lnTo>
                  <a:lnTo>
                    <a:pt x="4078" y="93"/>
                  </a:lnTo>
                  <a:lnTo>
                    <a:pt x="4079" y="24"/>
                  </a:lnTo>
                  <a:lnTo>
                    <a:pt x="4079" y="108"/>
                  </a:lnTo>
                  <a:lnTo>
                    <a:pt x="4080" y="141"/>
                  </a:lnTo>
                  <a:lnTo>
                    <a:pt x="4080" y="192"/>
                  </a:lnTo>
                  <a:lnTo>
                    <a:pt x="4082" y="778"/>
                  </a:lnTo>
                  <a:lnTo>
                    <a:pt x="4085" y="1587"/>
                  </a:lnTo>
                  <a:lnTo>
                    <a:pt x="4087" y="1795"/>
                  </a:lnTo>
                  <a:lnTo>
                    <a:pt x="4088" y="1811"/>
                  </a:lnTo>
                  <a:lnTo>
                    <a:pt x="4088" y="1791"/>
                  </a:lnTo>
                  <a:lnTo>
                    <a:pt x="4088" y="1784"/>
                  </a:lnTo>
                  <a:lnTo>
                    <a:pt x="4088" y="1772"/>
                  </a:lnTo>
                  <a:lnTo>
                    <a:pt x="4090" y="1549"/>
                  </a:lnTo>
                  <a:lnTo>
                    <a:pt x="4092" y="1192"/>
                  </a:lnTo>
                  <a:lnTo>
                    <a:pt x="4094" y="705"/>
                  </a:lnTo>
                  <a:lnTo>
                    <a:pt x="4096" y="93"/>
                  </a:lnTo>
                  <a:lnTo>
                    <a:pt x="4096" y="24"/>
                  </a:lnTo>
                  <a:lnTo>
                    <a:pt x="4096" y="108"/>
                  </a:lnTo>
                  <a:lnTo>
                    <a:pt x="4097" y="141"/>
                  </a:lnTo>
                  <a:lnTo>
                    <a:pt x="4097" y="192"/>
                  </a:lnTo>
                  <a:lnTo>
                    <a:pt x="4099" y="778"/>
                  </a:lnTo>
                  <a:lnTo>
                    <a:pt x="4102" y="1587"/>
                  </a:lnTo>
                  <a:lnTo>
                    <a:pt x="4104" y="1795"/>
                  </a:lnTo>
                  <a:lnTo>
                    <a:pt x="4105" y="1811"/>
                  </a:lnTo>
                  <a:lnTo>
                    <a:pt x="4105" y="1791"/>
                  </a:lnTo>
                  <a:lnTo>
                    <a:pt x="4106" y="1784"/>
                  </a:lnTo>
                  <a:lnTo>
                    <a:pt x="4106" y="1772"/>
                  </a:lnTo>
                  <a:lnTo>
                    <a:pt x="4108" y="1549"/>
                  </a:lnTo>
                  <a:lnTo>
                    <a:pt x="4110" y="1192"/>
                  </a:lnTo>
                  <a:lnTo>
                    <a:pt x="4111" y="705"/>
                  </a:lnTo>
                  <a:lnTo>
                    <a:pt x="4113" y="93"/>
                  </a:lnTo>
                  <a:lnTo>
                    <a:pt x="4114" y="24"/>
                  </a:lnTo>
                  <a:lnTo>
                    <a:pt x="4114" y="108"/>
                  </a:lnTo>
                  <a:lnTo>
                    <a:pt x="4114" y="141"/>
                  </a:lnTo>
                  <a:lnTo>
                    <a:pt x="4114" y="192"/>
                  </a:lnTo>
                  <a:lnTo>
                    <a:pt x="4116" y="778"/>
                  </a:lnTo>
                  <a:lnTo>
                    <a:pt x="4118" y="1248"/>
                  </a:lnTo>
                  <a:lnTo>
                    <a:pt x="4120" y="1587"/>
                  </a:lnTo>
                  <a:lnTo>
                    <a:pt x="4122" y="1795"/>
                  </a:lnTo>
                  <a:lnTo>
                    <a:pt x="4122" y="1811"/>
                  </a:lnTo>
                  <a:lnTo>
                    <a:pt x="4122" y="1800"/>
                  </a:lnTo>
                  <a:lnTo>
                    <a:pt x="4123" y="1791"/>
                  </a:lnTo>
                  <a:lnTo>
                    <a:pt x="4123" y="1772"/>
                  </a:lnTo>
                  <a:lnTo>
                    <a:pt x="4125" y="1549"/>
                  </a:lnTo>
                  <a:lnTo>
                    <a:pt x="4127" y="1192"/>
                  </a:lnTo>
                  <a:lnTo>
                    <a:pt x="4129" y="705"/>
                  </a:lnTo>
                  <a:lnTo>
                    <a:pt x="4130" y="93"/>
                  </a:lnTo>
                  <a:lnTo>
                    <a:pt x="4131" y="24"/>
                  </a:lnTo>
                  <a:lnTo>
                    <a:pt x="4131" y="68"/>
                  </a:lnTo>
                  <a:lnTo>
                    <a:pt x="4132" y="108"/>
                  </a:lnTo>
                  <a:lnTo>
                    <a:pt x="4132" y="192"/>
                  </a:lnTo>
                  <a:lnTo>
                    <a:pt x="4134" y="778"/>
                  </a:lnTo>
                  <a:lnTo>
                    <a:pt x="4136" y="1248"/>
                  </a:lnTo>
                  <a:lnTo>
                    <a:pt x="4138" y="1587"/>
                  </a:lnTo>
                  <a:lnTo>
                    <a:pt x="4139" y="1795"/>
                  </a:lnTo>
                  <a:lnTo>
                    <a:pt x="4140" y="1811"/>
                  </a:lnTo>
                  <a:lnTo>
                    <a:pt x="4140" y="1800"/>
                  </a:lnTo>
                  <a:lnTo>
                    <a:pt x="4140" y="1791"/>
                  </a:lnTo>
                  <a:lnTo>
                    <a:pt x="4140" y="1772"/>
                  </a:lnTo>
                  <a:lnTo>
                    <a:pt x="4142" y="1549"/>
                  </a:lnTo>
                  <a:lnTo>
                    <a:pt x="4144" y="1192"/>
                  </a:lnTo>
                  <a:lnTo>
                    <a:pt x="4146" y="705"/>
                  </a:lnTo>
                  <a:lnTo>
                    <a:pt x="4148" y="93"/>
                  </a:lnTo>
                  <a:lnTo>
                    <a:pt x="4148" y="24"/>
                  </a:lnTo>
                  <a:lnTo>
                    <a:pt x="4148" y="68"/>
                  </a:lnTo>
                  <a:lnTo>
                    <a:pt x="4149" y="108"/>
                  </a:lnTo>
                  <a:lnTo>
                    <a:pt x="4149" y="192"/>
                  </a:lnTo>
                  <a:lnTo>
                    <a:pt x="4151" y="778"/>
                  </a:lnTo>
                  <a:lnTo>
                    <a:pt x="4153" y="1248"/>
                  </a:lnTo>
                  <a:lnTo>
                    <a:pt x="4155" y="1587"/>
                  </a:lnTo>
                  <a:lnTo>
                    <a:pt x="4156" y="1795"/>
                  </a:lnTo>
                  <a:lnTo>
                    <a:pt x="4157" y="1811"/>
                  </a:lnTo>
                  <a:lnTo>
                    <a:pt x="4157" y="1800"/>
                  </a:lnTo>
                  <a:lnTo>
                    <a:pt x="4158" y="1791"/>
                  </a:lnTo>
                  <a:lnTo>
                    <a:pt x="4158" y="1772"/>
                  </a:lnTo>
                  <a:lnTo>
                    <a:pt x="4160" y="1549"/>
                  </a:lnTo>
                  <a:lnTo>
                    <a:pt x="4162" y="1192"/>
                  </a:lnTo>
                  <a:lnTo>
                    <a:pt x="4164" y="705"/>
                  </a:lnTo>
                  <a:lnTo>
                    <a:pt x="4165" y="93"/>
                  </a:lnTo>
                  <a:lnTo>
                    <a:pt x="4166" y="24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46"/>
            <p:cNvSpPr>
              <a:spLocks/>
            </p:cNvSpPr>
            <p:nvPr/>
          </p:nvSpPr>
          <p:spPr bwMode="auto">
            <a:xfrm>
              <a:off x="2443" y="3740"/>
              <a:ext cx="1253" cy="895"/>
            </a:xfrm>
            <a:custGeom>
              <a:avLst/>
              <a:gdLst>
                <a:gd name="T0" fmla="*/ 0 w 4166"/>
                <a:gd name="T1" fmla="*/ 2968 h 2968"/>
                <a:gd name="T2" fmla="*/ 0 w 4166"/>
                <a:gd name="T3" fmla="*/ 2968 h 2968"/>
                <a:gd name="T4" fmla="*/ 4166 w 4166"/>
                <a:gd name="T5" fmla="*/ 2968 h 2968"/>
                <a:gd name="T6" fmla="*/ 4166 w 4166"/>
                <a:gd name="T7" fmla="*/ 0 h 2968"/>
                <a:gd name="T8" fmla="*/ 0 w 4166"/>
                <a:gd name="T9" fmla="*/ 0 h 2968"/>
                <a:gd name="T10" fmla="*/ 0 w 4166"/>
                <a:gd name="T11" fmla="*/ 2968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6" h="2968">
                  <a:moveTo>
                    <a:pt x="0" y="2968"/>
                  </a:moveTo>
                  <a:lnTo>
                    <a:pt x="0" y="2968"/>
                  </a:lnTo>
                  <a:lnTo>
                    <a:pt x="4166" y="2968"/>
                  </a:lnTo>
                  <a:lnTo>
                    <a:pt x="4166" y="0"/>
                  </a:lnTo>
                  <a:lnTo>
                    <a:pt x="0" y="0"/>
                  </a:lnTo>
                  <a:lnTo>
                    <a:pt x="0" y="2968"/>
                  </a:lnTo>
                  <a:close/>
                </a:path>
              </a:pathLst>
            </a:cu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495436" y="3263815"/>
            <a:ext cx="2122697" cy="10772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FODO cell optics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80000"/>
            </a:pPr>
            <a:r>
              <a:rPr lang="en-GB" sz="20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ell length 50 m</a:t>
            </a:r>
          </a:p>
          <a:p>
            <a:pPr marL="227013" indent="-227013"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GB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BCAA9F-A424-4B92-8D39-A847BBDFFF97}" type="datetime1">
              <a:rPr lang="fr-FR" smtClean="0"/>
              <a:t>08/01/2015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86864" y="2972085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40692" y="2906331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0652" y="2756061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916" y="2667353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921" y="228522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PSB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727" y="2353273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PS (0.6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6808" y="264656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/>
              </a:rPr>
              <a:t>SPS (6.9 km)</a:t>
            </a:r>
            <a:endParaRPr lang="en-GB" sz="1800" dirty="0">
              <a:solidFill>
                <a:srgbClr val="8064A2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912" y="1499081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881" y="2323397"/>
            <a:ext cx="1657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LHC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(26.7 km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HL-LHC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" i="1" dirty="0" smtClean="0">
                <a:solidFill>
                  <a:srgbClr val="7030A0"/>
                </a:solidFill>
                <a:latin typeface="Calibri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4928" y="1519077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840" y="1246179"/>
            <a:ext cx="3286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FCC-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</a:rPr>
              <a:t>ee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(80-100 km,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/>
              </a:rPr>
              <a:t>        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 err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i="1" dirty="0" err="1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90-350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</a:rPr>
              <a:t>GeV</a:t>
            </a:r>
            <a:endParaRPr lang="en-US" sz="2800" dirty="0">
              <a:solidFill>
                <a:srgbClr val="FF000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        </a:t>
            </a:r>
            <a:r>
              <a:rPr lang="en-US" sz="2800" dirty="0" err="1" smtClean="0">
                <a:latin typeface="Calibri"/>
              </a:rPr>
              <a:t>Interm</a:t>
            </a:r>
            <a:r>
              <a:rPr lang="en-US" sz="2800" dirty="0" smtClean="0">
                <a:latin typeface="Calibri"/>
              </a:rPr>
              <a:t>. step</a:t>
            </a:r>
            <a:endParaRPr lang="en-US" sz="2800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112" y="3433912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Calibri"/>
              </a:rPr>
              <a:t>FCC-</a:t>
            </a:r>
            <a:r>
              <a:rPr lang="en-US" sz="2800" dirty="0" err="1" smtClean="0">
                <a:solidFill>
                  <a:srgbClr val="0000FF"/>
                </a:solidFill>
                <a:latin typeface="Calibri"/>
              </a:rPr>
              <a:t>hh</a:t>
            </a:r>
            <a:r>
              <a:rPr lang="en-US" sz="2800" dirty="0" smtClean="0">
                <a:solidFill>
                  <a:srgbClr val="0000FF"/>
                </a:solidFill>
                <a:latin typeface="Calibri"/>
              </a:rPr>
              <a:t> </a:t>
            </a:r>
            <a:endParaRPr lang="en-US" sz="2800" dirty="0">
              <a:solidFill>
                <a:srgbClr val="0000FF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Calibri"/>
              </a:rPr>
              <a:t>pp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, up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Calibri"/>
              </a:rPr>
              <a:t>100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/>
              </a:rPr>
              <a:t>c.m</a:t>
            </a:r>
            <a:r>
              <a:rPr lang="en-US" sz="2800" dirty="0">
                <a:solidFill>
                  <a:srgbClr val="0000FF"/>
                </a:solidFill>
                <a:latin typeface="Calibri"/>
              </a:rPr>
              <a:t>.)</a:t>
            </a:r>
          </a:p>
        </p:txBody>
      </p:sp>
      <p:sp>
        <p:nvSpPr>
          <p:cNvPr id="16" name="Oval 15"/>
          <p:cNvSpPr/>
          <p:nvPr/>
        </p:nvSpPr>
        <p:spPr>
          <a:xfrm>
            <a:off x="398870" y="1570163"/>
            <a:ext cx="6416556" cy="3248744"/>
          </a:xfrm>
          <a:prstGeom prst="ellipse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580" y="129751"/>
            <a:ext cx="783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0" i="1" dirty="0">
                <a:solidFill>
                  <a:prstClr val="black"/>
                </a:solidFill>
                <a:latin typeface="Calibri"/>
              </a:rPr>
              <a:t>possible long-term strategy</a:t>
            </a:r>
            <a:endParaRPr lang="en-GB" sz="5400" b="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51" y="5551615"/>
            <a:ext cx="786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rgbClr val="00B050"/>
                </a:solidFill>
                <a:latin typeface="Calibri"/>
              </a:rPr>
              <a:t>&amp; 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e</a:t>
            </a:r>
            <a:r>
              <a:rPr lang="en-US" sz="2800" i="1" baseline="30000" dirty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(120 GeV)–</a:t>
            </a:r>
            <a:r>
              <a:rPr lang="en-US" sz="2800" i="1" dirty="0">
                <a:solidFill>
                  <a:srgbClr val="00B050"/>
                </a:solidFill>
                <a:latin typeface="Calibri"/>
              </a:rPr>
              <a:t>p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 (7, 16 &amp; 50 </a:t>
            </a:r>
            <a:r>
              <a:rPr lang="en-US" sz="2800" dirty="0" err="1">
                <a:solidFill>
                  <a:srgbClr val="00B050"/>
                </a:solidFill>
                <a:latin typeface="Calibri"/>
              </a:rPr>
              <a:t>TeV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) </a:t>
            </a:r>
            <a:r>
              <a:rPr lang="en-US" sz="2800" b="0" dirty="0">
                <a:solidFill>
                  <a:srgbClr val="00B050"/>
                </a:solidFill>
                <a:latin typeface="Calibri"/>
              </a:rPr>
              <a:t>collisions </a:t>
            </a:r>
            <a:r>
              <a:rPr lang="en-US" sz="2800" b="0" dirty="0" smtClean="0">
                <a:solidFill>
                  <a:srgbClr val="00B050"/>
                </a:solidFill>
                <a:latin typeface="Calibri"/>
              </a:rPr>
              <a:t>FCC-eh) </a:t>
            </a:r>
            <a:endParaRPr lang="en-GB" sz="2800" b="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28" y="6044057"/>
            <a:ext cx="9216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Calibri"/>
                <a:cs typeface="Calibri"/>
              </a:rPr>
              <a:t>≥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50 years of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 err="1">
                <a:solidFill>
                  <a:srgbClr val="0000CC"/>
                </a:solidFill>
                <a:latin typeface="Calibri"/>
              </a:rPr>
              <a:t>+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</a:t>
            </a:r>
            <a:r>
              <a:rPr lang="en-US" sz="3200" i="1" baseline="30000" dirty="0">
                <a:solidFill>
                  <a:srgbClr val="0000CC"/>
                </a:solidFill>
                <a:latin typeface="Calibri"/>
              </a:rPr>
              <a:t>-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pp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Calibri"/>
              </a:rPr>
              <a:t>ep</a:t>
            </a:r>
            <a:r>
              <a:rPr lang="en-US" sz="3200" i="1" dirty="0">
                <a:solidFill>
                  <a:srgbClr val="0000CC"/>
                </a:solidFill>
                <a:latin typeface="Calibri"/>
              </a:rPr>
              <a:t>/A</a:t>
            </a:r>
            <a:r>
              <a:rPr lang="en-US" sz="3200" dirty="0">
                <a:solidFill>
                  <a:srgbClr val="0000CC"/>
                </a:solidFill>
                <a:latin typeface="Calibri"/>
              </a:rPr>
              <a:t> physics at highest energies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4507" y="4807531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Calibri"/>
              </a:rPr>
              <a:t>Ultimate goal</a:t>
            </a:r>
            <a:endParaRPr lang="en-US" sz="2800" dirty="0"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56808" y="3023999"/>
            <a:ext cx="3796547" cy="1623340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0112" y="2944577"/>
            <a:ext cx="3796547" cy="16233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6423" y="206977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00"/>
                </a:solidFill>
                <a:latin typeface="Calibri"/>
              </a:rPr>
              <a:t>LEP</a:t>
            </a:r>
            <a:endParaRPr lang="fr-CH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ABA7-AB0C-4EE6-9A85-B0E27A25C31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nimBg="1"/>
      <p:bldP spid="13" grpId="0" animBg="1"/>
      <p:bldP spid="15" grpId="0"/>
      <p:bldP spid="16" grpId="0" animBg="1"/>
      <p:bldP spid="24" grpId="0"/>
      <p:bldP spid="25" grpId="0"/>
      <p:bldP spid="2" grpId="0"/>
      <p:bldP spid="22" grpId="0" animBg="1"/>
      <p:bldP spid="23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0"/>
            <a:ext cx="6207470" cy="8001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Lattice options for lower energies</a:t>
            </a:r>
            <a:endParaRPr lang="en-GB" sz="3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76"/>
            <a:ext cx="46510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33" y="1267976"/>
            <a:ext cx="4598151" cy="29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29" y="4696365"/>
            <a:ext cx="4409655" cy="15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6365"/>
            <a:ext cx="4571206" cy="15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329892"/>
            <a:ext cx="323357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example: 100 m cell length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232319" y="4333627"/>
            <a:ext cx="323357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example: </a:t>
            </a:r>
            <a:r>
              <a:rPr lang="en-GB" sz="2000" kern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00 m cell length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3803" y="806311"/>
            <a:ext cx="122822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kern="0" dirty="0" smtClean="0">
                <a:solidFill>
                  <a:srgbClr val="C00000"/>
                </a:solidFill>
                <a:latin typeface="Arial"/>
              </a:rPr>
              <a:t>80 </a:t>
            </a:r>
            <a:r>
              <a:rPr lang="en-GB" sz="2400" b="1" kern="0" dirty="0" err="1" smtClean="0">
                <a:solidFill>
                  <a:srgbClr val="C00000"/>
                </a:solidFill>
                <a:latin typeface="Arial"/>
              </a:rPr>
              <a:t>GeV</a:t>
            </a:r>
            <a:endParaRPr lang="en-GB" sz="2400" b="1" kern="0" dirty="0" smtClean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18774" y="806311"/>
            <a:ext cx="148470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400" b="1" kern="0" dirty="0" smtClean="0">
                <a:solidFill>
                  <a:srgbClr val="C00000"/>
                </a:solidFill>
                <a:latin typeface="Arial"/>
              </a:rPr>
              <a:t>45.5 </a:t>
            </a:r>
            <a:r>
              <a:rPr lang="en-GB" sz="2400" b="1" kern="0" dirty="0" err="1" smtClean="0">
                <a:solidFill>
                  <a:srgbClr val="C00000"/>
                </a:solidFill>
                <a:latin typeface="Arial"/>
              </a:rPr>
              <a:t>GeV</a:t>
            </a:r>
            <a:endParaRPr lang="en-GB" sz="2400" b="1" kern="0" dirty="0" smtClean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21091" y="6298298"/>
            <a:ext cx="5634876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In all cases </a:t>
            </a:r>
            <a:r>
              <a:rPr lang="en-GB" sz="20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GB" sz="2000" kern="0" baseline="-25000" dirty="0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 ≤ 0.5 baseline </a:t>
            </a:r>
            <a:r>
              <a:rPr lang="en-GB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 cell optimization</a:t>
            </a:r>
            <a:endParaRPr lang="en-GB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0" y="165100"/>
            <a:ext cx="3200400" cy="584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IR layouts</a:t>
            </a:r>
            <a:endParaRPr lang="fr-FR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370427-2A0F-47C2-BEBE-4A49BCA62D95}" type="datetime1">
              <a:rPr lang="fr-FR" smtClean="0"/>
              <a:t>08/01/2015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285" y="4504340"/>
            <a:ext cx="8218670" cy="15511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latin typeface="+mn-lt"/>
              </a:rPr>
              <a:t>T</a:t>
            </a:r>
            <a:r>
              <a:rPr lang="en-US" sz="2000" kern="0" dirty="0" smtClean="0">
                <a:latin typeface="+mn-lt"/>
              </a:rPr>
              <a:t>unnel transverse width of </a:t>
            </a:r>
            <a:r>
              <a:rPr lang="en-US" sz="2000" kern="0" dirty="0">
                <a:latin typeface="+mn-lt"/>
              </a:rPr>
              <a:t>both FCC-</a:t>
            </a:r>
            <a:r>
              <a:rPr lang="en-US" sz="2000" kern="0" dirty="0" err="1">
                <a:latin typeface="+mn-lt"/>
              </a:rPr>
              <a:t>ee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designs ~3-4 m.</a:t>
            </a:r>
            <a:endParaRPr lang="en-US" sz="2000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Additional length is required to bend </a:t>
            </a:r>
            <a:r>
              <a:rPr lang="en-US" sz="2000" kern="0" dirty="0">
                <a:latin typeface="+mn-lt"/>
              </a:rPr>
              <a:t>beams </a:t>
            </a:r>
            <a:r>
              <a:rPr lang="en-US" sz="2000" kern="0" dirty="0" smtClean="0">
                <a:latin typeface="+mn-lt"/>
              </a:rPr>
              <a:t>back, plus room for RF.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Synchrotron rad. power per IP: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CERN 140 kW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BINP 1400 kW</a:t>
            </a:r>
            <a:r>
              <a:rPr lang="en-US" sz="2000" kern="0" dirty="0" smtClean="0">
                <a:latin typeface="+mn-lt"/>
              </a:rPr>
              <a:t>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Optimum between length and power loss to be identified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!</a:t>
            </a:r>
            <a:endParaRPr lang="en-US" i="1" kern="0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817461"/>
            <a:ext cx="7527283" cy="377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48725" y="1097003"/>
            <a:ext cx="90929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b="1" kern="0" dirty="0" smtClean="0">
                <a:solidFill>
                  <a:srgbClr val="0000FF"/>
                </a:solidFill>
                <a:latin typeface="+mn-lt"/>
              </a:rPr>
              <a:t>Dipoles in blue</a:t>
            </a:r>
            <a:endParaRPr lang="fr-FR" sz="1200" b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0045" y="1584755"/>
            <a:ext cx="126736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b="1" kern="0" dirty="0" err="1" smtClean="0">
                <a:solidFill>
                  <a:srgbClr val="FF0000"/>
                </a:solidFill>
                <a:latin typeface="+mn-lt"/>
              </a:rPr>
              <a:t>Quadrupoles</a:t>
            </a:r>
            <a:r>
              <a:rPr lang="en-US" sz="1200" b="1" kern="0" dirty="0" smtClean="0">
                <a:solidFill>
                  <a:srgbClr val="FF0000"/>
                </a:solidFill>
                <a:latin typeface="+mn-lt"/>
              </a:rPr>
              <a:t> in red</a:t>
            </a:r>
            <a:endParaRPr lang="fr-FR" sz="1200" b="1" kern="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1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99"/>
            <a:ext cx="3509081" cy="237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87956"/>
            <a:ext cx="4978400" cy="263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" y="4724400"/>
            <a:ext cx="9390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Synchrotron radiation in the IR region is a major issue for TLEP @ top energy</a:t>
            </a:r>
          </a:p>
          <a:p>
            <a:r>
              <a:rPr lang="en-US" sz="1800" dirty="0">
                <a:latin typeface="+mj-lt"/>
              </a:rPr>
              <a:t>Photon energy very similar to LEP2 </a:t>
            </a:r>
            <a:r>
              <a:rPr lang="en-US" sz="1800" dirty="0" smtClean="0">
                <a:latin typeface="+mj-lt"/>
              </a:rPr>
              <a:t>(E</a:t>
            </a:r>
            <a:r>
              <a:rPr lang="en-US" sz="1800" baseline="-25000" dirty="0" smtClean="0">
                <a:latin typeface="+mj-lt"/>
              </a:rPr>
              <a:t>crit</a:t>
            </a:r>
            <a:r>
              <a:rPr lang="en-US" sz="1800" dirty="0" smtClean="0">
                <a:latin typeface="+mj-lt"/>
              </a:rPr>
              <a:t>~1 MeV) where </a:t>
            </a:r>
            <a:r>
              <a:rPr lang="en-US" sz="1800" dirty="0">
                <a:latin typeface="+mj-lt"/>
              </a:rPr>
              <a:t>this was acceptable with IRs designed for</a:t>
            </a:r>
          </a:p>
          <a:p>
            <a:r>
              <a:rPr lang="en-US" sz="1800" dirty="0">
                <a:latin typeface="+mj-lt"/>
              </a:rPr>
              <a:t>low </a:t>
            </a:r>
            <a:r>
              <a:rPr lang="en-US" sz="1800" dirty="0" err="1">
                <a:latin typeface="+mj-lt"/>
              </a:rPr>
              <a:t>synrad</a:t>
            </a:r>
            <a:r>
              <a:rPr lang="en-US" sz="1800" dirty="0">
                <a:latin typeface="+mj-lt"/>
              </a:rPr>
              <a:t> + ~100 collimators and local masks, ( L ~ 1.e32cm-2s-1 )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Work </a:t>
            </a:r>
            <a:r>
              <a:rPr lang="en-US" sz="1800" dirty="0">
                <a:latin typeface="+mj-lt"/>
              </a:rPr>
              <a:t>for FCC-</a:t>
            </a:r>
            <a:r>
              <a:rPr lang="en-US" sz="1800" dirty="0" err="1">
                <a:latin typeface="+mj-lt"/>
              </a:rPr>
              <a:t>ee</a:t>
            </a:r>
            <a:r>
              <a:rPr lang="en-US" sz="1800" dirty="0">
                <a:latin typeface="+mj-lt"/>
              </a:rPr>
              <a:t> / TLEP only started --- much more to </a:t>
            </a:r>
            <a:r>
              <a:rPr lang="en-US" sz="1800" dirty="0" smtClean="0">
                <a:latin typeface="+mj-lt"/>
              </a:rPr>
              <a:t>do! </a:t>
            </a:r>
            <a:endParaRPr lang="en-US" sz="18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400" y="6400800"/>
            <a:ext cx="20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err="1" smtClean="0">
                <a:solidFill>
                  <a:srgbClr val="92D050"/>
                </a:solidFill>
                <a:latin typeface="+mn-lt"/>
              </a:rPr>
              <a:t>Burkhadrt</a:t>
            </a:r>
            <a:r>
              <a:rPr lang="fr-CH" sz="1800" i="1" dirty="0" smtClean="0">
                <a:solidFill>
                  <a:srgbClr val="92D050"/>
                </a:solidFill>
                <a:latin typeface="+mn-lt"/>
              </a:rPr>
              <a:t>, </a:t>
            </a:r>
            <a:r>
              <a:rPr lang="fr-CH" sz="1800" i="1" dirty="0" err="1" smtClean="0">
                <a:solidFill>
                  <a:srgbClr val="92D050"/>
                </a:solidFill>
                <a:latin typeface="+mn-lt"/>
              </a:rPr>
              <a:t>Boscolo</a:t>
            </a:r>
            <a:endParaRPr lang="en-US" sz="1800" i="1" dirty="0" err="1" smtClean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5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98588"/>
            <a:ext cx="77914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EA33-74D7-4609-9997-84A7575B3F87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983481"/>
            <a:ext cx="570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Integration</a:t>
            </a:r>
            <a:r>
              <a:rPr lang="fr-CH" sz="1800" dirty="0" smtClean="0">
                <a:latin typeface="+mn-lt"/>
              </a:rPr>
              <a:t> of 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monitors, </a:t>
            </a:r>
          </a:p>
          <a:p>
            <a:r>
              <a:rPr lang="fr-CH" sz="1800" dirty="0" smtClean="0">
                <a:latin typeface="+mn-lt"/>
              </a:rPr>
              <a:t>-- </a:t>
            </a:r>
            <a:r>
              <a:rPr lang="fr-CH" sz="1800" dirty="0">
                <a:latin typeface="+mn-lt"/>
              </a:rPr>
              <a:t>detector </a:t>
            </a:r>
            <a:r>
              <a:rPr lang="fr-CH" sz="1800" dirty="0" err="1">
                <a:latin typeface="+mn-lt"/>
              </a:rPr>
              <a:t>magnetic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field</a:t>
            </a:r>
            <a:r>
              <a:rPr lang="fr-CH" sz="1800" dirty="0">
                <a:latin typeface="+mn-lt"/>
              </a:rPr>
              <a:t> </a:t>
            </a:r>
            <a:r>
              <a:rPr lang="fr-CH" sz="1800" dirty="0" smtClean="0"/>
              <a:t>and </a:t>
            </a:r>
            <a:r>
              <a:rPr lang="fr-CH" sz="1800" dirty="0" smtClean="0">
                <a:latin typeface="+mn-lt"/>
              </a:rPr>
              <a:t>compensation </a:t>
            </a:r>
            <a:r>
              <a:rPr lang="fr-CH" sz="1800" dirty="0" err="1" smtClean="0">
                <a:latin typeface="+mn-lt"/>
              </a:rPr>
              <a:t>solenoid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-- Vertex detector and beamstrahlung </a:t>
            </a:r>
            <a:r>
              <a:rPr lang="fr-CH" sz="1800" dirty="0" err="1" smtClean="0">
                <a:latin typeface="+mn-lt"/>
              </a:rPr>
              <a:t>product</a:t>
            </a:r>
            <a:r>
              <a:rPr lang="fr-CH" sz="1800" dirty="0" smtClean="0">
                <a:latin typeface="+mn-lt"/>
              </a:rPr>
              <a:t> simulation </a:t>
            </a:r>
            <a:endParaRPr lang="en-US" sz="18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700" y="127000"/>
            <a:ext cx="3327400" cy="7493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D7EF0A-6C1B-4A59-9084-B8EAAA923188}" type="datetime1">
              <a:rPr lang="fr-FR" smtClean="0"/>
              <a:t>08/01/2015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285" y="971080"/>
            <a:ext cx="8000499" cy="58477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A baseline racetrack-like layout has now been defined to begin integration and infrastructure studies. Details like straight section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lengths</a:t>
            </a:r>
            <a:r>
              <a:rPr lang="en-US" sz="2000" kern="0" dirty="0" smtClean="0">
                <a:latin typeface="+mn-lt"/>
              </a:rPr>
              <a:t> will require more studies for both 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and </a:t>
            </a:r>
            <a:r>
              <a:rPr lang="en-US" sz="2000" kern="0" dirty="0" err="1" smtClean="0">
                <a:latin typeface="+mn-lt"/>
              </a:rPr>
              <a:t>hh</a:t>
            </a:r>
            <a:r>
              <a:rPr lang="en-US" sz="2000" kern="0" dirty="0" smtClean="0">
                <a:latin typeface="+mn-lt"/>
              </a:rPr>
              <a:t>.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FCC-</a:t>
            </a:r>
            <a:r>
              <a:rPr lang="en-US" sz="2000" kern="0" dirty="0" err="1" smtClean="0">
                <a:solidFill>
                  <a:srgbClr val="0000FF"/>
                </a:solidFill>
                <a:latin typeface="+mn-lt"/>
              </a:rPr>
              <a:t>ee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</a:rPr>
              <a:t> parameter set will be adapted to this layout.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study is in the ‘scoping phase’: identifying issues and possibilities.  For now it is “a set of plausible target parameters”. 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We can see that it holds </a:t>
            </a:r>
            <a:r>
              <a:rPr lang="en-US" sz="2000" kern="0" dirty="0" smtClean="0">
                <a:latin typeface="+mn-lt"/>
              </a:rPr>
              <a:t>great promises... and loads </a:t>
            </a:r>
            <a:r>
              <a:rPr lang="en-US" sz="2000" kern="0" dirty="0" smtClean="0">
                <a:latin typeface="+mn-lt"/>
              </a:rPr>
              <a:t>of </a:t>
            </a:r>
            <a:r>
              <a:rPr lang="en-US" sz="2000" kern="0" dirty="0" smtClean="0">
                <a:latin typeface="+mn-lt"/>
              </a:rPr>
              <a:t>challenges,</a:t>
            </a:r>
            <a:r>
              <a:rPr lang="en-US" sz="2000" kern="0" dirty="0" smtClean="0">
                <a:solidFill>
                  <a:srgbClr val="0070C0"/>
                </a:solidFill>
                <a:latin typeface="+mn-lt"/>
              </a:rPr>
              <a:t> </a:t>
            </a:r>
            <a:br>
              <a:rPr lang="en-US" sz="2000" kern="0" dirty="0" smtClean="0">
                <a:solidFill>
                  <a:srgbClr val="0070C0"/>
                </a:solidFill>
                <a:latin typeface="+mn-lt"/>
              </a:rPr>
            </a:br>
            <a:r>
              <a:rPr lang="en-US" sz="2000" kern="0" dirty="0">
                <a:latin typeface="+mn-lt"/>
              </a:rPr>
              <a:t>f</a:t>
            </a:r>
            <a:r>
              <a:rPr lang="en-US" sz="2000" kern="0" dirty="0" smtClean="0">
                <a:latin typeface="+mn-lt"/>
              </a:rPr>
              <a:t>rom </a:t>
            </a:r>
            <a:r>
              <a:rPr lang="en-US" sz="2000" kern="0" dirty="0" smtClean="0">
                <a:latin typeface="+mn-lt"/>
              </a:rPr>
              <a:t>the layout through the optics to the SC RF </a:t>
            </a:r>
            <a:r>
              <a:rPr lang="en-US" sz="2000" kern="0" dirty="0" smtClean="0">
                <a:latin typeface="+mn-lt"/>
              </a:rPr>
              <a:t>system. </a:t>
            </a:r>
            <a:br>
              <a:rPr lang="en-US" sz="2000" kern="0" dirty="0" smtClean="0">
                <a:latin typeface="+mn-lt"/>
              </a:rPr>
            </a:br>
            <a:r>
              <a:rPr lang="en-US" sz="2000" kern="0" dirty="0" smtClean="0">
                <a:solidFill>
                  <a:srgbClr val="C00000"/>
                </a:solidFill>
                <a:latin typeface="+mn-lt"/>
              </a:rPr>
              <a:t>The </a:t>
            </a:r>
            <a:r>
              <a:rPr lang="en-US" sz="2000" kern="0" dirty="0" smtClean="0">
                <a:solidFill>
                  <a:srgbClr val="C00000"/>
                </a:solidFill>
                <a:latin typeface="+mn-lt"/>
              </a:rPr>
              <a:t>IR is a key item 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There is great expertise in the world on these machines. Simulations of the accelerator have started and work </a:t>
            </a:r>
            <a:r>
              <a:rPr lang="en-US" sz="2000" kern="0" dirty="0" smtClean="0">
                <a:latin typeface="+mn-lt"/>
              </a:rPr>
              <a:t>on many aspects, in particular the design of the IR, is gaining </a:t>
            </a:r>
            <a:r>
              <a:rPr lang="en-US" sz="2000" kern="0" dirty="0" smtClean="0">
                <a:latin typeface="+mn-lt"/>
              </a:rPr>
              <a:t>momentum. 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in one year from now we will have a clearer idea on the achievable </a:t>
            </a:r>
            <a:r>
              <a:rPr lang="en-US" sz="2000" kern="0" dirty="0" smtClean="0">
                <a:latin typeface="Symbol" panose="05050102010706020507" pitchFamily="18" charset="2"/>
              </a:rPr>
              <a:t>b</a:t>
            </a:r>
            <a:r>
              <a:rPr lang="en-US" sz="2000" kern="0" dirty="0" smtClean="0">
                <a:latin typeface="+mn-lt"/>
              </a:rPr>
              <a:t>* and on the (</a:t>
            </a:r>
            <a:r>
              <a:rPr lang="en-US" sz="2000" kern="0" dirty="0" err="1" smtClean="0">
                <a:latin typeface="+mn-lt"/>
              </a:rPr>
              <a:t>im</a:t>
            </a:r>
            <a:r>
              <a:rPr lang="en-US" sz="2000" kern="0" dirty="0" smtClean="0">
                <a:latin typeface="+mn-lt"/>
              </a:rPr>
              <a:t>-)possible IR layouts </a:t>
            </a:r>
            <a:r>
              <a:rPr lang="en-US" sz="2000" kern="0" dirty="0" smtClean="0">
                <a:latin typeface="+mn-lt"/>
              </a:rPr>
              <a:t>!</a:t>
            </a:r>
          </a:p>
          <a:p>
            <a:pPr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3752" y="203200"/>
            <a:ext cx="278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i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adapted</a:t>
            </a:r>
            <a:r>
              <a:rPr lang="fr-CH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fr-CH" sz="1800" i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from</a:t>
            </a:r>
            <a:r>
              <a:rPr lang="fr-CH" sz="18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J. </a:t>
            </a:r>
            <a:r>
              <a:rPr lang="fr-CH" sz="1800" i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Wenninger</a:t>
            </a:r>
            <a:endParaRPr lang="en-US" sz="1800" i="1" dirty="0" err="1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1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6477000"/>
            <a:ext cx="27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</a:rPr>
              <a:t>330 </a:t>
            </a:r>
            <a:r>
              <a:rPr lang="fr-CH" dirty="0" err="1" smtClean="0">
                <a:solidFill>
                  <a:prstClr val="black"/>
                </a:solidFill>
              </a:rPr>
              <a:t>registered</a:t>
            </a:r>
            <a:r>
              <a:rPr lang="fr-CH" dirty="0" smtClean="0">
                <a:solidFill>
                  <a:prstClr val="black"/>
                </a:solidFill>
              </a:rPr>
              <a:t> participants </a:t>
            </a:r>
            <a:endParaRPr lang="fr-CH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26" y="27615"/>
            <a:ext cx="3475000" cy="1453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9150" y="3649101"/>
            <a:ext cx="4086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+mj-lt"/>
              </a:rPr>
              <a:t>LETS GO AHEAD!</a:t>
            </a:r>
            <a:endParaRPr lang="en-GB" sz="4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" y="27615"/>
            <a:ext cx="3475000" cy="145328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1B7A-7CB0-4675-8BD1-68A07F37A920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776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rgbClr val="FFFF00"/>
                </a:solidFill>
              </a:rPr>
              <a:t>Proposal for FCC Study Time Line</a:t>
            </a:r>
            <a:endParaRPr lang="en-US" sz="36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93080"/>
              </p:ext>
            </p:extLst>
          </p:nvPr>
        </p:nvGraphicFramePr>
        <p:xfrm>
          <a:off x="51944" y="1087905"/>
          <a:ext cx="9065680" cy="495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  <a:gridCol w="453284"/>
              </a:tblGrid>
              <a:tr h="440196"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62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152456" y="1862408"/>
            <a:ext cx="3332030" cy="486472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Kick-off, collaboration forming,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study plan and organisation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76568" y="5776539"/>
            <a:ext cx="4527713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Release CDR &amp; Workshop on next steps</a:t>
            </a:r>
            <a:endParaRPr lang="en-GB" sz="1600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07224" y="5081427"/>
            <a:ext cx="2169032" cy="579821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contents of CDR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29400" y="2959435"/>
            <a:ext cx="5223847" cy="376404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identification  of baseline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7744" y="2923592"/>
            <a:ext cx="615661" cy="576741"/>
            <a:chOff x="-1219048" y="3333377"/>
            <a:chExt cx="540000" cy="54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172401" y="5660571"/>
            <a:ext cx="615661" cy="576741"/>
            <a:chOff x="6234726" y="2760924"/>
            <a:chExt cx="540000" cy="540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32" name="Rounded Rectangle 31"/>
          <p:cNvSpPr/>
          <p:nvPr/>
        </p:nvSpPr>
        <p:spPr>
          <a:xfrm>
            <a:off x="2798002" y="3366379"/>
            <a:ext cx="2710103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2: Conceptual study of baseline “strong interact.”</a:t>
            </a:r>
            <a:endParaRPr lang="en-GB" sz="1600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36096" y="3925083"/>
            <a:ext cx="3456384" cy="537728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Workshop &amp; Review, cost model, LHC results 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study </a:t>
            </a: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re-scoping?</a:t>
            </a: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61169" y="4470277"/>
            <a:ext cx="1899888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3: Study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consolidation</a:t>
            </a:r>
            <a:endParaRPr lang="en-GB" sz="1600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64651" y="5083830"/>
            <a:ext cx="615661" cy="576741"/>
            <a:chOff x="-1219048" y="3333377"/>
            <a:chExt cx="540000" cy="540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7317096" y="5428183"/>
            <a:ext cx="890472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Report</a:t>
            </a:r>
            <a:endParaRPr lang="en-GB" sz="1600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4680" y="1898394"/>
            <a:ext cx="995428" cy="376404"/>
          </a:xfrm>
          <a:prstGeom prst="round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Prepare</a:t>
            </a:r>
            <a:endParaRPr lang="en-GB" sz="1600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157869"/>
            <a:ext cx="2750501" cy="863419"/>
          </a:xfrm>
          <a:prstGeom prst="roundRect">
            <a:avLst/>
          </a:prstGeom>
          <a:solidFill>
            <a:srgbClr val="F9F9F9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large FCC Workshops distributed over participating regions</a:t>
            </a:r>
            <a:endParaRPr lang="en-GB" sz="16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64452" y="4003712"/>
            <a:ext cx="615661" cy="576741"/>
            <a:chOff x="-1219048" y="3333377"/>
            <a:chExt cx="540000" cy="540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75683" y="2346087"/>
            <a:ext cx="2238916" cy="54222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srgbClr val="0C377B"/>
                </a:solidFill>
                <a:latin typeface="Century Gothic" panose="020B0502020202020204" pitchFamily="34" charset="0"/>
              </a:rPr>
              <a:t>Ph</a:t>
            </a: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 1: Explore options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C377B"/>
                </a:solidFill>
                <a:latin typeface="Century Gothic" panose="020B0502020202020204" pitchFamily="34" charset="0"/>
              </a:rPr>
              <a:t>“weak interaction”</a:t>
            </a:r>
            <a:endParaRPr lang="en-GB" sz="1600" dirty="0">
              <a:solidFill>
                <a:srgbClr val="0C377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72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" y="4557993"/>
            <a:ext cx="8686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8106" y="868859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LHC and HL-LHC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9806" y="2931022"/>
            <a:ext cx="3424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>
                <a:latin typeface="+mn-lt"/>
              </a:rPr>
              <a:t>100 </a:t>
            </a:r>
            <a:r>
              <a:rPr lang="fr-CH" sz="3600" dirty="0" err="1" smtClean="0">
                <a:latin typeface="+mn-lt"/>
              </a:rPr>
              <a:t>TeV</a:t>
            </a:r>
            <a:r>
              <a:rPr lang="fr-CH" sz="3600" dirty="0" smtClean="0">
                <a:latin typeface="+mn-lt"/>
              </a:rPr>
              <a:t> and CLIC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9929" y="4786716"/>
            <a:ext cx="286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err="1">
                <a:latin typeface="+mn-lt"/>
              </a:rPr>
              <a:t>P</a:t>
            </a:r>
            <a:r>
              <a:rPr lang="fr-CH" sz="3600" dirty="0" err="1" smtClean="0">
                <a:latin typeface="+mn-lt"/>
              </a:rPr>
              <a:t>recision</a:t>
            </a:r>
            <a:r>
              <a:rPr lang="fr-CH" sz="3600" dirty="0" smtClean="0">
                <a:latin typeface="+mn-lt"/>
              </a:rPr>
              <a:t> </a:t>
            </a:r>
            <a:r>
              <a:rPr lang="fr-CH" sz="3600" dirty="0" err="1" smtClean="0">
                <a:latin typeface="+mn-lt"/>
              </a:rPr>
              <a:t>e+e</a:t>
            </a:r>
            <a:r>
              <a:rPr lang="fr-CH" sz="3600" dirty="0" smtClean="0">
                <a:latin typeface="+mn-lt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198" y="-152400"/>
            <a:ext cx="3770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err="1" smtClean="0">
                <a:latin typeface="+mn-lt"/>
              </a:rPr>
              <a:t>European</a:t>
            </a:r>
            <a:r>
              <a:rPr lang="fr-CH" sz="3600" dirty="0" smtClean="0">
                <a:latin typeface="+mn-lt"/>
              </a:rPr>
              <a:t> </a:t>
            </a:r>
            <a:r>
              <a:rPr lang="fr-CH" sz="3600" dirty="0" err="1" smtClean="0">
                <a:latin typeface="+mn-lt"/>
              </a:rPr>
              <a:t>strategy</a:t>
            </a:r>
            <a:r>
              <a:rPr lang="fr-CH" sz="3600" dirty="0" smtClean="0">
                <a:latin typeface="+mn-lt"/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3132-F267-493B-B257-DFC6F903FB1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059" y="776"/>
            <a:ext cx="9150188" cy="864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i="1" dirty="0" smtClean="0">
                <a:solidFill>
                  <a:srgbClr val="FFFF00"/>
                </a:solidFill>
              </a:rPr>
              <a:t>FCC-</a:t>
            </a:r>
            <a:r>
              <a:rPr lang="en-US" sz="3600" i="1" dirty="0" err="1" smtClean="0">
                <a:solidFill>
                  <a:srgbClr val="FFFF00"/>
                </a:solidFill>
              </a:rPr>
              <a:t>ee</a:t>
            </a:r>
            <a:r>
              <a:rPr lang="en-US" sz="3600" dirty="0" smtClean="0">
                <a:solidFill>
                  <a:srgbClr val="FFFF00"/>
                </a:solidFill>
              </a:rPr>
              <a:t> design challenges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65" y="908720"/>
            <a:ext cx="88955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US" sz="2000" kern="0" dirty="0">
                <a:solidFill>
                  <a:srgbClr val="0C377B"/>
                </a:solidFill>
                <a:latin typeface="Arial"/>
              </a:rPr>
              <a:t>Short beam lifetime from high 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luminosity (radiative </a:t>
            </a:r>
            <a:r>
              <a:rPr lang="en-US" sz="2000" kern="0" dirty="0" err="1" smtClean="0">
                <a:solidFill>
                  <a:srgbClr val="0C377B"/>
                </a:solidFill>
                <a:latin typeface="Arial"/>
              </a:rPr>
              <a:t>Bhabha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 scattering)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FF0000"/>
                </a:solidFill>
                <a:latin typeface="Arial"/>
              </a:rPr>
              <a:t>Top-up </a:t>
            </a:r>
            <a:r>
              <a:rPr lang="en-US" sz="1800" kern="0" dirty="0" smtClean="0">
                <a:solidFill>
                  <a:srgbClr val="FF0000"/>
                </a:solidFill>
                <a:latin typeface="Arial"/>
              </a:rPr>
              <a:t>injection</a:t>
            </a:r>
            <a:r>
              <a:rPr lang="en-US" sz="1800" kern="0" dirty="0" smtClean="0">
                <a:solidFill>
                  <a:srgbClr val="CC0000"/>
                </a:solidFill>
                <a:latin typeface="Arial"/>
              </a:rPr>
              <a:t> </a:t>
            </a:r>
            <a:r>
              <a:rPr lang="en-US" sz="1800" b="0" kern="0" dirty="0" smtClean="0">
                <a:solidFill>
                  <a:srgbClr val="0C377B"/>
                </a:solidFill>
                <a:latin typeface="Arial"/>
              </a:rPr>
              <a:t>(single injector booster in collider tunnel)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endParaRPr lang="en-US" sz="1000" b="0" kern="0" dirty="0">
              <a:solidFill>
                <a:srgbClr val="0C377B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Additional </a:t>
            </a:r>
            <a:r>
              <a:rPr lang="en-US" sz="2000" kern="0" dirty="0">
                <a:solidFill>
                  <a:srgbClr val="0C377B"/>
                </a:solidFill>
                <a:latin typeface="Arial"/>
              </a:rPr>
              <a:t>l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ifetime limit </a:t>
            </a:r>
            <a:r>
              <a:rPr lang="en-US" sz="2000" kern="0" dirty="0">
                <a:solidFill>
                  <a:srgbClr val="0C377B"/>
                </a:solidFill>
                <a:latin typeface="Arial"/>
              </a:rPr>
              <a:t>from </a:t>
            </a:r>
            <a:r>
              <a:rPr lang="en-US" sz="2000" kern="0" dirty="0" err="1">
                <a:solidFill>
                  <a:srgbClr val="0C377B"/>
                </a:solidFill>
                <a:latin typeface="Arial"/>
              </a:rPr>
              <a:t>b</a:t>
            </a:r>
            <a:r>
              <a:rPr lang="en-US" sz="2000" kern="0" dirty="0" err="1" smtClean="0">
                <a:solidFill>
                  <a:srgbClr val="0C377B"/>
                </a:solidFill>
                <a:latin typeface="Arial"/>
              </a:rPr>
              <a:t>eamstrahlung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 at top operation energy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Flat beams </a:t>
            </a:r>
            <a:r>
              <a:rPr lang="en-GB" sz="1800" b="0" kern="0" dirty="0" smtClean="0">
                <a:solidFill>
                  <a:srgbClr val="0C377B"/>
                </a:solidFill>
                <a:latin typeface="Arial"/>
              </a:rPr>
              <a:t>(small </a:t>
            </a: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vertical </a:t>
            </a:r>
            <a:r>
              <a:rPr lang="en-GB" sz="1800" b="0" kern="0" dirty="0" err="1">
                <a:solidFill>
                  <a:srgbClr val="0C377B"/>
                </a:solidFill>
                <a:latin typeface="Arial"/>
              </a:rPr>
              <a:t>emittance</a:t>
            </a: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, </a:t>
            </a:r>
            <a:r>
              <a:rPr lang="en-GB" sz="1800" b="0" kern="0" dirty="0" smtClean="0">
                <a:solidFill>
                  <a:srgbClr val="0C377B"/>
                </a:solidFill>
                <a:latin typeface="Arial"/>
              </a:rPr>
              <a:t>small vertical </a:t>
            </a:r>
            <a:r>
              <a:rPr lang="en-GB" sz="1800" b="0" kern="0" dirty="0" smtClean="0">
                <a:solidFill>
                  <a:srgbClr val="0C377B"/>
                </a:solidFill>
                <a:latin typeface="Symbol" panose="05050102010706020507" pitchFamily="18" charset="2"/>
              </a:rPr>
              <a:t>b</a:t>
            </a: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* ~ 1 mm)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Final focus with </a:t>
            </a:r>
            <a:r>
              <a:rPr lang="en-GB" sz="1800" b="0" kern="0" dirty="0" smtClean="0">
                <a:solidFill>
                  <a:srgbClr val="0C377B"/>
                </a:solidFill>
                <a:latin typeface="Arial"/>
              </a:rPr>
              <a:t>large </a:t>
            </a:r>
            <a:r>
              <a:rPr lang="en-GB" sz="1800" b="0" kern="0" dirty="0">
                <a:solidFill>
                  <a:srgbClr val="0C377B"/>
                </a:solidFill>
                <a:latin typeface="Arial"/>
              </a:rPr>
              <a:t>(~2%) energy </a:t>
            </a:r>
            <a:r>
              <a:rPr lang="en-GB" sz="1800" b="0" kern="0" dirty="0" smtClean="0">
                <a:solidFill>
                  <a:srgbClr val="0C377B"/>
                </a:solidFill>
                <a:latin typeface="Arial"/>
              </a:rPr>
              <a:t>acceptance to reduce losses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endParaRPr lang="en-US" sz="1000" b="0" kern="0" dirty="0">
              <a:solidFill>
                <a:srgbClr val="0C377B"/>
              </a:solidFill>
              <a:latin typeface="Arial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Machine layout for high currents, large #bunches at 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Z 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pole, 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WW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, 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H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rgbClr val="FF0000"/>
                </a:solidFill>
                <a:latin typeface="Arial"/>
              </a:rPr>
              <a:t>Two ring layout and configuration of </a:t>
            </a:r>
            <a:r>
              <a:rPr lang="en-US" sz="1800" kern="0" dirty="0">
                <a:solidFill>
                  <a:srgbClr val="FF0000"/>
                </a:solidFill>
                <a:latin typeface="Arial"/>
              </a:rPr>
              <a:t>the RF system</a:t>
            </a:r>
            <a:r>
              <a:rPr lang="en-US" sz="1800" kern="0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endParaRPr lang="en-US" sz="1000" kern="0" dirty="0">
              <a:solidFill>
                <a:srgbClr val="CC0000"/>
              </a:solidFill>
              <a:latin typeface="Arial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Polarization for high </a:t>
            </a:r>
            <a:r>
              <a:rPr lang="en-US" sz="2000" kern="0" dirty="0">
                <a:solidFill>
                  <a:srgbClr val="0C377B"/>
                </a:solidFill>
                <a:latin typeface="Arial"/>
              </a:rPr>
              <a:t>precision energy calibration at 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Z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 pole and </a:t>
            </a:r>
            <a:r>
              <a:rPr lang="en-US" sz="2000" i="1" kern="0" dirty="0">
                <a:solidFill>
                  <a:srgbClr val="0C377B"/>
                </a:solidFill>
                <a:latin typeface="Arial"/>
              </a:rPr>
              <a:t>WW</a:t>
            </a:r>
            <a:r>
              <a:rPr lang="en-US" sz="2000" kern="0" dirty="0">
                <a:solidFill>
                  <a:srgbClr val="0C377B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  with </a:t>
            </a:r>
            <a:r>
              <a:rPr lang="en-US" sz="2000" kern="0" dirty="0">
                <a:solidFill>
                  <a:srgbClr val="0C377B"/>
                </a:solidFill>
                <a:latin typeface="Arial"/>
              </a:rPr>
              <a:t>long natural polarization times (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WW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: ~10 hours, </a:t>
            </a:r>
            <a:r>
              <a:rPr lang="en-US" sz="2000" i="1" kern="0" dirty="0" smtClean="0">
                <a:solidFill>
                  <a:srgbClr val="0C377B"/>
                </a:solidFill>
                <a:latin typeface="Arial"/>
              </a:rPr>
              <a:t>Z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: ~200 hours)</a:t>
            </a:r>
          </a:p>
          <a:p>
            <a:pPr marL="1257300" lvl="2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FF0000"/>
              </a:solidFill>
              <a:latin typeface="Arial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GB" sz="2000" dirty="0" smtClean="0">
                <a:solidFill>
                  <a:srgbClr val="FF0000"/>
                </a:solidFill>
                <a:latin typeface="Arial"/>
              </a:rPr>
              <a:t>Important </a:t>
            </a:r>
            <a:r>
              <a:rPr lang="en-GB" sz="2000" dirty="0">
                <a:solidFill>
                  <a:srgbClr val="FF0000"/>
                </a:solidFill>
                <a:latin typeface="Arial"/>
              </a:rPr>
              <a:t>expertise available worldwide and potential synergies:</a:t>
            </a:r>
            <a:endParaRPr lang="en-US" sz="2000" b="0" kern="0" dirty="0">
              <a:solidFill>
                <a:srgbClr val="FF0000"/>
              </a:solidFill>
              <a:latin typeface="Arial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C377B"/>
                </a:solidFill>
                <a:latin typeface="Arial"/>
              </a:rPr>
              <a:t>IR design, experimental insertions, machine detector interface, (transverse) </a:t>
            </a:r>
            <a:r>
              <a:rPr lang="en-US" sz="2000" kern="0" dirty="0" smtClean="0">
                <a:solidFill>
                  <a:srgbClr val="0C377B"/>
                </a:solidFill>
                <a:latin typeface="Arial"/>
              </a:rPr>
              <a:t>polarization  </a:t>
            </a:r>
            <a:endParaRPr lang="en-US" sz="2000" kern="0" dirty="0">
              <a:solidFill>
                <a:srgbClr val="0C377B"/>
              </a:solidFill>
              <a:latin typeface="Arial"/>
            </a:endParaRPr>
          </a:p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C377B"/>
              </a:buClr>
              <a:buSzPct val="100000"/>
            </a:pPr>
            <a:r>
              <a:rPr lang="en-US" sz="2000" kern="0" dirty="0" smtClean="0">
                <a:solidFill>
                  <a:srgbClr val="009900"/>
                </a:solidFill>
                <a:latin typeface="Arial"/>
              </a:rPr>
              <a:t>RHIC</a:t>
            </a:r>
            <a:r>
              <a:rPr lang="en-US" sz="2000" kern="0" dirty="0">
                <a:solidFill>
                  <a:srgbClr val="009900"/>
                </a:solidFill>
                <a:latin typeface="Arial"/>
              </a:rPr>
              <a:t>, </a:t>
            </a:r>
            <a:r>
              <a:rPr lang="en-US" sz="2000" kern="0" dirty="0" smtClean="0">
                <a:solidFill>
                  <a:srgbClr val="009900"/>
                </a:solidFill>
                <a:latin typeface="Arial"/>
              </a:rPr>
              <a:t>VEPP-2000, BEPC-II, </a:t>
            </a:r>
            <a:r>
              <a:rPr lang="en-US" sz="2000" kern="0" dirty="0" smtClean="0">
                <a:solidFill>
                  <a:srgbClr val="4D4D4D"/>
                </a:solidFill>
                <a:latin typeface="Arial"/>
              </a:rPr>
              <a:t>SLC</a:t>
            </a:r>
            <a:r>
              <a:rPr lang="en-US" sz="2000" kern="0" dirty="0">
                <a:solidFill>
                  <a:srgbClr val="4D4D4D"/>
                </a:solidFill>
                <a:latin typeface="Arial"/>
              </a:rPr>
              <a:t>,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4D4D4D"/>
                </a:solidFill>
                <a:latin typeface="Arial"/>
              </a:rPr>
              <a:t>LEP, </a:t>
            </a:r>
            <a:r>
              <a:rPr lang="en-US" sz="2000" i="1" kern="0" dirty="0" smtClean="0">
                <a:solidFill>
                  <a:srgbClr val="4D4D4D"/>
                </a:solidFill>
                <a:latin typeface="Arial"/>
              </a:rPr>
              <a:t>B</a:t>
            </a:r>
            <a:r>
              <a:rPr lang="en-US" sz="2000" kern="0" dirty="0" smtClean="0">
                <a:solidFill>
                  <a:srgbClr val="4D4D4D"/>
                </a:solidFill>
                <a:latin typeface="Arial"/>
              </a:rPr>
              <a:t>- and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0C377B">
                    <a:lumMod val="60000"/>
                    <a:lumOff val="40000"/>
                  </a:srgbClr>
                </a:solidFill>
                <a:latin typeface="Arial"/>
              </a:rPr>
              <a:t>Super-</a:t>
            </a:r>
            <a:r>
              <a:rPr lang="en-US" sz="2000" i="1" kern="0" dirty="0" smtClean="0">
                <a:solidFill>
                  <a:srgbClr val="0C377B">
                    <a:lumMod val="60000"/>
                    <a:lumOff val="40000"/>
                  </a:srgbClr>
                </a:solidFill>
                <a:latin typeface="Arial"/>
              </a:rPr>
              <a:t>B</a:t>
            </a:r>
            <a:r>
              <a:rPr lang="en-US" sz="2000" kern="0" dirty="0" smtClean="0">
                <a:solidFill>
                  <a:srgbClr val="0C377B">
                    <a:lumMod val="60000"/>
                    <a:lumOff val="40000"/>
                  </a:srgbClr>
                </a:solidFill>
                <a:latin typeface="Arial"/>
              </a:rPr>
              <a:t> factories, CEPC, ILC, CLIC</a:t>
            </a:r>
            <a:endParaRPr lang="en-GB" sz="2000" kern="0" dirty="0">
              <a:solidFill>
                <a:srgbClr val="0C377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7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215"/>
            <a:ext cx="9144000" cy="2031307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smtClean="0">
                <a:latin typeface="Comic Sans MS"/>
              </a:rPr>
              <a:t>Original </a:t>
            </a:r>
            <a:r>
              <a:rPr lang="fr-CH" sz="1800" dirty="0" smtClean="0">
                <a:latin typeface="Comic Sans MS"/>
              </a:rPr>
              <a:t>motivation (end 2011):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now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that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m_H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and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m_top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are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known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</a:t>
            </a:r>
            <a:endParaRPr lang="fr-CH" sz="1800" dirty="0" smtClean="0">
              <a:solidFill>
                <a:srgbClr val="C00000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explore 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EW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region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a high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precision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</a:t>
            </a:r>
            <a:r>
              <a:rPr lang="fr-CH" sz="1800" u="sng" dirty="0" err="1" smtClean="0">
                <a:solidFill>
                  <a:srgbClr val="C00000"/>
                </a:solidFill>
                <a:latin typeface="Comic Sans MS"/>
              </a:rPr>
              <a:t>affordable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, high </a:t>
            </a:r>
            <a:r>
              <a:rPr lang="fr-CH" sz="1800" dirty="0" err="1">
                <a:solidFill>
                  <a:srgbClr val="C00000"/>
                </a:solidFill>
                <a:latin typeface="Comic Sans MS"/>
              </a:rPr>
              <a:t>l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uminosity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machine </a:t>
            </a:r>
            <a:endParaRPr lang="fr-CH" sz="1800" dirty="0" smtClean="0">
              <a:solidFill>
                <a:srgbClr val="C00000"/>
              </a:solidFill>
              <a:latin typeface="Comic Sans MS"/>
            </a:endParaRPr>
          </a:p>
          <a:p>
            <a:pPr defTabSz="914210"/>
            <a:endParaRPr lang="fr-CH" sz="1800" dirty="0">
              <a:solidFill>
                <a:srgbClr val="0033CC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0033CC"/>
                </a:solidFill>
                <a:latin typeface="Comic Sans MS"/>
                <a:sym typeface="Wingdings" panose="05000000000000000000" pitchFamily="2" charset="2"/>
              </a:rPr>
              <a:t>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Discovery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of New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Physics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in rare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phenomena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or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precision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measurements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</a:t>
            </a:r>
          </a:p>
          <a:p>
            <a:pPr defTabSz="914210"/>
            <a:endParaRPr lang="fr-CH" sz="1800" dirty="0" smtClean="0">
              <a:solidFill>
                <a:srgbClr val="0033CC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ILC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studies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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need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  <a:sym typeface="Wingdings" panose="05000000000000000000" pitchFamily="2" charset="2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increase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over LEP 2 (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average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)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by a factor 1000 </a:t>
            </a: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How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one do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that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without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exploding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the power bill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? </a:t>
            </a:r>
            <a:endParaRPr lang="fr-CH" sz="1800" dirty="0" smtClean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90660"/>
            <a:ext cx="8670963" cy="1754308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Answer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in the B-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factory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design: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low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vertical emittance ring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intrinsic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, and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small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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  <a:sym typeface="Symbol"/>
              </a:rPr>
              <a:t>*</a:t>
            </a:r>
            <a:r>
              <a:rPr lang="fr-CH" sz="1800" baseline="-25000" dirty="0" smtClean="0">
                <a:solidFill>
                  <a:srgbClr val="000000"/>
                </a:solidFill>
                <a:latin typeface="Comic Sans MS"/>
                <a:sym typeface="Symbol"/>
              </a:rPr>
              <a:t>y  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Symbol"/>
              </a:rPr>
              <a:t>(1mm vs 5cm at LEP)</a:t>
            </a:r>
            <a:endParaRPr lang="fr-CH" sz="1800" dirty="0" smtClean="0">
              <a:solidFill>
                <a:srgbClr val="0000FF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lectrons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and positrons have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chance of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interacting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 </a:t>
            </a:r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shorter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lifetime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(few minutes)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top up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continuously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booster ==&gt;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increase operation efficiency</a:t>
            </a:r>
          </a:p>
          <a:p>
            <a:pPr defTabSz="914210"/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Increase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 SR 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beam</a:t>
            </a:r>
            <a:r>
              <a:rPr lang="fr-CH" sz="1800" dirty="0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 power to 50MW/</a:t>
            </a:r>
            <a:r>
              <a:rPr lang="fr-CH" sz="1800" dirty="0" err="1" smtClean="0">
                <a:solidFill>
                  <a:srgbClr val="0000FF"/>
                </a:solidFill>
                <a:latin typeface="Comic Sans MS"/>
                <a:sym typeface="Wingdings" pitchFamily="2" charset="2"/>
              </a:rPr>
              <a:t>beam</a:t>
            </a:r>
            <a:endParaRPr lang="fr-CH" sz="1800" dirty="0" smtClean="0">
              <a:solidFill>
                <a:srgbClr val="0000FF"/>
              </a:solidFill>
              <a:latin typeface="Comic Sans MS"/>
              <a:sym typeface="Wingdings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481"/>
          <a:stretch/>
        </p:blipFill>
        <p:spPr bwMode="auto">
          <a:xfrm>
            <a:off x="164880" y="4332137"/>
            <a:ext cx="6096220" cy="2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343400" y="6007100"/>
            <a:ext cx="571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1726" y="2425700"/>
            <a:ext cx="245227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50</a:t>
            </a:r>
          </a:p>
          <a:p>
            <a:pPr algn="r"/>
            <a:endParaRPr lang="fr-CH" sz="500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fr-CH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fr-CH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5</a:t>
            </a:r>
            <a:endParaRPr lang="fr-CH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4</a:t>
            </a:r>
          </a:p>
          <a:p>
            <a:pPr algn="r"/>
            <a:endParaRPr lang="fr-CH" sz="1100" dirty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fr-CH" sz="2800" dirty="0">
                <a:solidFill>
                  <a:srgbClr val="0000FF"/>
                </a:solidFill>
                <a:latin typeface="+mn-lt"/>
              </a:rPr>
              <a:t>1</a:t>
            </a:r>
            <a:r>
              <a:rPr lang="fr-CH" sz="2800" dirty="0" smtClean="0">
                <a:solidFill>
                  <a:srgbClr val="0000FF"/>
                </a:solidFill>
                <a:latin typeface="+mn-lt"/>
              </a:rPr>
              <a:t>000</a:t>
            </a: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at ZH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threshold</a:t>
            </a:r>
            <a:endParaRPr lang="fr-CH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in LEP/LHC tunnel</a:t>
            </a:r>
          </a:p>
          <a:p>
            <a:pPr algn="r"/>
            <a:r>
              <a:rPr lang="fr-CH" sz="2000" dirty="0" smtClean="0">
                <a:latin typeface="+mn-lt"/>
              </a:rPr>
              <a:t>X 4 in FCC tunnel </a:t>
            </a:r>
          </a:p>
          <a:p>
            <a:pPr algn="r"/>
            <a:r>
              <a:rPr lang="fr-CH" sz="2000" dirty="0" smtClean="0">
                <a:latin typeface="+mn-lt"/>
              </a:rPr>
              <a:t>X 4 interaction points</a:t>
            </a:r>
          </a:p>
          <a:p>
            <a:pPr algn="r"/>
            <a:r>
              <a:rPr lang="fr-CH" sz="2000" dirty="0" smtClean="0">
                <a:latin typeface="+mn-lt"/>
              </a:rPr>
              <a:t>EXCITING!</a:t>
            </a:r>
            <a:endParaRPr lang="fr-CH" sz="2000" dirty="0">
              <a:latin typeface="+mn-lt"/>
            </a:endParaRPr>
          </a:p>
          <a:p>
            <a:pPr algn="r"/>
            <a:endParaRPr lang="fr-CH" sz="2800" dirty="0" smtClean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0" y="4038600"/>
            <a:ext cx="762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736-DBD9-436D-99A7-0510840BA56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73113"/>
            <a:ext cx="75057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200" y="1676400"/>
            <a:ext cx="295157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latin typeface="+mn-lt"/>
              </a:rPr>
              <a:t>beam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commissioning</a:t>
            </a:r>
            <a:r>
              <a:rPr lang="fr-CH" sz="2400" dirty="0" smtClean="0">
                <a:latin typeface="+mn-lt"/>
              </a:rPr>
              <a:t> </a:t>
            </a:r>
          </a:p>
          <a:p>
            <a:r>
              <a:rPr lang="fr-CH" sz="2400" dirty="0" err="1" smtClean="0">
                <a:latin typeface="+mn-lt"/>
              </a:rPr>
              <a:t>will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start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smtClean="0">
                <a:latin typeface="+mn-lt"/>
              </a:rPr>
              <a:t>in 2016</a:t>
            </a:r>
          </a:p>
          <a:p>
            <a:endParaRPr lang="en-US" sz="24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2700" y="5753100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K. </a:t>
            </a:r>
            <a:r>
              <a:rPr lang="fr-CH" sz="2000" i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Oide</a:t>
            </a:r>
            <a:endParaRPr lang="en-US" sz="2000" i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A043-F2B5-489D-A51D-0BF61AF5D3D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1929-4145-476D-AB39-2775A9BEB83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t>08.01.2015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211"/>
            <a:ext cx="4660900" cy="26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18000"/>
            <a:ext cx="448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n-lt"/>
              </a:rPr>
              <a:t>LEP2 in 2000 (12th </a:t>
            </a:r>
            <a:r>
              <a:rPr lang="fr-CH" sz="2000" dirty="0" err="1" smtClean="0">
                <a:latin typeface="+mn-lt"/>
              </a:rPr>
              <a:t>year</a:t>
            </a:r>
            <a:r>
              <a:rPr lang="fr-CH" sz="2000" dirty="0" smtClean="0">
                <a:latin typeface="+mn-lt"/>
              </a:rPr>
              <a:t>!): </a:t>
            </a:r>
          </a:p>
          <a:p>
            <a:r>
              <a:rPr lang="fr-CH" sz="2000" dirty="0" err="1" smtClean="0">
                <a:latin typeface="+mn-lt"/>
              </a:rPr>
              <a:t>fastest</a:t>
            </a:r>
            <a:r>
              <a:rPr lang="fr-CH" sz="2000" dirty="0" smtClean="0">
                <a:latin typeface="+mn-lt"/>
              </a:rPr>
              <a:t> possible  </a:t>
            </a:r>
            <a:r>
              <a:rPr lang="fr-CH" sz="2000" dirty="0" err="1" smtClean="0">
                <a:latin typeface="+mn-lt"/>
              </a:rPr>
              <a:t>turnaround</a:t>
            </a:r>
            <a:r>
              <a:rPr lang="fr-CH" sz="2000" dirty="0" smtClean="0">
                <a:latin typeface="+mn-lt"/>
              </a:rPr>
              <a:t> but </a:t>
            </a:r>
          </a:p>
          <a:p>
            <a:r>
              <a:rPr lang="fr-CH" sz="2000" dirty="0" err="1" smtClean="0">
                <a:latin typeface="+mn-lt"/>
              </a:rPr>
              <a:t>average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luminosity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~ 0.2 </a:t>
            </a:r>
            <a:r>
              <a:rPr lang="fr-CH" sz="2000" dirty="0" err="1" smtClean="0">
                <a:latin typeface="+mn-lt"/>
              </a:rPr>
              <a:t>peak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luminosity</a:t>
            </a:r>
            <a:r>
              <a:rPr lang="fr-CH" sz="2000" dirty="0" smtClean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59966"/>
            <a:ext cx="4187980" cy="357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1400" y="4787900"/>
            <a:ext cx="4139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H" sz="2000" dirty="0">
                <a:latin typeface="+mn-lt"/>
              </a:rPr>
              <a:t>B </a:t>
            </a:r>
            <a:r>
              <a:rPr lang="fr-CH" sz="2000" dirty="0" err="1">
                <a:latin typeface="+mn-lt"/>
              </a:rPr>
              <a:t>factory</a:t>
            </a:r>
            <a:r>
              <a:rPr lang="fr-CH" sz="2000" dirty="0">
                <a:latin typeface="+mn-lt"/>
              </a:rPr>
              <a:t> in </a:t>
            </a:r>
            <a:r>
              <a:rPr lang="fr-CH" sz="2000" dirty="0" smtClean="0">
                <a:latin typeface="+mn-lt"/>
              </a:rPr>
              <a:t>2006 </a:t>
            </a:r>
            <a:r>
              <a:rPr lang="fr-CH" sz="2000" dirty="0" err="1" smtClean="0">
                <a:latin typeface="+mn-lt"/>
              </a:rPr>
              <a:t>with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toping</a:t>
            </a:r>
            <a:r>
              <a:rPr lang="fr-CH" sz="2000" dirty="0" smtClean="0">
                <a:latin typeface="+mn-lt"/>
              </a:rPr>
              <a:t> up </a:t>
            </a:r>
          </a:p>
          <a:p>
            <a:pPr lvl="0"/>
            <a:r>
              <a:rPr lang="en-US" sz="2000" dirty="0" smtClean="0">
                <a:latin typeface="+mn-lt"/>
              </a:rPr>
              <a:t>average </a:t>
            </a:r>
            <a:r>
              <a:rPr lang="en-US" sz="2000" dirty="0">
                <a:latin typeface="+mn-lt"/>
              </a:rPr>
              <a:t>luminosity ≈ peak </a:t>
            </a:r>
            <a:r>
              <a:rPr lang="en-US" sz="2000" dirty="0" smtClean="0">
                <a:latin typeface="+mn-lt"/>
              </a:rPr>
              <a:t>luminosity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0"/>
            <a:ext cx="65675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err="1">
                <a:latin typeface="+mn-lt"/>
              </a:rPr>
              <a:t>T</a:t>
            </a:r>
            <a:r>
              <a:rPr lang="fr-CH" sz="2400" dirty="0" err="1" smtClean="0">
                <a:latin typeface="+mn-lt"/>
              </a:rPr>
              <a:t>oping</a:t>
            </a:r>
            <a:r>
              <a:rPr lang="fr-CH" sz="2400" dirty="0" smtClean="0">
                <a:latin typeface="+mn-lt"/>
              </a:rPr>
              <a:t> up </a:t>
            </a:r>
            <a:r>
              <a:rPr lang="fr-CH" sz="2400" dirty="0" err="1" smtClean="0">
                <a:latin typeface="+mn-lt"/>
              </a:rPr>
              <a:t>ensures</a:t>
            </a:r>
            <a:r>
              <a:rPr lang="fr-CH" sz="2400" dirty="0" smtClean="0">
                <a:latin typeface="+mn-lt"/>
              </a:rPr>
              <a:t> constant </a:t>
            </a:r>
            <a:r>
              <a:rPr lang="fr-CH" sz="2400" dirty="0" err="1" smtClean="0">
                <a:latin typeface="+mn-lt"/>
              </a:rPr>
              <a:t>current</a:t>
            </a:r>
            <a:r>
              <a:rPr lang="fr-CH" sz="2400" dirty="0" smtClean="0">
                <a:latin typeface="+mn-lt"/>
              </a:rPr>
              <a:t>, settings, etc...</a:t>
            </a:r>
          </a:p>
          <a:p>
            <a:r>
              <a:rPr lang="fr-CH" sz="2400" dirty="0" smtClean="0">
                <a:latin typeface="+mn-lt"/>
              </a:rPr>
              <a:t>and </a:t>
            </a:r>
            <a:r>
              <a:rPr lang="fr-CH" sz="2400" dirty="0" err="1" smtClean="0">
                <a:latin typeface="+mn-lt"/>
              </a:rPr>
              <a:t>greater</a:t>
            </a:r>
            <a:r>
              <a:rPr lang="fr-CH" sz="2400" dirty="0" smtClean="0">
                <a:latin typeface="+mn-lt"/>
              </a:rPr>
              <a:t> </a:t>
            </a:r>
            <a:r>
              <a:rPr lang="fr-CH" sz="2400" dirty="0" err="1" smtClean="0">
                <a:latin typeface="+mn-lt"/>
              </a:rPr>
              <a:t>reproducibility</a:t>
            </a:r>
            <a:r>
              <a:rPr lang="fr-CH" sz="2400" dirty="0" smtClean="0">
                <a:latin typeface="+mn-lt"/>
              </a:rPr>
              <a:t> of system 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9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hysics goals of FCC-</a:t>
            </a:r>
            <a:r>
              <a:rPr lang="en-US" dirty="0" err="1" smtClean="0"/>
              <a:t>ee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2474D-7047-47AF-AD5A-FCEF8CE83594}" type="datetime1">
              <a:rPr lang="fr-CH" smtClean="0"/>
              <a:t>08.01.2015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7100" y="1009485"/>
                <a:ext cx="8323070" cy="378565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Provide highest </a:t>
                </a:r>
                <a:r>
                  <a:rPr lang="en-US" sz="2000" u="sng" kern="0" dirty="0" smtClean="0">
                    <a:latin typeface="+mn-lt"/>
                  </a:rPr>
                  <a:t>possible</a:t>
                </a:r>
                <a:r>
                  <a:rPr lang="en-US" sz="2000" kern="0" dirty="0" smtClean="0">
                    <a:latin typeface="+mn-lt"/>
                  </a:rPr>
                  <a:t> luminosity for a wide physics program ranging from the Z pole to the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kern="0" dirty="0" smtClean="0">
                    <a:latin typeface="+mn-lt"/>
                  </a:rPr>
                  <a:t> production threshold.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>
                    <a:solidFill>
                      <a:srgbClr val="D60093"/>
                    </a:solidFill>
                    <a:latin typeface="+mn-lt"/>
                  </a:rPr>
                  <a:t>B</a:t>
                </a: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eam energy range from 45 </a:t>
                </a:r>
                <a:r>
                  <a:rPr lang="en-US" sz="2000" i="1" kern="0" dirty="0" err="1" smtClean="0">
                    <a:solidFill>
                      <a:srgbClr val="D60093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 to 175 </a:t>
                </a:r>
                <a:r>
                  <a:rPr lang="en-US" sz="2000" i="1" kern="0" dirty="0" err="1" smtClean="0">
                    <a:solidFill>
                      <a:srgbClr val="D60093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latin typeface="+mn-lt"/>
                  </a:rPr>
                  <a:t>.</a:t>
                </a:r>
              </a:p>
              <a:p>
                <a:pPr marL="227013" indent="-227013">
                  <a:spcBef>
                    <a:spcPts val="18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Main physics programs / energies (+ scans around central values):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Z (45.5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Z pole, ‘</a:t>
                </a:r>
                <a:r>
                  <a:rPr lang="en-US" sz="2000" i="1" kern="0" dirty="0" err="1" smtClean="0">
                    <a:solidFill>
                      <a:srgbClr val="0000FF"/>
                    </a:solidFill>
                    <a:latin typeface="+mn-lt"/>
                  </a:rPr>
                  <a:t>TeraZ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’ and high precision M</a:t>
                </a:r>
                <a:r>
                  <a:rPr lang="en-US" sz="2000" i="1" kern="0" baseline="-25000" dirty="0" smtClean="0">
                    <a:solidFill>
                      <a:srgbClr val="0000FF"/>
                    </a:solidFill>
                    <a:latin typeface="+mn-lt"/>
                  </a:rPr>
                  <a:t>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 &amp;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i="1" kern="0" baseline="-25000" dirty="0" smtClean="0">
                    <a:solidFill>
                      <a:srgbClr val="0000FF"/>
                    </a:solidFill>
                    <a:latin typeface="+mn-lt"/>
                  </a:rPr>
                  <a:t>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, 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W (80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W pair production threshold, 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H (120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ZH production threshold ,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t (175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00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threshold.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0" y="1009485"/>
                <a:ext cx="832307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293" t="-805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5930567"/>
            <a:ext cx="1906291" cy="927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All energies </a:t>
            </a:r>
            <a:endParaRPr lang="en-US" i="1" kern="0" dirty="0" smtClean="0">
              <a:latin typeface="+mn-lt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in </a:t>
            </a:r>
            <a:r>
              <a:rPr lang="en-US" i="1" kern="0" dirty="0" smtClean="0">
                <a:latin typeface="+mn-lt"/>
              </a:rPr>
              <a:t>this presentation </a:t>
            </a:r>
            <a:endParaRPr lang="en-US" i="1" kern="0" dirty="0" smtClean="0">
              <a:latin typeface="+mn-lt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refer </a:t>
            </a:r>
            <a:r>
              <a:rPr lang="en-US" i="1" kern="0" dirty="0" smtClean="0">
                <a:latin typeface="+mn-lt"/>
              </a:rPr>
              <a:t>to BEAM energies</a:t>
            </a:r>
            <a:endParaRPr lang="en-GB" i="1" kern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400" y="488950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In </a:t>
            </a:r>
            <a:r>
              <a:rPr lang="fr-CH" sz="1800" dirty="0" err="1" smtClean="0">
                <a:latin typeface="+mn-lt"/>
              </a:rPr>
              <a:t>principle</a:t>
            </a:r>
            <a:r>
              <a:rPr lang="fr-CH" sz="1800" dirty="0" smtClean="0">
                <a:latin typeface="+mn-lt"/>
              </a:rPr>
              <a:t> (at a </a:t>
            </a:r>
            <a:r>
              <a:rPr lang="fr-CH" sz="1800" dirty="0" err="1" smtClean="0">
                <a:latin typeface="+mn-lt"/>
              </a:rPr>
              <a:t>cost</a:t>
            </a:r>
            <a:r>
              <a:rPr lang="fr-CH" sz="1800" dirty="0" smtClean="0">
                <a:latin typeface="+mn-lt"/>
              </a:rPr>
              <a:t>!) </a:t>
            </a:r>
            <a:r>
              <a:rPr lang="fr-CH" sz="1800" dirty="0" err="1" smtClean="0">
                <a:latin typeface="+mn-lt"/>
              </a:rPr>
              <a:t>higher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(&lt;500)</a:t>
            </a:r>
            <a:r>
              <a:rPr lang="fr-CH" sz="1800" dirty="0" err="1" smtClean="0">
                <a:latin typeface="+mn-lt"/>
              </a:rPr>
              <a:t>could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achievable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iff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compelling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>
                <a:latin typeface="+mn-lt"/>
              </a:rPr>
              <a:t>p</a:t>
            </a:r>
            <a:r>
              <a:rPr lang="fr-CH" sz="1800" dirty="0" err="1" smtClean="0">
                <a:latin typeface="+mn-lt"/>
              </a:rPr>
              <a:t>hysics</a:t>
            </a:r>
            <a:r>
              <a:rPr lang="fr-CH" sz="1800" dirty="0" smtClean="0">
                <a:latin typeface="+mn-lt"/>
              </a:rPr>
              <a:t> case.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900" y="3263900"/>
            <a:ext cx="2418675" cy="923330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E</a:t>
            </a:r>
            <a:r>
              <a:rPr lang="fr-CH" sz="1800" baseline="-25000" dirty="0" err="1" smtClean="0">
                <a:latin typeface="+mn-lt"/>
              </a:rPr>
              <a:t>b</a:t>
            </a:r>
            <a:r>
              <a:rPr lang="fr-CH" sz="1800" dirty="0" smtClean="0">
                <a:latin typeface="+mn-lt"/>
              </a:rPr>
              <a:t> calibration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transverse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for M</a:t>
            </a:r>
            <a:r>
              <a:rPr lang="fr-CH" sz="1800" baseline="-25000" dirty="0" smtClean="0">
                <a:latin typeface="+mn-lt"/>
              </a:rPr>
              <a:t>Z</a:t>
            </a:r>
            <a:r>
              <a:rPr lang="fr-CH" sz="1800" dirty="0" smtClean="0">
                <a:latin typeface="+mn-lt"/>
              </a:rPr>
              <a:t>, </a:t>
            </a:r>
            <a:r>
              <a:rPr lang="fr-CH" sz="1800" dirty="0" smtClean="0">
                <a:latin typeface="+mn-lt"/>
                <a:sym typeface="Symbol"/>
              </a:rPr>
              <a:t></a:t>
            </a:r>
            <a:r>
              <a:rPr lang="fr-CH" sz="1800" baseline="-25000" dirty="0" smtClean="0">
                <a:latin typeface="+mn-lt"/>
                <a:sym typeface="Symbol"/>
              </a:rPr>
              <a:t>Z</a:t>
            </a:r>
            <a:r>
              <a:rPr lang="fr-CH" sz="1800" dirty="0" smtClean="0">
                <a:latin typeface="+mn-lt"/>
                <a:sym typeface="Symbol"/>
              </a:rPr>
              <a:t>, M</a:t>
            </a:r>
            <a:r>
              <a:rPr lang="fr-CH" sz="1800" baseline="-25000" dirty="0" smtClean="0">
                <a:latin typeface="+mn-lt"/>
                <a:sym typeface="Symbol"/>
              </a:rPr>
              <a:t>W</a:t>
            </a:r>
            <a:endParaRPr lang="fr-CH" sz="18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0" y="5562600"/>
            <a:ext cx="54445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FCC </a:t>
            </a:r>
            <a:r>
              <a:rPr lang="fr-CH" sz="1800" dirty="0" err="1" smtClean="0">
                <a:latin typeface="+mn-lt"/>
              </a:rPr>
              <a:t>P</a:t>
            </a:r>
            <a:r>
              <a:rPr lang="fr-CH" sz="1800" dirty="0" err="1" smtClean="0">
                <a:latin typeface="+mn-lt"/>
              </a:rPr>
              <a:t>hysics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experiments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described</a:t>
            </a:r>
            <a:r>
              <a:rPr lang="fr-CH" sz="1800" dirty="0" smtClean="0">
                <a:latin typeface="+mn-lt"/>
              </a:rPr>
              <a:t> on </a:t>
            </a:r>
            <a:r>
              <a:rPr lang="fr-CH" sz="1800" dirty="0" err="1" smtClean="0">
                <a:latin typeface="+mn-lt"/>
              </a:rPr>
              <a:t>friday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2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3568" y="90872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LHC P1/P8 extraction (avoids Jura limestone) </a:t>
            </a:r>
            <a:endParaRPr lang="en-GB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28184" y="3284984"/>
            <a:ext cx="2518760" cy="276999"/>
            <a:chOff x="6156176" y="3368025"/>
            <a:chExt cx="2363544" cy="276999"/>
          </a:xfrm>
        </p:grpSpPr>
        <p:sp>
          <p:nvSpPr>
            <p:cNvPr id="14" name="TextBox 13"/>
            <p:cNvSpPr txBox="1"/>
            <p:nvPr/>
          </p:nvSpPr>
          <p:spPr>
            <a:xfrm>
              <a:off x="7020272" y="3368025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10,500m</a:t>
              </a:r>
              <a:endParaRPr lang="en-GB" sz="12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156176" y="3506525"/>
              <a:ext cx="9361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596336" y="3501010"/>
              <a:ext cx="92338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14257" r="20424" b="20287"/>
          <a:stretch/>
        </p:blipFill>
        <p:spPr bwMode="auto">
          <a:xfrm>
            <a:off x="117020" y="1311153"/>
            <a:ext cx="7651830" cy="47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79220" r="20701" b="13434"/>
          <a:stretch/>
        </p:blipFill>
        <p:spPr bwMode="auto">
          <a:xfrm>
            <a:off x="90512" y="6021288"/>
            <a:ext cx="7707508" cy="5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8" t="14348" r="45922" b="53452"/>
          <a:stretch/>
        </p:blipFill>
        <p:spPr bwMode="auto">
          <a:xfrm>
            <a:off x="7071924" y="908720"/>
            <a:ext cx="2072075" cy="19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127000"/>
            <a:ext cx="5168901" cy="594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93 km option – current baseline</a:t>
            </a:r>
            <a:endParaRPr lang="fr-F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337160" y="3044950"/>
            <a:ext cx="1718295" cy="9315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kern="0" dirty="0" smtClean="0">
                <a:latin typeface="+mn-lt"/>
              </a:rPr>
              <a:t>Deepest shaft close to 400 m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kern="0" dirty="0" smtClean="0">
                <a:latin typeface="+mn-lt"/>
              </a:rPr>
              <a:t>(not optimized)</a:t>
            </a:r>
            <a:endParaRPr lang="fr-FR" sz="1600" b="1" kern="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FB3532-DC1D-452C-818B-FCD36AE142E6}" type="datetime1">
              <a:rPr lang="fr-CH" smtClean="0"/>
              <a:t>08.01.2015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169862"/>
            <a:ext cx="8229600" cy="1143000"/>
          </a:xfrm>
        </p:spPr>
        <p:txBody>
          <a:bodyPr/>
          <a:lstStyle/>
          <a:p>
            <a:r>
              <a:rPr lang="en-US" dirty="0" smtClean="0"/>
              <a:t>First layout </a:t>
            </a:r>
            <a:r>
              <a:rPr lang="en-US" dirty="0" err="1" smtClean="0"/>
              <a:t>hh</a:t>
            </a:r>
            <a:r>
              <a:rPr lang="en-US" dirty="0" smtClean="0"/>
              <a:t> – </a:t>
            </a:r>
            <a:r>
              <a:rPr lang="en-US" dirty="0" err="1" smtClean="0"/>
              <a:t>ee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 rot="16200000">
            <a:off x="-552450" y="5962650"/>
            <a:ext cx="14478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E245D9-3A0E-4AA6-B35C-CFF4A272AA79}" type="datetime1">
              <a:rPr lang="fr-CH" smtClean="0"/>
              <a:t>08.01.2015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92" y="1485143"/>
            <a:ext cx="4108108" cy="41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045" y="817460"/>
            <a:ext cx="4685411" cy="46289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FCC-</a:t>
            </a:r>
            <a:r>
              <a:rPr lang="en-US" kern="0" dirty="0" err="1" smtClean="0">
                <a:latin typeface="+mn-lt"/>
              </a:rPr>
              <a:t>hh</a:t>
            </a:r>
            <a:r>
              <a:rPr lang="en-US" kern="0" dirty="0" smtClean="0">
                <a:latin typeface="+mn-lt"/>
              </a:rPr>
              <a:t> relies on a modified LHC as a ~3 TeV injector.</a:t>
            </a:r>
          </a:p>
          <a:p>
            <a:pPr marL="450850" lvl="1" indent="-1873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Connection to LHC at IR1 (ATLAS) or at IR8 (</a:t>
            </a:r>
            <a:r>
              <a:rPr lang="en-US" sz="1600" i="1" kern="0" dirty="0" err="1" smtClean="0">
                <a:solidFill>
                  <a:srgbClr val="0000FF"/>
                </a:solidFill>
                <a:latin typeface="+mn-lt"/>
              </a:rPr>
              <a:t>LHCb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).</a:t>
            </a:r>
          </a:p>
          <a:p>
            <a:pPr marL="450850" lvl="1" indent="-1873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Minimize transfer line length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 racetrack-like shape.</a:t>
            </a:r>
            <a:endParaRPr lang="en-US" sz="1600" i="1" kern="0" dirty="0" smtClean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First baseline layout is close to a circular machine with two symmetry planes.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kern="0" dirty="0" smtClean="0">
                <a:solidFill>
                  <a:srgbClr val="FF0000"/>
                </a:solidFill>
                <a:latin typeface="+mn-lt"/>
              </a:rPr>
              <a:t>Consider lengths as preliminary !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Circumference is a rational multiple of LHC</a:t>
            </a:r>
            <a:r>
              <a:rPr lang="en-US" kern="0" dirty="0">
                <a:latin typeface="+mn-lt"/>
              </a:rPr>
              <a:t>: 80, 86.6, </a:t>
            </a:r>
            <a:r>
              <a:rPr lang="en-US" b="1" u="sng" kern="0" dirty="0">
                <a:latin typeface="+mn-lt"/>
              </a:rPr>
              <a:t>93.3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or 100 km (¼ LHC).</a:t>
            </a:r>
          </a:p>
          <a:p>
            <a:pPr marL="450850" lvl="1" indent="-1873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Baseline is the 93.3 km version </a:t>
            </a:r>
            <a:r>
              <a:rPr lang="en-US" sz="1600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 average machine radius of 12 km.</a:t>
            </a:r>
            <a:endParaRPr lang="en-US" kern="0" dirty="0" smtClean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Beam crossings only at the experiments.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Machine is </a:t>
            </a:r>
            <a:r>
              <a:rPr lang="en-US" u="sng" kern="0" dirty="0" smtClean="0">
                <a:latin typeface="+mn-lt"/>
              </a:rPr>
              <a:t>planar</a:t>
            </a:r>
            <a:r>
              <a:rPr lang="en-US" kern="0" dirty="0" smtClean="0">
                <a:latin typeface="+mn-lt"/>
              </a:rPr>
              <a:t> (no kinks), the two rings are side by side.</a:t>
            </a:r>
            <a:endParaRPr lang="en-GB" kern="0" dirty="0">
              <a:latin typeface="+mn-lt"/>
            </a:endParaRP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Good for vertical emittance, polarization.</a:t>
            </a:r>
          </a:p>
        </p:txBody>
      </p:sp>
      <p:cxnSp>
        <p:nvCxnSpPr>
          <p:cNvPr id="9" name="Straight Connector 8"/>
          <p:cNvCxnSpPr>
            <a:endCxn id="12" idx="5"/>
          </p:cNvCxnSpPr>
          <p:nvPr/>
        </p:nvCxnSpPr>
        <p:spPr bwMode="auto">
          <a:xfrm flipV="1">
            <a:off x="6415440" y="1326626"/>
            <a:ext cx="767764" cy="3611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endCxn id="12" idx="3"/>
          </p:cNvCxnSpPr>
          <p:nvPr/>
        </p:nvCxnSpPr>
        <p:spPr bwMode="auto">
          <a:xfrm flipH="1" flipV="1">
            <a:off x="6913796" y="1326626"/>
            <a:ext cx="845822" cy="3611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858000" y="1016001"/>
            <a:ext cx="381000" cy="36392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8940" y="1129051"/>
            <a:ext cx="102143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solidFill>
                  <a:srgbClr val="009900"/>
                </a:solidFill>
                <a:latin typeface="+mn-lt"/>
              </a:rPr>
              <a:t>LHC IR1/8</a:t>
            </a:r>
            <a:endParaRPr lang="fr-FR" sz="1400" b="1" i="1" kern="0" dirty="0" smtClean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8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latin typeface="+mn-lt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52218</TotalTime>
  <Words>3136</Words>
  <Application>Microsoft Office PowerPoint</Application>
  <PresentationFormat>On-screen Show (4:3)</PresentationFormat>
  <Paragraphs>593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1_Office Theme</vt:lpstr>
      <vt:lpstr>Theme1</vt:lpstr>
      <vt:lpstr>1_Theme1</vt:lpstr>
      <vt:lpstr>2_Theme1</vt:lpstr>
      <vt:lpstr>3_Theme1</vt:lpstr>
      <vt:lpstr>5_Office Theme</vt:lpstr>
      <vt:lpstr>1_FC5643-CERN3027 - Scale of contributions</vt:lpstr>
      <vt:lpstr>3_FC5643-CERN3027 - Scale of contributions</vt:lpstr>
      <vt:lpstr>2_Office Theme</vt:lpstr>
      <vt:lpstr>Equation</vt:lpstr>
      <vt:lpstr>Microsoft Equation 3.0</vt:lpstr>
      <vt:lpstr>FCC-ee (TLEP)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Physics goals of FCC-ee</vt:lpstr>
      <vt:lpstr>93 km option – current baseline</vt:lpstr>
      <vt:lpstr>First layout hh – ee</vt:lpstr>
      <vt:lpstr>FCC-ee</vt:lpstr>
      <vt:lpstr>         Synchrotron radiation power</vt:lpstr>
      <vt:lpstr>Key parameter table</vt:lpstr>
      <vt:lpstr>SC RF System</vt:lpstr>
      <vt:lpstr> STATISTICS (e+e-  ZH, e+e- →W+W-, e+e- → ZH,[e+e-→ tt ̅] )</vt:lpstr>
      <vt:lpstr>PowerPoint Presentation</vt:lpstr>
      <vt:lpstr> Luminosity</vt:lpstr>
      <vt:lpstr>PowerPoint Presentation</vt:lpstr>
      <vt:lpstr>Beam-beam parameter</vt:lpstr>
      <vt:lpstr>Beam-beam simulations</vt:lpstr>
      <vt:lpstr>Beamstrahlung</vt:lpstr>
      <vt:lpstr>Beamstrahlung lifetime</vt:lpstr>
      <vt:lpstr>Emittances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 lattice (circular machine)</vt:lpstr>
      <vt:lpstr>Lattice options for lower energies</vt:lpstr>
      <vt:lpstr>IR layouts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347</cp:revision>
  <cp:lastPrinted>2014-02-12T11:43:11Z</cp:lastPrinted>
  <dcterms:created xsi:type="dcterms:W3CDTF">2007-04-25T04:41:04Z</dcterms:created>
  <dcterms:modified xsi:type="dcterms:W3CDTF">2015-01-08T13:45:26Z</dcterms:modified>
</cp:coreProperties>
</file>