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60" r:id="rId3"/>
    <p:sldId id="314" r:id="rId4"/>
    <p:sldId id="301" r:id="rId5"/>
    <p:sldId id="304" r:id="rId6"/>
    <p:sldId id="305" r:id="rId7"/>
    <p:sldId id="306" r:id="rId8"/>
    <p:sldId id="307" r:id="rId9"/>
    <p:sldId id="312" r:id="rId10"/>
    <p:sldId id="313" r:id="rId11"/>
    <p:sldId id="309" r:id="rId12"/>
    <p:sldId id="311" r:id="rId13"/>
    <p:sldId id="302" r:id="rId14"/>
    <p:sldId id="267" r:id="rId15"/>
    <p:sldId id="292" r:id="rId16"/>
    <p:sldId id="270" r:id="rId17"/>
    <p:sldId id="271" r:id="rId18"/>
    <p:sldId id="272" r:id="rId19"/>
    <p:sldId id="290" r:id="rId20"/>
    <p:sldId id="273" r:id="rId21"/>
    <p:sldId id="282" r:id="rId22"/>
    <p:sldId id="274" r:id="rId23"/>
    <p:sldId id="275" r:id="rId24"/>
    <p:sldId id="280" r:id="rId25"/>
    <p:sldId id="287" r:id="rId26"/>
    <p:sldId id="316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49" r:id="rId38"/>
    <p:sldId id="329" r:id="rId39"/>
    <p:sldId id="330" r:id="rId40"/>
    <p:sldId id="331" r:id="rId41"/>
    <p:sldId id="332" r:id="rId42"/>
    <p:sldId id="335" r:id="rId43"/>
    <p:sldId id="334" r:id="rId44"/>
    <p:sldId id="339" r:id="rId45"/>
    <p:sldId id="340" r:id="rId46"/>
    <p:sldId id="341" r:id="rId47"/>
    <p:sldId id="346" r:id="rId48"/>
    <p:sldId id="342" r:id="rId49"/>
    <p:sldId id="318" r:id="rId50"/>
    <p:sldId id="343" r:id="rId51"/>
    <p:sldId id="344" r:id="rId52"/>
    <p:sldId id="345" r:id="rId53"/>
    <p:sldId id="347" r:id="rId54"/>
    <p:sldId id="348" r:id="rId55"/>
    <p:sldId id="350" r:id="rId56"/>
    <p:sldId id="352" r:id="rId57"/>
    <p:sldId id="351" r:id="rId58"/>
    <p:sldId id="353" r:id="rId59"/>
    <p:sldId id="298" r:id="rId60"/>
    <p:sldId id="297" r:id="rId61"/>
  </p:sldIdLst>
  <p:sldSz cx="9144000" cy="6858000" type="screen4x3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1FF3"/>
    <a:srgbClr val="1D0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39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E6508-2458-4940-A066-53EAA917252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78A85-7224-425D-981A-C06FE5B7B5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2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fld id="{3E525ACE-8C5A-401C-81F1-65AF4157F58D}" type="slidenum">
              <a:rPr kumimoji="0" lang="en-US" altLang="zh-CN" sz="1200" smtClean="0"/>
              <a:pPr>
                <a:defRPr/>
              </a:pPr>
              <a:t>27</a:t>
            </a:fld>
            <a:endParaRPr kumimoji="0" lang="en-US" altLang="zh-CN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fld id="{AEE7AAC0-9BFB-4C37-B4AD-E6F83C075CC9}" type="slidenum">
              <a:rPr kumimoji="0" lang="en-US" altLang="zh-CN" sz="1200" smtClean="0"/>
              <a:pPr>
                <a:defRPr/>
              </a:pPr>
              <a:t>28</a:t>
            </a:fld>
            <a:endParaRPr kumimoji="0" lang="en-US" altLang="zh-CN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fld id="{A9968038-7A39-4591-B24B-433D03FC1686}" type="slidenum">
              <a:rPr kumimoji="0" lang="en-US" altLang="zh-CN" sz="1200" smtClean="0"/>
              <a:pPr>
                <a:defRPr/>
              </a:pPr>
              <a:t>31</a:t>
            </a:fld>
            <a:endParaRPr kumimoji="0" lang="en-US" altLang="zh-CN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fld id="{CDA295D5-0A5C-4DB7-9371-978BEFE51C04}" type="slidenum">
              <a:rPr kumimoji="0" lang="en-US" altLang="zh-CN" sz="1200" smtClean="0"/>
              <a:pPr>
                <a:defRPr/>
              </a:pPr>
              <a:t>32</a:t>
            </a:fld>
            <a:endParaRPr kumimoji="0" lang="en-US" altLang="zh-CN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fld id="{1CC9FADE-7446-4898-A808-39882D80BECF}" type="slidenum">
              <a:rPr lang="en-US" altLang="zh-CN"/>
              <a:pPr/>
              <a:t>37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78A85-7224-425D-981A-C06FE5B7B59F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7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0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emf"/><Relationship Id="rId5" Type="http://schemas.openxmlformats.org/officeDocument/2006/relationships/image" Target="../media/image31.wmf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emf"/><Relationship Id="rId5" Type="http://schemas.openxmlformats.org/officeDocument/2006/relationships/image" Target="../media/image33.w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5.w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7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13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6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wmf"/><Relationship Id="rId11" Type="http://schemas.openxmlformats.org/officeDocument/2006/relationships/image" Target="../media/image45.wmf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39.wmf"/><Relationship Id="rId9" Type="http://schemas.openxmlformats.org/officeDocument/2006/relationships/oleObject" Target="../embeddings/oleObject1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9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wangym@mail.ihep.ac.cn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angl@mail.ihep.ac.c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7808" y="1340768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Status </a:t>
            </a:r>
            <a:r>
              <a:rPr lang="en-US" altLang="zh-CN" b="1" dirty="0">
                <a:solidFill>
                  <a:srgbClr val="C00000"/>
                </a:solidFill>
              </a:rPr>
              <a:t>of </a:t>
            </a:r>
            <a:r>
              <a:rPr lang="en-US" altLang="zh-CN" b="1" dirty="0" smtClean="0">
                <a:solidFill>
                  <a:srgbClr val="C00000"/>
                </a:solidFill>
              </a:rPr>
              <a:t>CEPC design 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584" y="2852936"/>
            <a:ext cx="7468852" cy="1224136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b="1" dirty="0" smtClean="0">
                <a:solidFill>
                  <a:srgbClr val="2E1FF3"/>
                </a:solidFill>
              </a:rPr>
              <a:t>H. </a:t>
            </a:r>
            <a:r>
              <a:rPr lang="en-US" altLang="zh-CN" b="1" dirty="0" err="1" smtClean="0">
                <a:solidFill>
                  <a:srgbClr val="2E1FF3"/>
                </a:solidFill>
              </a:rPr>
              <a:t>Geng</a:t>
            </a:r>
            <a:r>
              <a:rPr lang="en-US" altLang="zh-CN" b="1" dirty="0" smtClean="0">
                <a:solidFill>
                  <a:srgbClr val="2E1FF3"/>
                </a:solidFill>
              </a:rPr>
              <a:t>, G. Xu, W. Chou, Y</a:t>
            </a:r>
            <a:r>
              <a:rPr lang="en-US" altLang="zh-CN" b="1" dirty="0">
                <a:solidFill>
                  <a:srgbClr val="2E1FF3"/>
                </a:solidFill>
              </a:rPr>
              <a:t>. </a:t>
            </a:r>
            <a:r>
              <a:rPr lang="en-US" altLang="zh-CN" b="1" dirty="0" err="1">
                <a:solidFill>
                  <a:srgbClr val="2E1FF3"/>
                </a:solidFill>
              </a:rPr>
              <a:t>Guo</a:t>
            </a:r>
            <a:r>
              <a:rPr lang="en-US" altLang="zh-CN" b="1" dirty="0">
                <a:solidFill>
                  <a:srgbClr val="2E1FF3"/>
                </a:solidFill>
              </a:rPr>
              <a:t>, N</a:t>
            </a:r>
            <a:r>
              <a:rPr lang="en-US" altLang="zh-CN" b="1" dirty="0" smtClean="0">
                <a:solidFill>
                  <a:srgbClr val="2E1FF3"/>
                </a:solidFill>
              </a:rPr>
              <a:t>. Wang, Y. Peng, X. Cui, Y. Zhang, T. </a:t>
            </a:r>
            <a:r>
              <a:rPr lang="en-US" altLang="zh-CN" b="1" dirty="0" err="1" smtClean="0">
                <a:solidFill>
                  <a:srgbClr val="2E1FF3"/>
                </a:solidFill>
              </a:rPr>
              <a:t>Yue</a:t>
            </a:r>
            <a:r>
              <a:rPr lang="en-US" altLang="zh-CN" b="1" dirty="0" smtClean="0">
                <a:solidFill>
                  <a:srgbClr val="2E1FF3"/>
                </a:solidFill>
              </a:rPr>
              <a:t>, Z. </a:t>
            </a:r>
            <a:r>
              <a:rPr lang="en-US" altLang="zh-CN" b="1" dirty="0" err="1" smtClean="0">
                <a:solidFill>
                  <a:srgbClr val="2E1FF3"/>
                </a:solidFill>
              </a:rPr>
              <a:t>Duan</a:t>
            </a:r>
            <a:r>
              <a:rPr lang="en-US" altLang="zh-CN" b="1" dirty="0" smtClean="0">
                <a:solidFill>
                  <a:srgbClr val="2E1FF3"/>
                </a:solidFill>
              </a:rPr>
              <a:t>, Y. Wang, D. Wang, S. Bai, Q. Qin, J. </a:t>
            </a:r>
            <a:r>
              <a:rPr lang="en-US" altLang="zh-CN" b="1" dirty="0" err="1" smtClean="0">
                <a:solidFill>
                  <a:srgbClr val="2E1FF3"/>
                </a:solidFill>
              </a:rPr>
              <a:t>Gao</a:t>
            </a:r>
            <a:r>
              <a:rPr lang="en-US" altLang="zh-CN" b="1" dirty="0" smtClean="0">
                <a:solidFill>
                  <a:srgbClr val="2E1FF3"/>
                </a:solidFill>
              </a:rPr>
              <a:t>, F. Su, M. Xiao</a:t>
            </a:r>
          </a:p>
        </p:txBody>
      </p:sp>
      <p:sp>
        <p:nvSpPr>
          <p:cNvPr id="4" name="矩形 3"/>
          <p:cNvSpPr/>
          <p:nvPr/>
        </p:nvSpPr>
        <p:spPr>
          <a:xfrm>
            <a:off x="1547664" y="4365104"/>
            <a:ext cx="6192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/>
              <a:t>IHEP, CAS, China</a:t>
            </a:r>
          </a:p>
          <a:p>
            <a:pPr algn="ctr"/>
            <a:r>
              <a:rPr lang="en-US" altLang="zh-CN" sz="2400" dirty="0" smtClean="0"/>
              <a:t>XXI Cracow EPIPHANY Conference on Future High Energy Colliders,  Cracow, Poland</a:t>
            </a:r>
            <a:endParaRPr lang="en-US" altLang="zh-CN" sz="2400" dirty="0"/>
          </a:p>
          <a:p>
            <a:pPr algn="ctr"/>
            <a:r>
              <a:rPr lang="en-US" altLang="zh-CN" sz="2400" dirty="0" smtClean="0"/>
              <a:t>January 8-10, 2015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2945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450520"/>
              </p:ext>
            </p:extLst>
          </p:nvPr>
        </p:nvGraphicFramePr>
        <p:xfrm>
          <a:off x="755576" y="1556792"/>
          <a:ext cx="7993063" cy="4852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87"/>
                <a:gridCol w="2448326"/>
                <a:gridCol w="3384450"/>
              </a:tblGrid>
              <a:tr h="526896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Visitors name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 Period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Topics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</a:tr>
              <a:tr h="640078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Dick </a:t>
                      </a:r>
                      <a:r>
                        <a:rPr lang="en-US" altLang="zh-CN" sz="1800" dirty="0" err="1" smtClean="0"/>
                        <a:t>Talman</a:t>
                      </a:r>
                      <a:r>
                        <a:rPr lang="en-US" altLang="zh-CN" sz="1800" dirty="0" smtClean="0"/>
                        <a:t>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April 13th –May 15th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Parameters and other topics</a:t>
                      </a:r>
                    </a:p>
                    <a:p>
                      <a:endParaRPr lang="zh-CN" altLang="en-US" sz="1800" dirty="0"/>
                    </a:p>
                  </a:txBody>
                  <a:tcPr marL="91442" marR="91442" marT="45719" marB="45719"/>
                </a:tc>
              </a:tr>
              <a:tr h="608274"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Armen</a:t>
                      </a:r>
                      <a:r>
                        <a:rPr lang="en-US" altLang="zh-CN" sz="1800" dirty="0" smtClean="0"/>
                        <a:t> </a:t>
                      </a:r>
                      <a:r>
                        <a:rPr lang="en-US" altLang="zh-CN" sz="1800" dirty="0" err="1" smtClean="0"/>
                        <a:t>Apyan</a:t>
                      </a:r>
                      <a:r>
                        <a:rPr lang="en-US" altLang="zh-CN" sz="1800" dirty="0" smtClean="0"/>
                        <a:t>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April 1st –April 30th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err="1" smtClean="0"/>
                        <a:t>GuineaPig</a:t>
                      </a:r>
                      <a:r>
                        <a:rPr lang="en-US" altLang="zh-CN" sz="1800" dirty="0" smtClean="0"/>
                        <a:t> and CAIN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</a:tr>
              <a:tr h="702401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Yoshihiro Funakoshi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April 1st-April 15th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Parameter, injection and others</a:t>
                      </a:r>
                    </a:p>
                  </a:txBody>
                  <a:tcPr marL="91442" marR="91442" marT="45719" marB="45719"/>
                </a:tc>
              </a:tr>
              <a:tr h="491681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Dmitry </a:t>
                      </a:r>
                      <a:r>
                        <a:rPr lang="en-US" altLang="zh-CN" sz="1800" dirty="0" err="1" smtClean="0"/>
                        <a:t>Shatilov</a:t>
                      </a:r>
                      <a:r>
                        <a:rPr lang="en-US" altLang="zh-CN" sz="1800" dirty="0" smtClean="0"/>
                        <a:t>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April 1st- April 16th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Beam-beam simulation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</a:tr>
              <a:tr h="561921"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Kazuhito</a:t>
                      </a:r>
                      <a:r>
                        <a:rPr lang="en-US" altLang="zh-CN" sz="1800" dirty="0" smtClean="0"/>
                        <a:t> </a:t>
                      </a:r>
                      <a:r>
                        <a:rPr lang="en-US" altLang="zh-CN" sz="1800" dirty="0" err="1" smtClean="0"/>
                        <a:t>Ohmi</a:t>
                      </a:r>
                      <a:r>
                        <a:rPr lang="en-US" altLang="zh-CN" sz="1800" dirty="0" smtClean="0"/>
                        <a:t>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April 16th-April 30th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Beam-beam simulation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</a:tr>
              <a:tr h="660867"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Yunhai</a:t>
                      </a:r>
                      <a:r>
                        <a:rPr lang="en-US" altLang="zh-CN" sz="1800" dirty="0" smtClean="0"/>
                        <a:t> </a:t>
                      </a:r>
                      <a:r>
                        <a:rPr lang="en-US" altLang="zh-CN" sz="1800" dirty="0" err="1" smtClean="0"/>
                        <a:t>Cai</a:t>
                      </a:r>
                      <a:r>
                        <a:rPr lang="en-US" altLang="zh-CN" sz="1800" dirty="0" smtClean="0"/>
                        <a:t>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April 16th –April 30th 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Lattice and FFS</a:t>
                      </a:r>
                      <a:endParaRPr lang="zh-CN" altLang="en-US" sz="1800" dirty="0" smtClean="0"/>
                    </a:p>
                    <a:p>
                      <a:endParaRPr lang="zh-CN" altLang="en-US" sz="1800" dirty="0"/>
                    </a:p>
                  </a:txBody>
                  <a:tcPr marL="91442" marR="91442" marT="45719" marB="45719"/>
                </a:tc>
              </a:tr>
              <a:tr h="660867"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Yuhong</a:t>
                      </a:r>
                      <a:r>
                        <a:rPr lang="en-US" altLang="zh-CN" sz="1800" dirty="0" smtClean="0"/>
                        <a:t> Zhang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April 16th-April 30th </a:t>
                      </a:r>
                      <a:endParaRPr lang="zh-CN" altLang="en-US" sz="1800" dirty="0" smtClean="0"/>
                    </a:p>
                    <a:p>
                      <a:endParaRPr lang="zh-CN" altLang="en-US" sz="1800" dirty="0"/>
                    </a:p>
                  </a:txBody>
                  <a:tcPr marL="91442" marR="91442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Electron proton collider</a:t>
                      </a:r>
                      <a:endParaRPr lang="zh-CN" altLang="en-US" sz="1800" dirty="0"/>
                    </a:p>
                  </a:txBody>
                  <a:tcPr marL="91442" marR="91442" marT="45719" marB="45719"/>
                </a:tc>
              </a:tr>
            </a:tbl>
          </a:graphicData>
        </a:graphic>
      </p:graphicFrame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cs typeface="Times New Roman" pitchFamily="18" charset="0"/>
              </a:rPr>
              <a:t>Accelerator activities</a:t>
            </a:r>
            <a:endParaRPr lang="zh-CN" altLang="en-US" b="1" dirty="0"/>
          </a:p>
        </p:txBody>
      </p:sp>
      <p:cxnSp>
        <p:nvCxnSpPr>
          <p:cNvPr id="6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6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cs typeface="Times New Roman" pitchFamily="18" charset="0"/>
              </a:rPr>
              <a:t>HF2014 is hosted by IHEP</a:t>
            </a:r>
            <a:endParaRPr lang="zh-CN" altLang="en-US" sz="2700" b="1" dirty="0"/>
          </a:p>
        </p:txBody>
      </p:sp>
      <p:cxnSp>
        <p:nvCxnSpPr>
          <p:cNvPr id="5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8428"/>
            <a:ext cx="7915186" cy="452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5960232"/>
            <a:ext cx="908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HF2014 is focused </a:t>
            </a:r>
            <a:r>
              <a:rPr lang="en-US" altLang="zh-CN" sz="2400" b="1" dirty="0"/>
              <a:t>on a circular e+e- </a:t>
            </a:r>
            <a:r>
              <a:rPr lang="en-US" altLang="zh-CN" sz="2400" b="1" dirty="0" smtClean="0"/>
              <a:t>collider design </a:t>
            </a:r>
            <a:r>
              <a:rPr lang="en-US" altLang="zh-CN" sz="2400" b="1" dirty="0"/>
              <a:t>for a Higgs factory.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417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cs typeface="Times New Roman" pitchFamily="18" charset="0"/>
              </a:rPr>
              <a:t>CEPC informal mini-revew</a:t>
            </a:r>
            <a:endParaRPr lang="zh-CN" altLang="en-US" sz="2700" b="1" dirty="0"/>
          </a:p>
        </p:txBody>
      </p:sp>
      <p:cxnSp>
        <p:nvCxnSpPr>
          <p:cNvPr id="5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316416" cy="50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096" y="623731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Both accelerator physics and technical systems were reviewed.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2081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2276872"/>
            <a:ext cx="63367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/>
              <a:t>Accelerator </a:t>
            </a:r>
            <a:r>
              <a:rPr lang="en-US" altLang="zh-CN" sz="4800" b="1" dirty="0" smtClean="0"/>
              <a:t>physics design</a:t>
            </a:r>
            <a:endParaRPr lang="en-US" altLang="zh-CN" sz="4800" b="1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08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763688" y="449263"/>
            <a:ext cx="55089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4000" b="1" dirty="0" smtClean="0">
                <a:solidFill>
                  <a:srgbClr val="0000FF"/>
                </a:solidFill>
                <a:latin typeface="Arial" charset="0"/>
              </a:rPr>
              <a:t>General info of CEPC</a:t>
            </a:r>
            <a:endParaRPr lang="zh-CN" altLang="en-US" sz="40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3594" y="1384723"/>
            <a:ext cx="7974830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kern="0" dirty="0"/>
              <a:t> </a:t>
            </a:r>
            <a:r>
              <a:rPr lang="en-US" altLang="zh-CN" sz="2800" kern="0" dirty="0" smtClean="0"/>
              <a:t>CEPC is a Circular Electron Positron Collider to study the Higgs boson</a:t>
            </a:r>
            <a:endParaRPr lang="en-US" altLang="zh-CN" sz="2800" kern="0" dirty="0"/>
          </a:p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kern="0" dirty="0"/>
              <a:t> </a:t>
            </a:r>
            <a:r>
              <a:rPr lang="en-US" altLang="zh-CN" sz="2800" kern="0" dirty="0" smtClean="0"/>
              <a:t>Critical parameters: </a:t>
            </a:r>
            <a:endParaRPr lang="en-US" altLang="zh-CN" sz="2800" kern="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 smtClean="0"/>
              <a:t>Beam energy: 120GeV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 smtClean="0"/>
              <a:t>Circumference</a:t>
            </a:r>
            <a:r>
              <a:rPr lang="en-US" altLang="zh-CN" sz="2000" kern="0" dirty="0"/>
              <a:t>: </a:t>
            </a:r>
            <a:r>
              <a:rPr lang="en-US" altLang="zh-CN" sz="2000" kern="0" dirty="0" smtClean="0"/>
              <a:t>54 </a:t>
            </a:r>
            <a:r>
              <a:rPr lang="en-US" altLang="zh-CN" sz="2000" kern="0" dirty="0"/>
              <a:t>km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/>
              <a:t>SR power: </a:t>
            </a:r>
            <a:r>
              <a:rPr lang="en-US" altLang="zh-CN" sz="2000" kern="0" dirty="0" smtClean="0"/>
              <a:t>51.7 </a:t>
            </a:r>
            <a:r>
              <a:rPr lang="en-US" altLang="zh-CN" sz="2000" kern="0" dirty="0"/>
              <a:t>MW/beam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 smtClean="0"/>
              <a:t>8*arcs</a:t>
            </a:r>
            <a:endParaRPr lang="en-US" altLang="zh-CN" sz="2000" kern="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/>
              <a:t>2*IPs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/>
              <a:t>8 RF cavity sections (distributed)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 smtClean="0"/>
              <a:t>Filling </a:t>
            </a:r>
            <a:r>
              <a:rPr lang="en-US" altLang="zh-CN" sz="2000" kern="0" dirty="0"/>
              <a:t>factor of the ring: </a:t>
            </a:r>
            <a:r>
              <a:rPr lang="en-US" altLang="zh-CN" sz="2000" kern="0" dirty="0" smtClean="0"/>
              <a:t>~70%</a:t>
            </a:r>
            <a:endParaRPr lang="en-US" altLang="zh-CN" sz="2000" kern="0" dirty="0"/>
          </a:p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800" kern="0" dirty="0" smtClean="0"/>
              <a:t> Length of the straight sections are compatible with </a:t>
            </a:r>
            <a:r>
              <a:rPr lang="en-US" altLang="zh-CN" sz="2800" kern="0" dirty="0" err="1" smtClean="0"/>
              <a:t>SppC</a:t>
            </a:r>
            <a:r>
              <a:rPr lang="en-US" altLang="zh-CN" sz="2800" kern="0" dirty="0" smtClean="0"/>
              <a:t> requirement</a:t>
            </a:r>
            <a:endParaRPr lang="en-US" altLang="zh-CN" sz="2800" kern="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96" y="2060849"/>
            <a:ext cx="353972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651962"/>
      </p:ext>
    </p:extLst>
  </p:cSld>
  <p:clrMapOvr>
    <a:masterClrMapping/>
  </p:clrMapOvr>
  <p:transition advTm="3296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>
          <a:xfrm>
            <a:off x="428596" y="149815"/>
            <a:ext cx="8101563" cy="1008113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zh-CN" sz="4000" b="1" dirty="0" smtClean="0">
                <a:solidFill>
                  <a:srgbClr val="0000FF"/>
                </a:solidFill>
                <a:latin typeface="Arial" charset="0"/>
                <a:ea typeface="宋体" charset="-122"/>
                <a:cs typeface="+mn-cs"/>
              </a:rPr>
              <a:t>Priliminary CEPC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宋体" charset="-122"/>
                <a:cs typeface="+mn-cs"/>
              </a:rPr>
              <a:t>parameter list</a:t>
            </a:r>
            <a:endParaRPr lang="zh-CN" altLang="en-US" sz="4000" b="1" dirty="0">
              <a:solidFill>
                <a:srgbClr val="0000FF"/>
              </a:solidFill>
              <a:latin typeface="Arial" charset="0"/>
              <a:ea typeface="宋体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326584"/>
              </p:ext>
            </p:extLst>
          </p:nvPr>
        </p:nvGraphicFramePr>
        <p:xfrm>
          <a:off x="611560" y="1340768"/>
          <a:ext cx="7920880" cy="479213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91560"/>
                <a:gridCol w="766587"/>
                <a:gridCol w="881000"/>
                <a:gridCol w="2497557"/>
                <a:gridCol w="648072"/>
                <a:gridCol w="936104"/>
              </a:tblGrid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Parameter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Unit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Value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Parameter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Unit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Value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Beam energy  [E]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</a:rPr>
                        <a:t>120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Circumference  [C]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54752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1" u="none" strike="noStrike" dirty="0" smtClean="0">
                          <a:effectLst/>
                        </a:rPr>
                        <a:t>Number of IP[N</a:t>
                      </a:r>
                      <a:r>
                        <a:rPr lang="en-US" altLang="zh-CN" sz="1200" b="1" u="none" strike="noStrike" baseline="-25000" dirty="0" smtClean="0">
                          <a:effectLst/>
                        </a:rPr>
                        <a:t>IP</a:t>
                      </a:r>
                      <a:r>
                        <a:rPr lang="en-US" altLang="zh-CN" sz="1200" b="1" u="none" strike="noStrike" baseline="0" dirty="0" smtClean="0">
                          <a:effectLst/>
                        </a:rPr>
                        <a:t>]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SR loss/turn  [U</a:t>
                      </a:r>
                      <a:r>
                        <a:rPr lang="en-US" sz="12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3.11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en-US" altLang="zh-CN" sz="1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number/beam</a:t>
                      </a:r>
                      <a:r>
                        <a:rPr lang="en-US" altLang="zh-CN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CN" sz="12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200" b="1" u="none" strike="noStrike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altLang="zh-CN" sz="1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altLang="zh-CN" sz="1200" b="1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Bunch population [Ne]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3.79E+11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SR power/beam [P]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51.7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Beam current [I]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16.6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Bending radius [</a:t>
                      </a:r>
                      <a:r>
                        <a:rPr lang="en-US" sz="1200" b="1" u="none" strike="noStrike" dirty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6094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momentum compaction factor [</a:t>
                      </a:r>
                      <a:r>
                        <a:rPr lang="en-US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200" b="1" u="none" strike="noStrike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3.36E-05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Revolution period [T</a:t>
                      </a:r>
                      <a:r>
                        <a:rPr lang="en-US" sz="1200" b="1" u="none" strike="noStrike" baseline="-25000" dirty="0">
                          <a:effectLst/>
                        </a:rPr>
                        <a:t>0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1.83E-04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Revolution frequency [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12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5475.46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70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emittance (x/y)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6.12/0.018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b="1" u="none" strike="noStrike" baseline="-25000" dirty="0" err="1">
                          <a:effectLst/>
                        </a:rPr>
                        <a:t>IP</a:t>
                      </a:r>
                      <a:r>
                        <a:rPr lang="en-US" sz="1200" b="1" u="none" strike="noStrike" dirty="0">
                          <a:effectLst/>
                        </a:rPr>
                        <a:t>(x/y)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800/1.2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3155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Transverse size (x/y)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u="none" strike="noStrike" dirty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69.97/0.15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200" b="1" u="none" strike="noStrike" baseline="-25000" dirty="0" err="1">
                          <a:effectLst/>
                        </a:rPr>
                        <a:t>x,y</a:t>
                      </a:r>
                      <a:r>
                        <a:rPr lang="en-US" sz="1200" b="1" u="none" strike="noStrike" dirty="0">
                          <a:effectLst/>
                        </a:rPr>
                        <a:t>/IP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0.118/0.083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930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Beam length SR [</a:t>
                      </a:r>
                      <a:r>
                        <a:rPr lang="en-US" sz="1200" b="1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200" b="1" u="none" strike="noStrike" baseline="-25000" dirty="0">
                          <a:effectLst/>
                        </a:rPr>
                        <a:t>s.SR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2.14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Beam length total [</a:t>
                      </a:r>
                      <a:r>
                        <a:rPr lang="en-US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200" b="1" u="none" strike="noStrike" baseline="-25000" dirty="0" err="1">
                          <a:effectLst/>
                        </a:rPr>
                        <a:t>s.tot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2.65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3855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Lifetime due to </a:t>
                      </a:r>
                      <a:r>
                        <a:rPr lang="en-US" sz="1200" b="1" u="none" strike="noStrike" dirty="0" err="1">
                          <a:effectLst/>
                        </a:rPr>
                        <a:t>Beamstrahlung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</a:rPr>
                        <a:t>(simulation)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Unicode MS"/>
                        </a:rPr>
                        <a:t>47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lifetime due to radiative </a:t>
                      </a:r>
                      <a:r>
                        <a:rPr lang="en-US" sz="1200" b="1" u="none" strike="noStrike" dirty="0" err="1">
                          <a:effectLst/>
                        </a:rPr>
                        <a:t>Bhabha</a:t>
                      </a:r>
                      <a:r>
                        <a:rPr lang="en-US" sz="1200" b="1" u="none" strike="noStrike" dirty="0">
                          <a:effectLst/>
                        </a:rPr>
                        <a:t> scattering [</a:t>
                      </a:r>
                      <a:r>
                        <a:rPr lang="en-US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200" b="1" u="none" strike="noStrike" baseline="-25000" dirty="0" err="1">
                          <a:effectLst/>
                        </a:rPr>
                        <a:t>L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52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59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RF voltage [</a:t>
                      </a:r>
                      <a:r>
                        <a:rPr lang="en-US" sz="1200" b="1" u="none" strike="noStrike" dirty="0" err="1">
                          <a:effectLst/>
                        </a:rPr>
                        <a:t>V</a:t>
                      </a:r>
                      <a:r>
                        <a:rPr lang="en-US" sz="1200" b="1" u="none" strike="noStrike" baseline="-25000" dirty="0" err="1">
                          <a:effectLst/>
                        </a:rPr>
                        <a:t>rf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</a:rPr>
                        <a:t>6.87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RF frequency [</a:t>
                      </a:r>
                      <a:r>
                        <a:rPr lang="en-US" sz="1200" b="1" u="none" strike="noStrike" dirty="0" err="1">
                          <a:effectLst/>
                        </a:rPr>
                        <a:t>f</a:t>
                      </a:r>
                      <a:r>
                        <a:rPr lang="en-US" sz="1200" b="1" u="none" strike="noStrike" baseline="-25000" dirty="0" err="1">
                          <a:effectLst/>
                        </a:rPr>
                        <a:t>rf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M</a:t>
                      </a:r>
                      <a:r>
                        <a:rPr lang="en-US" sz="1200" u="none" strike="noStrike" dirty="0" smtClean="0">
                          <a:effectLst/>
                        </a:rPr>
                        <a:t>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650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Harmonic number [h]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118800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Synchrotron oscillation tune [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200" b="1" u="none" strike="noStrike" baseline="-25000" dirty="0">
                          <a:effectLst/>
                        </a:rPr>
                        <a:t>s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0.18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Energy acceptance RF [h]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</a:rPr>
                        <a:t>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5.99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dirty="0">
                          <a:effectLst/>
                        </a:rPr>
                        <a:t>Damping partition number [</a:t>
                      </a:r>
                      <a:r>
                        <a:rPr lang="en-US" sz="1200" b="1" u="none" strike="noStrike" dirty="0" smtClean="0">
                          <a:effectLst/>
                        </a:rPr>
                        <a:t>J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]</a:t>
                      </a:r>
                      <a:endParaRPr 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</a:rPr>
                        <a:t>2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Energy spread SR [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200" b="1" u="none" strike="noStrike" baseline="-25000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u="none" strike="noStrike" baseline="-25000" dirty="0">
                          <a:effectLst/>
                        </a:rPr>
                        <a:t>.SR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</a:rPr>
                        <a:t>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0.132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Energy spread BS [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200" b="1" u="none" strike="noStrike" baseline="-25000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u="none" strike="noStrike" baseline="-25000" dirty="0">
                          <a:effectLst/>
                        </a:rPr>
                        <a:t>.BS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</a:rPr>
                        <a:t>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0.119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Energy spread total [</a:t>
                      </a:r>
                      <a:r>
                        <a:rPr lang="en-US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200" b="1" u="none" strike="noStrike" baseline="-25000" dirty="0" err="1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u="none" strike="noStrike" baseline="-25000" dirty="0" err="1">
                          <a:effectLst/>
                        </a:rPr>
                        <a:t>.tot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</a:rPr>
                        <a:t>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0.163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n</a:t>
                      </a:r>
                      <a:r>
                        <a:rPr lang="en-US" sz="12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0.23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70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Transverse damping time [</a:t>
                      </a:r>
                      <a:r>
                        <a:rPr lang="en-US" sz="1200" b="1" u="none" strike="noStrike" dirty="0" err="1">
                          <a:effectLst/>
                        </a:rPr>
                        <a:t>n</a:t>
                      </a:r>
                      <a:r>
                        <a:rPr lang="en-US" sz="1200" b="1" u="none" strike="noStrike" baseline="-25000" dirty="0" err="1">
                          <a:effectLst/>
                        </a:rPr>
                        <a:t>x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turns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Longitudinal damping time [n</a:t>
                      </a:r>
                      <a:r>
                        <a:rPr lang="en-US" sz="12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turns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39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70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Hourglass factor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Fh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</a:rPr>
                        <a:t>0.658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Luminosity </a:t>
                      </a:r>
                      <a:r>
                        <a:rPr lang="en-US" sz="1200" b="1" u="none" strike="noStrike" dirty="0" smtClean="0">
                          <a:effectLst/>
                        </a:rPr>
                        <a:t>/IP[L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cm</a:t>
                      </a:r>
                      <a:r>
                        <a:rPr lang="en-US" sz="1200" u="none" strike="noStrike" baseline="30000">
                          <a:effectLst/>
                        </a:rPr>
                        <a:t>-2</a:t>
                      </a:r>
                      <a:r>
                        <a:rPr lang="en-US" sz="1200" u="none" strike="noStrike">
                          <a:effectLst/>
                        </a:rPr>
                        <a:t>s</a:t>
                      </a:r>
                      <a:r>
                        <a:rPr lang="en-US" sz="1200" u="none" strike="noStrike" baseline="30000">
                          <a:effectLst/>
                        </a:rPr>
                        <a:t>-1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2.04E+34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66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Lattice of arc sections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395288" y="1412876"/>
            <a:ext cx="4248150" cy="129539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Length of FODO cell: 47.2m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Phase advance of FODO cells: 60/60 degrees </a:t>
            </a:r>
            <a:endParaRPr lang="zh-CN" altLang="en-US" sz="2400" dirty="0" smtClean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4643438" y="1484784"/>
            <a:ext cx="3816350" cy="11763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Dispersion suppressor on each side of every arc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Length: 94.4m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32999"/>
            <a:ext cx="4511986" cy="340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1738"/>
            <a:ext cx="4320480" cy="332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Lattice of straight sections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395288" y="1412876"/>
            <a:ext cx="4248150" cy="129539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Short straight: 18 FODO cells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Length: 849.6</a:t>
            </a:r>
            <a:endParaRPr lang="zh-CN" altLang="en-US" sz="2400" dirty="0" smtClean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4643438" y="1484784"/>
            <a:ext cx="3816350" cy="11763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Long straight: 24 FODO cells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Length: 1132.8m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2" y="2839629"/>
            <a:ext cx="4263592" cy="325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94" y="2845272"/>
            <a:ext cx="42957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5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Lattice of the main ring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395288" y="1412876"/>
            <a:ext cx="5534034" cy="1230306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Four </a:t>
            </a:r>
            <a:r>
              <a:rPr lang="en-US" altLang="zh-CN" sz="2400" dirty="0" err="1" smtClean="0"/>
              <a:t>superperiod</a:t>
            </a:r>
            <a:r>
              <a:rPr lang="en-US" altLang="zh-CN" sz="2400" dirty="0" smtClean="0"/>
              <a:t>, with 2 IPs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Total length is 54.752km</a:t>
            </a:r>
          </a:p>
          <a:p>
            <a:pPr eaLnBrk="1" hangingPunct="1">
              <a:buFont typeface="Wingdings" pitchFamily="2" charset="2"/>
              <a:buChar char="Ø"/>
            </a:pPr>
            <a:endParaRPr lang="zh-CN" altLang="en-US" sz="2400" dirty="0" smtClean="0"/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0415"/>
            <a:ext cx="4532559" cy="372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3" y="2857496"/>
            <a:ext cx="3773833" cy="345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2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Work point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395288" y="1412876"/>
            <a:ext cx="8137152" cy="14400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The working point is chosen as: 193.08/193.22 in horizontal and vertical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Optimization is done with beam-beam simulations,  to have a high luminosity</a:t>
            </a:r>
            <a:endParaRPr lang="zh-CN" altLang="en-US" sz="2400" dirty="0" smtClean="0"/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80928"/>
            <a:ext cx="5700130" cy="38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Outline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</a:t>
            </a:r>
            <a:r>
              <a:rPr lang="en-US" altLang="zh-CN" b="1" dirty="0" smtClean="0"/>
              <a:t>Introduction on CEPC activities at IHEP </a:t>
            </a:r>
            <a:endParaRPr lang="en-US" altLang="zh-CN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/>
              <a:t> </a:t>
            </a:r>
            <a:r>
              <a:rPr lang="en-US" altLang="zh-CN" b="1" dirty="0" smtClean="0"/>
              <a:t>Accelerator physics design</a:t>
            </a:r>
            <a:endParaRPr lang="en-US" altLang="zh-CN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</a:t>
            </a:r>
            <a:r>
              <a:rPr lang="en-US" altLang="zh-CN" b="1" dirty="0" smtClean="0"/>
              <a:t>Technical system design</a:t>
            </a:r>
            <a:endParaRPr lang="en-US" altLang="zh-CN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</a:t>
            </a:r>
            <a:r>
              <a:rPr lang="en-US" altLang="zh-CN" b="1" dirty="0" smtClean="0"/>
              <a:t>Pre-CDR status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/>
              <a:t> Concluding remarks </a:t>
            </a:r>
            <a:endParaRPr lang="zh-CN" altLang="en-US" b="1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3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Chromatic correction (1)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/>
          <p:cNvSpPr txBox="1">
            <a:spLocks/>
          </p:cNvSpPr>
          <p:nvPr/>
        </p:nvSpPr>
        <p:spPr>
          <a:xfrm>
            <a:off x="827584" y="1268760"/>
            <a:ext cx="7416824" cy="18001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Two families of </a:t>
            </a:r>
            <a:r>
              <a:rPr lang="en-US" altLang="zh-CN" sz="2400" dirty="0" err="1" smtClean="0"/>
              <a:t>sextupoles</a:t>
            </a:r>
            <a:r>
              <a:rPr lang="en-US" altLang="zh-CN" sz="2400" dirty="0" smtClean="0"/>
              <a:t>: one family for horizontal, one family for vertical plane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One </a:t>
            </a:r>
            <a:r>
              <a:rPr lang="en-US" altLang="zh-CN" sz="2400" dirty="0" err="1" smtClean="0"/>
              <a:t>sextupole</a:t>
            </a:r>
            <a:r>
              <a:rPr lang="en-US" altLang="zh-CN" sz="2400" dirty="0" smtClean="0"/>
              <a:t> next to each </a:t>
            </a:r>
            <a:r>
              <a:rPr lang="en-US" altLang="zh-CN" sz="2400" dirty="0" err="1" smtClean="0"/>
              <a:t>quadrupole</a:t>
            </a:r>
            <a:r>
              <a:rPr lang="en-US" altLang="zh-CN" sz="2400" dirty="0" smtClean="0"/>
              <a:t> in the arc section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532559" cy="372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13" y="2923745"/>
            <a:ext cx="4511986" cy="340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00" y="2454670"/>
            <a:ext cx="463226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" y="2454670"/>
            <a:ext cx="4188134" cy="399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Chromatic correction (2)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2"/>
          <p:cNvSpPr txBox="1">
            <a:spLocks/>
          </p:cNvSpPr>
          <p:nvPr/>
        </p:nvSpPr>
        <p:spPr>
          <a:xfrm>
            <a:off x="827584" y="1268760"/>
            <a:ext cx="7416824" cy="18001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W function for the ring is only a few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chromaticity in both planes has been corrected to a positive value</a:t>
            </a:r>
          </a:p>
        </p:txBody>
      </p:sp>
    </p:spTree>
    <p:extLst>
      <p:ext uri="{BB962C8B-B14F-4D97-AF65-F5344CB8AC3E}">
        <p14:creationId xmlns:p14="http://schemas.microsoft.com/office/powerpoint/2010/main" val="119442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Dynamic aperture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/>
          <p:cNvSpPr txBox="1">
            <a:spLocks/>
          </p:cNvSpPr>
          <p:nvPr/>
        </p:nvSpPr>
        <p:spPr>
          <a:xfrm>
            <a:off x="827584" y="1268760"/>
            <a:ext cx="7416824" cy="18001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240 turns is tracked for dynamic aperture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Full coupling is assumed for vertical plane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dynamic aperture is: ~ 60</a:t>
            </a:r>
            <a:r>
              <a:rPr lang="en-US" altLang="zh-CN" sz="2400" dirty="0" smtClean="0">
                <a:latin typeface="Symbol" panose="05050102010706020507" pitchFamily="18" charset="2"/>
              </a:rPr>
              <a:t>s</a:t>
            </a:r>
            <a:r>
              <a:rPr lang="en-US" altLang="zh-CN" sz="2400" baseline="-25000" dirty="0" smtClean="0"/>
              <a:t>x</a:t>
            </a:r>
            <a:r>
              <a:rPr lang="en-US" altLang="zh-CN" sz="2400" dirty="0" smtClean="0"/>
              <a:t>/60</a:t>
            </a:r>
            <a:r>
              <a:rPr lang="en-US" altLang="zh-CN" sz="2400" dirty="0" smtClean="0">
                <a:latin typeface="Symbol" panose="05050102010706020507" pitchFamily="18" charset="2"/>
              </a:rPr>
              <a:t>s</a:t>
            </a:r>
            <a:r>
              <a:rPr lang="en-US" altLang="zh-CN" sz="2400" baseline="-25000" dirty="0" smtClean="0"/>
              <a:t>y</a:t>
            </a:r>
            <a:r>
              <a:rPr lang="en-US" altLang="zh-CN" sz="2400" dirty="0" smtClean="0"/>
              <a:t> or 40mm/16mm in x and y for ±2% momentum spread</a:t>
            </a:r>
            <a:endParaRPr lang="en-US" altLang="zh-CN" sz="24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3520"/>
            <a:ext cx="4416184" cy="288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27" y="3124277"/>
            <a:ext cx="4307061" cy="289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5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Pretzel </a:t>
            </a:r>
            <a:r>
              <a:rPr lang="en-US" altLang="zh-CN" b="1" dirty="0" smtClean="0">
                <a:solidFill>
                  <a:srgbClr val="1D0DF1"/>
                </a:solidFill>
              </a:rPr>
              <a:t>scheme  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/>
          <p:cNvSpPr txBox="1">
            <a:spLocks/>
          </p:cNvSpPr>
          <p:nvPr/>
        </p:nvSpPr>
        <p:spPr>
          <a:xfrm>
            <a:off x="827584" y="1268760"/>
            <a:ext cx="7344816" cy="16561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Horizontal separation is adopted to avoid big coupling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No orbit in RF section to avoid beam instability and HOM in the </a:t>
            </a:r>
            <a:r>
              <a:rPr lang="en-US" altLang="zh-CN" sz="2400" dirty="0"/>
              <a:t>c</a:t>
            </a:r>
            <a:r>
              <a:rPr lang="en-US" altLang="zh-CN" sz="2400" dirty="0" smtClean="0"/>
              <a:t>avity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One pair of electrostatic separators for each arc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24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948354"/>
            <a:ext cx="3779912" cy="390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237" y="3068960"/>
            <a:ext cx="4523868" cy="307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5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Effects of pretzel orbit 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2"/>
          <p:cNvSpPr txBox="1">
            <a:spLocks/>
          </p:cNvSpPr>
          <p:nvPr/>
        </p:nvSpPr>
        <p:spPr>
          <a:xfrm>
            <a:off x="827584" y="1268760"/>
            <a:ext cx="7344816" cy="15172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Pretzel orbit has effects on: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2000" dirty="0" smtClean="0"/>
              <a:t>Beta functions, thus tune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2000" dirty="0" smtClean="0"/>
              <a:t>Dispersion  function, thus </a:t>
            </a:r>
            <a:r>
              <a:rPr lang="en-US" altLang="zh-CN" sz="2000" dirty="0" err="1" smtClean="0"/>
              <a:t>emittance</a:t>
            </a:r>
            <a:endParaRPr lang="en-US" altLang="zh-CN" sz="2000" dirty="0" smtClean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2000" dirty="0" smtClean="0"/>
              <a:t>Dynamic aperture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857496"/>
            <a:ext cx="4650369" cy="364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780563"/>
            <a:ext cx="4143404" cy="32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86380" y="5715016"/>
            <a:ext cx="3689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w/ pretzel orbit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896" y="42478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Sextupoles</a:t>
            </a:r>
            <a:r>
              <a:rPr lang="en-US" altLang="zh-CN" dirty="0" smtClean="0"/>
              <a:t>  ON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9768" y="5722850"/>
            <a:ext cx="3689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w/o pretzel orbit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Sawtooth </a:t>
            </a:r>
            <a:r>
              <a:rPr lang="en-US" altLang="zh-CN" b="1" dirty="0" smtClean="0">
                <a:solidFill>
                  <a:srgbClr val="1D0DF1"/>
                </a:solidFill>
              </a:rPr>
              <a:t>orbit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2"/>
          <p:cNvSpPr txBox="1">
            <a:spLocks/>
          </p:cNvSpPr>
          <p:nvPr/>
        </p:nvSpPr>
        <p:spPr>
          <a:xfrm>
            <a:off x="827584" y="1268760"/>
            <a:ext cx="7416824" cy="172819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energy sawtooth phenomenon has been raised </a:t>
            </a:r>
            <a:r>
              <a:rPr lang="en-US" altLang="zh-CN" sz="2400" dirty="0" smtClean="0"/>
              <a:t>and studied </a:t>
            </a:r>
            <a:r>
              <a:rPr lang="en-US" altLang="zh-CN" sz="2400" dirty="0" smtClean="0"/>
              <a:t>by </a:t>
            </a:r>
            <a:r>
              <a:rPr lang="en-US" altLang="zh-CN" sz="2400" dirty="0" smtClean="0"/>
              <a:t>K. </a:t>
            </a:r>
            <a:r>
              <a:rPr lang="en-US" altLang="zh-CN" sz="2400" dirty="0" err="1" smtClean="0"/>
              <a:t>Oide</a:t>
            </a:r>
            <a:r>
              <a:rPr lang="en-US" altLang="zh-CN" sz="2400" dirty="0" smtClean="0"/>
              <a:t> in HF2012</a:t>
            </a:r>
            <a:endParaRPr lang="en-US" altLang="zh-CN" sz="24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total synchrotron radiation energy loss in CEPC ring is 3GeV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beam will have 0.3% energy difference between the entrance and exit of each arc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maximum orbit distortion is ~0.6 mm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707" y="3277000"/>
            <a:ext cx="4320582" cy="332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31681"/>
            <a:ext cx="3816424" cy="34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Final Focus System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179" r="30704" b="33298"/>
          <a:stretch>
            <a:fillRect/>
          </a:stretch>
        </p:blipFill>
        <p:spPr bwMode="auto">
          <a:xfrm>
            <a:off x="236712" y="2040578"/>
            <a:ext cx="4765140" cy="35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635896" y="1239142"/>
            <a:ext cx="23764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800" dirty="0" smtClean="0">
                <a:solidFill>
                  <a:srgbClr val="000000"/>
                </a:solidFill>
              </a:rPr>
              <a:t>    </a:t>
            </a:r>
            <a:r>
              <a:rPr lang="en-US" altLang="zh-CN" sz="1800" dirty="0">
                <a:solidFill>
                  <a:srgbClr val="000000"/>
                </a:solidFill>
              </a:rPr>
              <a:t>DX=DPX=0</a:t>
            </a:r>
          </a:p>
          <a:p>
            <a:r>
              <a:rPr lang="en-US" altLang="zh-CN" sz="1800" dirty="0">
                <a:solidFill>
                  <a:srgbClr val="000000"/>
                </a:solidFill>
                <a:sym typeface="Symbol" pitchFamily="18" charset="2"/>
              </a:rPr>
              <a:t>    x=y=0</a:t>
            </a:r>
          </a:p>
          <a:p>
            <a:r>
              <a:rPr lang="en-US" altLang="zh-CN" sz="1800" dirty="0">
                <a:solidFill>
                  <a:srgbClr val="000000"/>
                </a:solidFill>
                <a:sym typeface="Symbol" pitchFamily="18" charset="2"/>
              </a:rPr>
              <a:t>    betax=84m</a:t>
            </a:r>
          </a:p>
          <a:p>
            <a:r>
              <a:rPr lang="en-US" altLang="zh-CN" sz="1800" dirty="0">
                <a:solidFill>
                  <a:srgbClr val="000000"/>
                </a:solidFill>
                <a:sym typeface="Symbol" pitchFamily="18" charset="2"/>
              </a:rPr>
              <a:t>    betaY=28m</a:t>
            </a: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58694" y="1377642"/>
            <a:ext cx="2160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</a:rPr>
              <a:t>betaX*=0.8m</a:t>
            </a:r>
          </a:p>
          <a:p>
            <a:r>
              <a:rPr lang="en-US" altLang="zh-CN" sz="1800" dirty="0">
                <a:solidFill>
                  <a:srgbClr val="000000"/>
                </a:solidFill>
              </a:rPr>
              <a:t>betaY*=0.0012m</a:t>
            </a:r>
          </a:p>
          <a:p>
            <a:r>
              <a:rPr lang="en-US" altLang="zh-CN" sz="1800" dirty="0">
                <a:solidFill>
                  <a:srgbClr val="000000"/>
                </a:solidFill>
              </a:rPr>
              <a:t>L*=2.5m</a:t>
            </a: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13" name="矩形 10"/>
          <p:cNvSpPr>
            <a:spLocks noChangeArrowheads="1"/>
          </p:cNvSpPr>
          <p:nvPr/>
        </p:nvSpPr>
        <p:spPr bwMode="auto">
          <a:xfrm>
            <a:off x="2368426" y="3645024"/>
            <a:ext cx="198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Total length: 170 m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52" y="2184285"/>
            <a:ext cx="3927445" cy="329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676410" y="2647832"/>
            <a:ext cx="1288078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>
                <a:solidFill>
                  <a:srgbClr val="FF0000"/>
                </a:solidFill>
              </a:rPr>
              <a:t>On momentum</a:t>
            </a:r>
            <a:endParaRPr lang="zh-CN" altLang="en-US" sz="1600">
              <a:solidFill>
                <a:srgbClr val="FF0000"/>
              </a:solidFill>
            </a:endParaRPr>
          </a:p>
        </p:txBody>
      </p:sp>
      <p:cxnSp>
        <p:nvCxnSpPr>
          <p:cNvPr id="16" name="直接箭头连接符 14"/>
          <p:cNvCxnSpPr/>
          <p:nvPr/>
        </p:nvCxnSpPr>
        <p:spPr>
          <a:xfrm flipH="1">
            <a:off x="7163649" y="2967399"/>
            <a:ext cx="287337" cy="358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02630" y="3829968"/>
            <a:ext cx="1100791" cy="10772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>
                <a:solidFill>
                  <a:srgbClr val="FF0000"/>
                </a:solidFill>
              </a:rPr>
              <a:t>Off momentum:</a:t>
            </a:r>
          </a:p>
          <a:p>
            <a:r>
              <a:rPr lang="en-US" altLang="zh-CN" sz="1600" dirty="0">
                <a:solidFill>
                  <a:srgbClr val="FF0000"/>
                </a:solidFill>
                <a:sym typeface="Symbol" pitchFamily="18" charset="2"/>
              </a:rPr>
              <a:t></a:t>
            </a:r>
            <a:r>
              <a:rPr lang="en-US" altLang="zh-CN" sz="1600" dirty="0">
                <a:solidFill>
                  <a:srgbClr val="FF0000"/>
                </a:solidFill>
              </a:rPr>
              <a:t>2%, </a:t>
            </a:r>
            <a:r>
              <a:rPr lang="en-US" altLang="zh-CN" sz="1600" dirty="0">
                <a:solidFill>
                  <a:srgbClr val="FF0000"/>
                </a:solidFill>
                <a:sym typeface="Symbol" pitchFamily="18" charset="2"/>
              </a:rPr>
              <a:t> </a:t>
            </a:r>
            <a:r>
              <a:rPr lang="en-US" altLang="zh-CN" sz="1600" dirty="0">
                <a:solidFill>
                  <a:srgbClr val="FF0000"/>
                </a:solidFill>
              </a:rPr>
              <a:t>1%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6403421" y="4659536"/>
            <a:ext cx="431800" cy="247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99592" y="5858108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No enough </a:t>
            </a:r>
            <a:r>
              <a:rPr lang="en-US" altLang="zh-CN" sz="2800" dirty="0" smtClean="0"/>
              <a:t>dynamic aperture yet w/o pretzel orbit.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8712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Impedance budget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zh-CN" sz="2000" smtClean="0"/>
              <a:t>Resistive wall impedance is calculated with analytical formulas</a:t>
            </a:r>
          </a:p>
          <a:p>
            <a:pPr eaLnBrk="1" hangingPunct="1"/>
            <a:r>
              <a:rPr lang="en-US" altLang="zh-CN" sz="2000" smtClean="0"/>
              <a:t>Impedance of the RF cavities is calculated with ABCI</a:t>
            </a:r>
          </a:p>
        </p:txBody>
      </p:sp>
      <p:graphicFrame>
        <p:nvGraphicFramePr>
          <p:cNvPr id="5" name="Group 43"/>
          <p:cNvGraphicFramePr>
            <a:graphicFrameLocks noGrp="1"/>
          </p:cNvGraphicFramePr>
          <p:nvPr/>
        </p:nvGraphicFramePr>
        <p:xfrm>
          <a:off x="609600" y="2209800"/>
          <a:ext cx="8077200" cy="1976872"/>
        </p:xfrm>
        <a:graphic>
          <a:graphicData uri="http://schemas.openxmlformats.org/drawingml/2006/table">
            <a:tbl>
              <a:tblPr/>
              <a:tblGrid>
                <a:gridCol w="2076450"/>
                <a:gridCol w="1154113"/>
                <a:gridCol w="1614487"/>
                <a:gridCol w="1616075"/>
                <a:gridCol w="1616075"/>
              </a:tblGrid>
              <a:tr h="38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Object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Contributions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52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 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R [k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Symbol" pitchFamily="18" charset="2"/>
                        </a:rPr>
                        <a:t>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]</a:t>
                      </a:r>
                      <a:endParaRPr kumimoji="0" lang="zh-CN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L [nH]</a:t>
                      </a:r>
                      <a:endParaRPr kumimoji="0" lang="zh-CN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k</a:t>
                      </a:r>
                      <a:r>
                        <a:rPr kumimoji="0" lang="en-U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loss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 [V/pC]</a:t>
                      </a:r>
                      <a:endParaRPr kumimoji="0" lang="zh-CN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|Z</a:t>
                      </a:r>
                      <a:r>
                        <a:rPr kumimoji="0" lang="en-U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//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/n|</a:t>
                      </a:r>
                      <a:r>
                        <a:rPr kumimoji="0" lang="en-U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eff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[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Symbol" pitchFamily="18" charset="2"/>
                        </a:rPr>
                        <a:t>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]</a:t>
                      </a:r>
                      <a:endParaRPr kumimoji="0" lang="zh-CN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Resistive wall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(Al)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16.8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214.4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552.1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0.0075</a:t>
                      </a: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RF cavities (N=378)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40.1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--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1313.6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---</a:t>
                      </a: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T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otal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56.9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214.4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1865.7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0.0075</a:t>
                      </a: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095" name="Object 44"/>
          <p:cNvGraphicFramePr>
            <a:graphicFrameLocks noChangeAspect="1"/>
          </p:cNvGraphicFramePr>
          <p:nvPr/>
        </p:nvGraphicFramePr>
        <p:xfrm>
          <a:off x="5059363" y="6340475"/>
          <a:ext cx="271303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7" name="公式" r:id="rId4" imgW="1689100" imgH="228600" progId="Equation.3">
                  <p:embed/>
                </p:oleObj>
              </mc:Choice>
              <mc:Fallback>
                <p:oleObj name="公式" r:id="rId4" imgW="168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363" y="6340475"/>
                        <a:ext cx="2713037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9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292600"/>
            <a:ext cx="2995612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7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3054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1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Single-bunch effects</a:t>
            </a:r>
          </a:p>
        </p:txBody>
      </p:sp>
      <p:graphicFrame>
        <p:nvGraphicFramePr>
          <p:cNvPr id="6149" name="Group 5"/>
          <p:cNvGraphicFramePr>
            <a:graphicFrameLocks noGrp="1"/>
          </p:cNvGraphicFramePr>
          <p:nvPr/>
        </p:nvGraphicFramePr>
        <p:xfrm>
          <a:off x="1395413" y="1371600"/>
          <a:ext cx="6376987" cy="4889500"/>
        </p:xfrm>
        <a:graphic>
          <a:graphicData uri="http://schemas.openxmlformats.org/drawingml/2006/table">
            <a:tbl>
              <a:tblPr/>
              <a:tblGrid>
                <a:gridCol w="3184525"/>
                <a:gridCol w="1662112"/>
                <a:gridCol w="1530350"/>
              </a:tblGrid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Parameter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Symbol, unit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Value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Beam energy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, GeV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Circumference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C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, km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Beam current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I</a:t>
                      </a:r>
                      <a:r>
                        <a:rPr kumimoji="0" lang="en-US" altLang="zh-CN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0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, mA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16.6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Bunch number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b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Natural bunch length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l</a:t>
                      </a:r>
                      <a:r>
                        <a:rPr kumimoji="0" lang="en-US" altLang="zh-CN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,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Emittance (horz./vert.)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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/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y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, </a:t>
                      </a:r>
                      <a:r>
                        <a:rPr kumimoji="0" lang="de-DE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n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6.79/0.02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RF frequency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f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rf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, GHz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Harmonic number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h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125208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Natural energy spread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1.5E3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Momentum compaction factor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p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4.15E5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Betatron tune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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/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y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179.08/179.22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Synchrotron tune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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s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0.206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Damping time (H/V/s)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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/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y</a:t>
                      </a:r>
                      <a:r>
                        <a:rPr kumimoji="0" lang="en-US" altLang="zh-CN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/</a:t>
                      </a:r>
                      <a:r>
                        <a:rPr kumimoji="0" lang="en-US" altLang="zh-CN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, ms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14/14/7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0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 txBox="1">
            <a:spLocks noChangeArrowheads="1"/>
          </p:cNvSpPr>
          <p:nvPr/>
        </p:nvSpPr>
        <p:spPr bwMode="auto">
          <a:xfrm>
            <a:off x="457200" y="4267200"/>
            <a:ext cx="8229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>
                <a:solidFill>
                  <a:schemeClr val="accent2"/>
                </a:solidFill>
              </a:rPr>
              <a:t>Space charge tune shift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1000">
              <a:solidFill>
                <a:schemeClr val="accent2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altLang="zh-CN" sz="2000">
              <a:solidFill>
                <a:srgbClr val="FF0000"/>
              </a:solidFill>
            </a:endParaRPr>
          </a:p>
        </p:txBody>
      </p:sp>
      <p:sp>
        <p:nvSpPr>
          <p:cNvPr id="48131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342900" indent="-342900">
              <a:spcBef>
                <a:spcPct val="20000"/>
              </a:spcBef>
              <a:spcAft>
                <a:spcPct val="10000"/>
              </a:spcAft>
              <a:buFontTx/>
              <a:buChar char="•"/>
            </a:pPr>
            <a:r>
              <a:rPr lang="en-US" altLang="zh-CN" sz="2400">
                <a:solidFill>
                  <a:schemeClr val="accent2"/>
                </a:solidFill>
              </a:rPr>
              <a:t>Coherent synchrotron radiation</a:t>
            </a:r>
          </a:p>
          <a:p>
            <a:pPr marL="742950" lvl="1" indent="-285750">
              <a:spcBef>
                <a:spcPct val="20000"/>
              </a:spcBef>
              <a:spcAft>
                <a:spcPct val="10000"/>
              </a:spcAft>
              <a:buFontTx/>
              <a:buChar char="–"/>
            </a:pPr>
            <a:r>
              <a:rPr lang="en-US" altLang="zh-CN" sz="2000" i="1">
                <a:sym typeface="Symbol" pitchFamily="18" charset="2"/>
              </a:rPr>
              <a:t></a:t>
            </a:r>
            <a:r>
              <a:rPr lang="en-US" altLang="zh-CN" sz="2000" baseline="-25000">
                <a:sym typeface="Symbol" pitchFamily="18" charset="2"/>
              </a:rPr>
              <a:t>z</a:t>
            </a:r>
            <a:r>
              <a:rPr lang="en-US" altLang="zh-CN" sz="2000" i="1">
                <a:sym typeface="Symbol" pitchFamily="18" charset="2"/>
              </a:rPr>
              <a:t></a:t>
            </a:r>
            <a:r>
              <a:rPr lang="en-US" altLang="zh-CN" sz="2000" baseline="30000">
                <a:sym typeface="Symbol" pitchFamily="18" charset="2"/>
              </a:rPr>
              <a:t>1/2</a:t>
            </a:r>
            <a:r>
              <a:rPr lang="en-US" altLang="zh-CN" sz="2000">
                <a:sym typeface="Symbol" pitchFamily="18" charset="2"/>
              </a:rPr>
              <a:t>/</a:t>
            </a:r>
            <a:r>
              <a:rPr lang="en-US" altLang="zh-CN" sz="2000" i="1">
                <a:sym typeface="Symbol" pitchFamily="18" charset="2"/>
              </a:rPr>
              <a:t>h</a:t>
            </a:r>
            <a:r>
              <a:rPr lang="en-US" altLang="zh-CN" sz="2000" baseline="30000">
                <a:sym typeface="Symbol" pitchFamily="18" charset="2"/>
              </a:rPr>
              <a:t>3/2</a:t>
            </a:r>
            <a:r>
              <a:rPr lang="en-US" altLang="zh-CN" sz="2000">
                <a:sym typeface="Symbol" pitchFamily="18" charset="2"/>
              </a:rPr>
              <a:t>=35.2 (=&gt; CSR shielded)</a:t>
            </a:r>
            <a:endParaRPr lang="en-US" altLang="zh-CN" sz="2000"/>
          </a:p>
          <a:p>
            <a:pPr marL="742950" lvl="1" indent="-285750">
              <a:spcBef>
                <a:spcPct val="20000"/>
              </a:spcBef>
              <a:spcAft>
                <a:spcPct val="10000"/>
              </a:spcAft>
              <a:buFontTx/>
              <a:buChar char="–"/>
            </a:pPr>
            <a:r>
              <a:rPr lang="en-US" altLang="zh-CN" sz="2000"/>
              <a:t>The threshold of bunch population for CSR is given by</a:t>
            </a:r>
          </a:p>
          <a:p>
            <a:pPr marL="742950" lvl="1" indent="-285750">
              <a:spcBef>
                <a:spcPct val="20000"/>
              </a:spcBef>
              <a:spcAft>
                <a:spcPct val="10000"/>
              </a:spcAft>
              <a:buFontTx/>
              <a:buChar char="–"/>
            </a:pPr>
            <a:endParaRPr lang="en-US" altLang="zh-CN" sz="2000"/>
          </a:p>
          <a:p>
            <a:pPr marL="742950" lvl="1" indent="-285750">
              <a:spcBef>
                <a:spcPct val="20000"/>
              </a:spcBef>
              <a:spcAft>
                <a:spcPct val="10000"/>
              </a:spcAft>
              <a:buFontTx/>
              <a:buChar char="–"/>
            </a:pPr>
            <a:endParaRPr lang="en-US" altLang="zh-CN" sz="2000"/>
          </a:p>
          <a:p>
            <a:pPr marL="742950" lvl="1" indent="-285750">
              <a:spcBef>
                <a:spcPct val="20000"/>
              </a:spcBef>
              <a:spcAft>
                <a:spcPct val="10000"/>
              </a:spcAft>
              <a:buFontTx/>
              <a:buChar char="–"/>
            </a:pPr>
            <a:r>
              <a:rPr lang="en-US" altLang="zh-CN" sz="2000"/>
              <a:t>The CSR threshold in BAPS is </a:t>
            </a:r>
            <a:r>
              <a:rPr lang="en-US" altLang="zh-CN" sz="2000" i="1">
                <a:solidFill>
                  <a:srgbClr val="FF0000"/>
                </a:solidFill>
              </a:rPr>
              <a:t>N</a:t>
            </a:r>
            <a:r>
              <a:rPr lang="en-US" altLang="zh-CN" sz="2000" baseline="-25000">
                <a:solidFill>
                  <a:srgbClr val="FF0000"/>
                </a:solidFill>
              </a:rPr>
              <a:t>b,Th</a:t>
            </a:r>
            <a:r>
              <a:rPr lang="en-US" altLang="zh-CN" sz="2000">
                <a:solidFill>
                  <a:srgbClr val="FF0000"/>
                </a:solidFill>
              </a:rPr>
              <a:t> = </a:t>
            </a:r>
            <a:r>
              <a:rPr lang="en-US" altLang="zh-CN" sz="2000">
                <a:solidFill>
                  <a:srgbClr val="FF0000"/>
                </a:solidFill>
                <a:cs typeface="Times New Roman" pitchFamily="18" charset="0"/>
              </a:rPr>
              <a:t>1.5</a:t>
            </a:r>
            <a:r>
              <a:rPr lang="en-US" altLang="zh-CN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zh-CN" sz="200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en-US" altLang="zh-CN" sz="2000" baseline="30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13</a:t>
            </a:r>
            <a:r>
              <a:rPr lang="en-US" altLang="zh-CN" sz="2000"/>
              <a:t> &gt;&gt; </a:t>
            </a:r>
            <a:r>
              <a:rPr lang="en-US" altLang="zh-CN" sz="2000" i="1"/>
              <a:t>N</a:t>
            </a:r>
            <a:r>
              <a:rPr lang="en-US" altLang="zh-CN" sz="2000" baseline="-25000"/>
              <a:t>b</a:t>
            </a:r>
            <a:r>
              <a:rPr lang="en-US" altLang="zh-CN" sz="2000"/>
              <a:t> = </a:t>
            </a:r>
            <a:r>
              <a:rPr lang="en-US" altLang="zh-CN" sz="2000">
                <a:cs typeface="Times New Roman" pitchFamily="18" charset="0"/>
              </a:rPr>
              <a:t>3.7</a:t>
            </a:r>
            <a:r>
              <a:rPr lang="en-US" altLang="zh-CN" sz="2000"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zh-CN" sz="2000">
                <a:cs typeface="Times New Roman" pitchFamily="18" charset="0"/>
              </a:rPr>
              <a:t>10</a:t>
            </a:r>
            <a:r>
              <a:rPr lang="en-US" altLang="zh-CN" sz="2000" baseline="30000">
                <a:cs typeface="Times New Roman" pitchFamily="18" charset="0"/>
                <a:sym typeface="Symbol" pitchFamily="18" charset="2"/>
              </a:rPr>
              <a:t>11</a:t>
            </a:r>
            <a:r>
              <a:rPr lang="en-US" altLang="zh-CN" sz="2000"/>
              <a:t>.</a:t>
            </a:r>
          </a:p>
          <a:p>
            <a:pPr marL="742950" lvl="1" indent="-285750">
              <a:spcBef>
                <a:spcPct val="20000"/>
              </a:spcBef>
              <a:spcAft>
                <a:spcPct val="10000"/>
              </a:spcAft>
              <a:buFontTx/>
              <a:buChar char="–"/>
            </a:pPr>
            <a:r>
              <a:rPr lang="en-US" altLang="zh-CN" sz="2000">
                <a:solidFill>
                  <a:srgbClr val="FF0000"/>
                </a:solidFill>
              </a:rPr>
              <a:t>CSR is not supposed to be a problem in BAPS.</a:t>
            </a:r>
          </a:p>
        </p:txBody>
      </p:sp>
      <p:graphicFrame>
        <p:nvGraphicFramePr>
          <p:cNvPr id="48132" name="Object 6"/>
          <p:cNvGraphicFramePr>
            <a:graphicFrameLocks noChangeAspect="1"/>
          </p:cNvGraphicFramePr>
          <p:nvPr/>
        </p:nvGraphicFramePr>
        <p:xfrm>
          <a:off x="3924300" y="2386013"/>
          <a:ext cx="334010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3" name="公式" r:id="rId4" imgW="2120900" imgH="457200" progId="Equation.3">
                  <p:embed/>
                </p:oleObj>
              </mc:Choice>
              <mc:Fallback>
                <p:oleObj name="公式" r:id="rId4" imgW="2120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386013"/>
                        <a:ext cx="3340100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矩形 9"/>
          <p:cNvSpPr>
            <a:spLocks noChangeArrowheads="1"/>
          </p:cNvSpPr>
          <p:nvPr/>
        </p:nvSpPr>
        <p:spPr bwMode="auto">
          <a:xfrm>
            <a:off x="1763713" y="5424488"/>
            <a:ext cx="5832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</a:t>
            </a:r>
            <a:r>
              <a:rPr lang="en-US" altLang="zh-CN" baseline="-25000">
                <a:solidFill>
                  <a:srgbClr val="FF0000"/>
                </a:solidFill>
              </a:rPr>
              <a:t>y</a:t>
            </a:r>
            <a:r>
              <a:rPr lang="en-US" altLang="zh-CN">
                <a:solidFill>
                  <a:srgbClr val="FF0000"/>
                </a:solidFill>
              </a:rPr>
              <a:t> = </a:t>
            </a: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1.8</a:t>
            </a:r>
            <a:r>
              <a:rPr lang="en-US" altLang="zh-CN">
                <a:solidFill>
                  <a:srgbClr val="FF0000"/>
                </a:solidFill>
              </a:rPr>
              <a:t>e</a:t>
            </a: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4</a:t>
            </a:r>
            <a:r>
              <a:rPr lang="en-US" altLang="zh-CN">
                <a:solidFill>
                  <a:srgbClr val="FF0000"/>
                </a:solidFill>
              </a:rPr>
              <a:t>,      </a:t>
            </a: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</a:t>
            </a:r>
            <a:r>
              <a:rPr lang="en-US" altLang="zh-CN" baseline="-25000">
                <a:solidFill>
                  <a:srgbClr val="FF0000"/>
                </a:solidFill>
              </a:rPr>
              <a:t>x</a:t>
            </a:r>
            <a:r>
              <a:rPr lang="en-US" altLang="zh-CN">
                <a:solidFill>
                  <a:srgbClr val="FF0000"/>
                </a:solidFill>
              </a:rPr>
              <a:t> = </a:t>
            </a: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5.2</a:t>
            </a:r>
            <a:r>
              <a:rPr lang="en-US" altLang="zh-CN">
                <a:solidFill>
                  <a:srgbClr val="FF0000"/>
                </a:solidFill>
              </a:rPr>
              <a:t>e</a:t>
            </a: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6</a:t>
            </a:r>
            <a:r>
              <a:rPr lang="en-US" altLang="zh-CN"/>
              <a:t>	</a:t>
            </a:r>
            <a:endParaRPr lang="zh-CN" altLang="en-US"/>
          </a:p>
        </p:txBody>
      </p:sp>
      <p:graphicFrame>
        <p:nvGraphicFramePr>
          <p:cNvPr id="48134" name="Object 8"/>
          <p:cNvGraphicFramePr>
            <a:graphicFrameLocks noChangeAspect="1"/>
          </p:cNvGraphicFramePr>
          <p:nvPr/>
        </p:nvGraphicFramePr>
        <p:xfrm>
          <a:off x="1514475" y="2557463"/>
          <a:ext cx="186055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4" name="公式" r:id="rId6" imgW="1180588" imgH="203112" progId="Equation.3">
                  <p:embed/>
                </p:oleObj>
              </mc:Choice>
              <mc:Fallback>
                <p:oleObj name="公式" r:id="rId6" imgW="118058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2557463"/>
                        <a:ext cx="1860550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5" name="TextBox 23"/>
          <p:cNvSpPr txBox="1">
            <a:spLocks noChangeArrowheads="1"/>
          </p:cNvSpPr>
          <p:nvPr/>
        </p:nvSpPr>
        <p:spPr bwMode="auto">
          <a:xfrm>
            <a:off x="5292725" y="1162050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>
                <a:solidFill>
                  <a:srgbClr val="0070C0"/>
                </a:solidFill>
                <a:latin typeface="Arial" charset="0"/>
              </a:rPr>
              <a:t>(K. Bane, Y. Cai, G. Stupakov, PRST-AB, 2010)</a:t>
            </a:r>
          </a:p>
        </p:txBody>
      </p:sp>
      <p:graphicFrame>
        <p:nvGraphicFramePr>
          <p:cNvPr id="48136" name="Object 10"/>
          <p:cNvGraphicFramePr>
            <a:graphicFrameLocks noChangeAspect="1"/>
          </p:cNvGraphicFramePr>
          <p:nvPr/>
        </p:nvGraphicFramePr>
        <p:xfrm>
          <a:off x="1763713" y="4668838"/>
          <a:ext cx="476091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5" name="公式" r:id="rId8" imgW="3022600" imgH="469900" progId="Equation.3">
                  <p:embed/>
                </p:oleObj>
              </mc:Choice>
              <mc:Fallback>
                <p:oleObj name="公式" r:id="rId8" imgW="3022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668838"/>
                        <a:ext cx="476091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45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2276872"/>
            <a:ext cx="63367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/>
              <a:t>Introduction on CEPC activities at IHEP</a:t>
            </a:r>
            <a:endParaRPr lang="en-US" altLang="zh-CN" sz="4800" b="1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10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 txBox="1">
            <a:spLocks noChangeArrowheads="1"/>
          </p:cNvSpPr>
          <p:nvPr/>
        </p:nvSpPr>
        <p:spPr bwMode="auto">
          <a:xfrm>
            <a:off x="457200" y="9810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>
                <a:solidFill>
                  <a:schemeClr val="accent2"/>
                </a:solidFill>
              </a:rPr>
              <a:t>Transverse mode coupling instability (TMCI)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altLang="zh-CN" sz="2000">
              <a:solidFill>
                <a:schemeClr val="accent2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altLang="zh-CN" sz="2200">
              <a:solidFill>
                <a:schemeClr val="accent2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CN" sz="2000"/>
              <a:t>The threshold of transverse impedance is </a:t>
            </a:r>
            <a:r>
              <a:rPr lang="en-US" altLang="zh-CN" sz="2000">
                <a:solidFill>
                  <a:srgbClr val="FF0000"/>
                </a:solidFill>
              </a:rPr>
              <a:t>|</a:t>
            </a:r>
            <a:r>
              <a:rPr lang="en-US" altLang="zh-CN" sz="2000" i="1">
                <a:solidFill>
                  <a:srgbClr val="FF0000"/>
                </a:solidFill>
              </a:rPr>
              <a:t>Z</a:t>
            </a:r>
            <a:r>
              <a:rPr lang="en-US" altLang="zh-CN" sz="2000" baseline="-25000">
                <a:solidFill>
                  <a:srgbClr val="FF0000"/>
                </a:solidFill>
                <a:sym typeface="Symbol" pitchFamily="18" charset="2"/>
              </a:rPr>
              <a:t></a:t>
            </a:r>
            <a:r>
              <a:rPr lang="en-US" altLang="zh-CN" sz="2000">
                <a:solidFill>
                  <a:srgbClr val="FF0000"/>
                </a:solidFill>
              </a:rPr>
              <a:t>| &lt; 11.7 M</a:t>
            </a:r>
            <a:r>
              <a:rPr lang="en-US" altLang="zh-CN" sz="2000">
                <a:solidFill>
                  <a:srgbClr val="FF0000"/>
                </a:solidFill>
                <a:sym typeface="Symbol" pitchFamily="18" charset="2"/>
              </a:rPr>
              <a:t>/m.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CN" sz="2000">
                <a:sym typeface="Symbol" pitchFamily="18" charset="2"/>
              </a:rPr>
              <a:t>The equivalent longitudinal impedance is </a:t>
            </a:r>
            <a:r>
              <a:rPr lang="en-US" altLang="zh-CN" sz="2000">
                <a:solidFill>
                  <a:srgbClr val="FF0000"/>
                </a:solidFill>
                <a:sym typeface="Symbol" pitchFamily="18" charset="2"/>
              </a:rPr>
              <a:t>0.18 </a:t>
            </a:r>
            <a:r>
              <a:rPr lang="en-US" altLang="zh-CN" sz="2000">
                <a:sym typeface="Symbol" pitchFamily="18" charset="2"/>
              </a:rPr>
              <a:t>, which is much larger than that of the longitudinal instability.</a:t>
            </a:r>
            <a:endParaRPr lang="en-US" altLang="zh-CN" sz="2000">
              <a:solidFill>
                <a:srgbClr val="FF0000"/>
              </a:solidFill>
              <a:sym typeface="Symbol" pitchFamily="18" charset="2"/>
            </a:endParaRPr>
          </a:p>
        </p:txBody>
      </p:sp>
      <p:graphicFrame>
        <p:nvGraphicFramePr>
          <p:cNvPr id="49155" name="Object 5"/>
          <p:cNvGraphicFramePr>
            <a:graphicFrameLocks noChangeAspect="1"/>
          </p:cNvGraphicFramePr>
          <p:nvPr/>
        </p:nvGraphicFramePr>
        <p:xfrm>
          <a:off x="3276600" y="1438275"/>
          <a:ext cx="193992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5" name="公式" r:id="rId4" imgW="1218671" imgH="444307" progId="Equation.3">
                  <p:embed/>
                </p:oleObj>
              </mc:Choice>
              <mc:Fallback>
                <p:oleObj name="公式" r:id="rId4" imgW="1218671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438275"/>
                        <a:ext cx="1939925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矩形 8"/>
          <p:cNvSpPr>
            <a:spLocks noChangeArrowheads="1"/>
          </p:cNvSpPr>
          <p:nvPr/>
        </p:nvSpPr>
        <p:spPr bwMode="auto">
          <a:xfrm>
            <a:off x="609600" y="3617913"/>
            <a:ext cx="43211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200">
                <a:solidFill>
                  <a:srgbClr val="6600CC"/>
                </a:solidFill>
              </a:rPr>
              <a:t>Eigen mode analysis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altLang="zh-CN" sz="2000"/>
              <a:t>Considering only resistive wall impedance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altLang="zh-CN" sz="2000"/>
              <a:t>Beam current threshold: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altLang="zh-CN" sz="2000">
                <a:solidFill>
                  <a:srgbClr val="FF0000"/>
                </a:solidFill>
              </a:rPr>
              <a:t>	I</a:t>
            </a:r>
            <a:r>
              <a:rPr lang="en-US" altLang="zh-CN" sz="2000" baseline="-25000">
                <a:solidFill>
                  <a:srgbClr val="FF0000"/>
                </a:solidFill>
              </a:rPr>
              <a:t>b</a:t>
            </a:r>
            <a:r>
              <a:rPr lang="en-US" altLang="zh-CN" sz="2000" baseline="30000">
                <a:solidFill>
                  <a:srgbClr val="FF0000"/>
                </a:solidFill>
              </a:rPr>
              <a:t>th</a:t>
            </a:r>
            <a:r>
              <a:rPr lang="en-US" altLang="zh-CN" sz="2000">
                <a:solidFill>
                  <a:srgbClr val="FF0000"/>
                </a:solidFill>
              </a:rPr>
              <a:t>=0.76mA (I</a:t>
            </a:r>
            <a:r>
              <a:rPr lang="en-US" altLang="zh-CN" sz="2000" baseline="-25000">
                <a:solidFill>
                  <a:srgbClr val="FF0000"/>
                </a:solidFill>
              </a:rPr>
              <a:t>0</a:t>
            </a:r>
            <a:r>
              <a:rPr lang="en-US" altLang="zh-CN" sz="2000" baseline="30000">
                <a:solidFill>
                  <a:srgbClr val="FF0000"/>
                </a:solidFill>
              </a:rPr>
              <a:t>th</a:t>
            </a:r>
            <a:r>
              <a:rPr lang="en-US" altLang="zh-CN" sz="2000">
                <a:solidFill>
                  <a:srgbClr val="FF0000"/>
                </a:solidFill>
              </a:rPr>
              <a:t>=38mA)</a:t>
            </a:r>
          </a:p>
        </p:txBody>
      </p:sp>
      <p:pic>
        <p:nvPicPr>
          <p:cNvPr id="49157" name="Picture 9" descr="TMC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7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Multi-bunch effects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8112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zh-CN" smtClean="0"/>
              <a:t>Transverse resistive wall instability</a:t>
            </a:r>
          </a:p>
          <a:p>
            <a:pPr eaLnBrk="1" hangingPunct="1"/>
            <a:endParaRPr lang="zh-CN" altLang="en-US" sz="3000" smtClean="0"/>
          </a:p>
          <a:p>
            <a:pPr eaLnBrk="1" hangingPunct="1"/>
            <a:endParaRPr lang="zh-CN" altLang="en-US" smtClean="0"/>
          </a:p>
          <a:p>
            <a:pPr eaLnBrk="1" hangingPunct="1">
              <a:buFontTx/>
              <a:buNone/>
            </a:pPr>
            <a:r>
              <a:rPr lang="en-US" altLang="zh-CN" sz="2000" smtClean="0">
                <a:solidFill>
                  <a:srgbClr val="000000"/>
                </a:solidFill>
                <a:latin typeface="Times New Roman" pitchFamily="18" charset="0"/>
              </a:rPr>
              <a:t>	with </a:t>
            </a:r>
            <a:r>
              <a:rPr lang="en-US" altLang="zh-CN" sz="2000" i="1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zh-CN" sz="2000" i="1" baseline="-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pn </a:t>
            </a:r>
            <a:r>
              <a:rPr lang="en-US" altLang="zh-C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r>
              <a:rPr lang="en-US" altLang="zh-CN" sz="2000" i="1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zh-CN" sz="20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0" i="1" baseline="-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rev </a:t>
            </a:r>
            <a:r>
              <a:rPr lang="en-US" altLang="zh-C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zh-C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0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pn</a:t>
            </a:r>
            <a:r>
              <a:rPr lang="en-US" altLang="zh-CN" sz="2000" i="1" baseline="-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altLang="zh-C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sz="20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zh-C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sz="2000" i="1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altLang="zh-CN" sz="2000" i="1" baseline="-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altLang="zh-C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000" smtClean="0">
                <a:solidFill>
                  <a:srgbClr val="000000"/>
                </a:solidFill>
              </a:rPr>
              <a:t> </a:t>
            </a:r>
          </a:p>
          <a:p>
            <a:pPr eaLnBrk="1" hangingPunct="1"/>
            <a:endParaRPr lang="zh-CN" altLang="zh-CN" smtClean="0"/>
          </a:p>
        </p:txBody>
      </p:sp>
      <p:graphicFrame>
        <p:nvGraphicFramePr>
          <p:cNvPr id="50180" name="Object 5"/>
          <p:cNvGraphicFramePr>
            <a:graphicFrameLocks noChangeAspect="1"/>
          </p:cNvGraphicFramePr>
          <p:nvPr/>
        </p:nvGraphicFramePr>
        <p:xfrm>
          <a:off x="827088" y="2060575"/>
          <a:ext cx="4729162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9" name="公式" r:id="rId4" imgW="2946400" imgH="457200" progId="Equation.3">
                  <p:embed/>
                </p:oleObj>
              </mc:Choice>
              <mc:Fallback>
                <p:oleObj name="公式" r:id="rId4" imgW="2946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060575"/>
                        <a:ext cx="4729162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6"/>
          <p:cNvSpPr>
            <a:spLocks noChangeArrowheads="1"/>
          </p:cNvSpPr>
          <p:nvPr/>
        </p:nvSpPr>
        <p:spPr bwMode="auto">
          <a:xfrm>
            <a:off x="381000" y="3644900"/>
            <a:ext cx="447516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zh-CN" sz="1900"/>
              <a:t> The growth rate for the most dangerous instability mode is </a:t>
            </a:r>
            <a:r>
              <a:rPr lang="en-US" altLang="zh-CN" sz="1900">
                <a:solidFill>
                  <a:srgbClr val="FF0000"/>
                </a:solidFill>
              </a:rPr>
              <a:t>36 Hz (</a:t>
            </a:r>
            <a:r>
              <a:rPr lang="en-US" altLang="zh-CN" sz="1900">
                <a:solidFill>
                  <a:srgbClr val="FF0000"/>
                </a:solidFill>
                <a:sym typeface="Symbol" pitchFamily="18" charset="2"/>
              </a:rPr>
              <a:t>=</a:t>
            </a:r>
            <a:r>
              <a:rPr lang="en-US" altLang="zh-CN" sz="1900">
                <a:solidFill>
                  <a:srgbClr val="FF0000"/>
                </a:solidFill>
              </a:rPr>
              <a:t>28 ms)</a:t>
            </a:r>
            <a:r>
              <a:rPr lang="en-US" altLang="zh-CN" sz="1900">
                <a:solidFill>
                  <a:srgbClr val="1404EA"/>
                </a:solidFill>
              </a:rPr>
              <a:t> </a:t>
            </a:r>
            <a:r>
              <a:rPr lang="en-US" altLang="zh-CN" sz="1900"/>
              <a:t>in the vertical plane with mode number of </a:t>
            </a:r>
            <a:r>
              <a:rPr lang="en-US" altLang="zh-CN" sz="1900" i="1">
                <a:solidFill>
                  <a:srgbClr val="FF0000"/>
                </a:solidFill>
                <a:sym typeface="Symbol" pitchFamily="18" charset="2"/>
              </a:rPr>
              <a:t></a:t>
            </a:r>
            <a:r>
              <a:rPr lang="en-US" altLang="zh-CN" sz="1900">
                <a:solidFill>
                  <a:srgbClr val="FF0000"/>
                </a:solidFill>
                <a:sym typeface="Symbol" pitchFamily="18" charset="2"/>
              </a:rPr>
              <a:t> = </a:t>
            </a:r>
            <a:r>
              <a:rPr lang="en-US" altLang="zh-CN" sz="1900">
                <a:solidFill>
                  <a:srgbClr val="FF0000"/>
                </a:solidFill>
              </a:rPr>
              <a:t>21.</a:t>
            </a:r>
          </a:p>
          <a:p>
            <a:pPr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zh-CN" sz="1900"/>
              <a:t>The growth time is higher than the transverse radiation damping time. </a:t>
            </a:r>
          </a:p>
          <a:p>
            <a:pPr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zh-CN" sz="1900">
                <a:solidFill>
                  <a:srgbClr val="FF0000"/>
                </a:solidFill>
              </a:rPr>
              <a:t>The resistive wall instability is not supposed to happen  in the main ring! </a:t>
            </a:r>
          </a:p>
        </p:txBody>
      </p:sp>
      <p:sp>
        <p:nvSpPr>
          <p:cNvPr id="50182" name="Rectangle 8"/>
          <p:cNvSpPr>
            <a:spLocks noChangeArrowheads="1"/>
          </p:cNvSpPr>
          <p:nvPr/>
        </p:nvSpPr>
        <p:spPr bwMode="auto">
          <a:xfrm>
            <a:off x="5651500" y="5656263"/>
            <a:ext cx="27320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/>
              <a:t>Growth rate vs. mode number in the vertical plane</a:t>
            </a:r>
          </a:p>
        </p:txBody>
      </p:sp>
      <p:pic>
        <p:nvPicPr>
          <p:cNvPr id="50183" name="Picture 9" descr="TCBI_R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527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0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Electron cloud instability</a:t>
            </a:r>
          </a:p>
        </p:txBody>
      </p:sp>
      <p:graphicFrame>
        <p:nvGraphicFramePr>
          <p:cNvPr id="8302" name="Group 110"/>
          <p:cNvGraphicFramePr>
            <a:graphicFrameLocks noGrp="1"/>
          </p:cNvGraphicFramePr>
          <p:nvPr/>
        </p:nvGraphicFramePr>
        <p:xfrm>
          <a:off x="304800" y="1219200"/>
          <a:ext cx="8610600" cy="4508550"/>
        </p:xfrm>
        <a:graphic>
          <a:graphicData uri="http://schemas.openxmlformats.org/drawingml/2006/table">
            <a:tbl>
              <a:tblPr/>
              <a:tblGrid>
                <a:gridCol w="2803525"/>
                <a:gridCol w="1450975"/>
                <a:gridCol w="1452563"/>
                <a:gridCol w="1450975"/>
                <a:gridCol w="1452562"/>
              </a:tblGrid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 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KEKB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SuperKEKB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SuperB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CEPC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Beam energy </a:t>
                      </a:r>
                      <a:r>
                        <a:rPr kumimoji="0" lang="en-US" altLang="zh-CN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GeV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3.5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4.0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6.7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120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Circumference </a:t>
                      </a:r>
                      <a:r>
                        <a:rPr kumimoji="0" lang="en-US" altLang="zh-CN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m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3016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3016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1370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53600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Number of e</a:t>
                      </a:r>
                      <a:r>
                        <a:rPr kumimoji="0" lang="en-US" altLang="zh-CN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/bunch, 10</a:t>
                      </a:r>
                      <a:r>
                        <a:rPr kumimoji="0" lang="en-US" altLang="zh-CN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3.3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9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5.74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37.1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Emittance H/V </a:t>
                      </a:r>
                      <a:r>
                        <a:rPr kumimoji="0" lang="en-US" altLang="zh-CN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</a:t>
                      </a:r>
                      <a:r>
                        <a:rPr kumimoji="0" lang="pt-BR" altLang="zh-CN" sz="15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x</a:t>
                      </a:r>
                      <a:r>
                        <a:rPr kumimoji="0" lang="pt-BR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zh-CN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</a:t>
                      </a:r>
                      <a:r>
                        <a:rPr kumimoji="0" lang="pt-BR" altLang="zh-CN" sz="15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y</a:t>
                      </a:r>
                      <a:r>
                        <a:rPr kumimoji="0" lang="pt-BR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nm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18/0.36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3.2/0.01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1.6/0.004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6.79/0.02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Bunch length </a:t>
                      </a:r>
                      <a:r>
                        <a:rPr kumimoji="0" lang="en-US" altLang="zh-CN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CN" sz="15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mm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2.58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Bunch space Lsp, ns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3575.8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Single bunch effect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Electron freq. 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</a:t>
                      </a:r>
                      <a:r>
                        <a:rPr kumimoji="0" lang="en-US" altLang="zh-CN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/2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GHz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35.1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150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272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191.4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Phase angle 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</a:t>
                      </a:r>
                      <a:r>
                        <a:rPr kumimoji="0" lang="en-US" altLang="zh-CN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zh-CN" sz="15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zh-CN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2.94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18.8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28.5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10.4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Threshold density </a:t>
                      </a: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</a:t>
                      </a:r>
                      <a:r>
                        <a:rPr kumimoji="0" lang="en-US" altLang="zh-CN" sz="15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e,th</a:t>
                      </a: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10</a:t>
                      </a:r>
                      <a:r>
                        <a:rPr kumimoji="0" lang="en-US" altLang="zh-CN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12</a:t>
                      </a: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m</a:t>
                      </a:r>
                      <a:r>
                        <a:rPr kumimoji="0" lang="en-US" altLang="zh-CN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-3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0.7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0.27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0.4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1.15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Multi-bunch effect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p-e per meter n</a:t>
                      </a:r>
                      <a:r>
                        <a:rPr kumimoji="0" lang="en-US" altLang="zh-CN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p/(m)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5.0E8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1.5E9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3.6E9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1.1E10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Characteristic frequency 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</a:t>
                      </a:r>
                      <a:r>
                        <a:rPr kumimoji="0" lang="en-US" altLang="zh-CN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G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MHz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62.83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87.2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69.6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5.92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Phase angle </a:t>
                      </a: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</a:t>
                      </a:r>
                      <a:r>
                        <a:rPr kumimoji="0" lang="en-US" altLang="zh-CN" sz="15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G</a:t>
                      </a:r>
                      <a:r>
                        <a:rPr kumimoji="0" lang="en-US" altLang="zh-CN" sz="15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</a:t>
                      </a:r>
                      <a:r>
                        <a:rPr kumimoji="0" lang="en-US" altLang="zh-CN" sz="15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sp</a:t>
                      </a: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zh-CN" sz="15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0.13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0.35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0.28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21.2</a:t>
                      </a:r>
                      <a:endParaRPr kumimoji="0" lang="zh-CN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400" marR="68400" marT="35985" marB="35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606" name="Rectangle 3"/>
          <p:cNvSpPr>
            <a:spLocks noChangeArrowheads="1"/>
          </p:cNvSpPr>
          <p:nvPr/>
        </p:nvSpPr>
        <p:spPr bwMode="auto">
          <a:xfrm>
            <a:off x="304800" y="5791200"/>
            <a:ext cx="853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zh-CN">
                <a:solidFill>
                  <a:srgbClr val="0000FF"/>
                </a:solidFill>
                <a:latin typeface="+mn-lt"/>
                <a:ea typeface="+mn-ea"/>
              </a:rPr>
              <a:t>Threshold density for the single bunch effect is considerable high.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zh-CN">
                <a:solidFill>
                  <a:srgbClr val="0000FF"/>
                </a:solidFill>
                <a:latin typeface="+mn-lt"/>
                <a:ea typeface="+mn-ea"/>
              </a:rPr>
              <a:t>The phase angle for the multi-bunch effect is about two orders higher, so the electrons are not supposed to accumulate and the multipacting effects is low.</a:t>
            </a:r>
            <a:endParaRPr lang="zh-CN" altLang="zh-CN">
              <a:solidFill>
                <a:srgbClr val="0000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14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Beam ion instability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dirty="0" smtClean="0"/>
              <a:t>Ion trapping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With uniform filling pattern, the ions with a relative molecular mass larger than </a:t>
            </a:r>
            <a:r>
              <a:rPr lang="en-US" altLang="zh-CN" i="1" dirty="0" err="1" smtClean="0">
                <a:solidFill>
                  <a:srgbClr val="000000"/>
                </a:solidFill>
              </a:rPr>
              <a:t>A</a:t>
            </a:r>
            <a:r>
              <a:rPr lang="en-US" altLang="zh-CN" baseline="-25000" dirty="0" err="1" smtClean="0">
                <a:solidFill>
                  <a:srgbClr val="000000"/>
                </a:solidFill>
              </a:rPr>
              <a:t>x,y</a:t>
            </a:r>
            <a:r>
              <a:rPr lang="en-US" altLang="zh-CN" dirty="0" smtClean="0">
                <a:solidFill>
                  <a:srgbClr val="000000"/>
                </a:solidFill>
              </a:rPr>
              <a:t> will be trapped.</a:t>
            </a:r>
            <a:endParaRPr lang="en-US" altLang="zh-C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dirty="0" smtClean="0"/>
              <a:t>Fast beam ion instability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With uniform </a:t>
            </a:r>
            <a:r>
              <a:rPr lang="en-US" altLang="zh-CN" dirty="0" smtClean="0"/>
              <a:t>filling, the growth time considering ion oscillation frequency spread is 11ms, which is lower than the damping time.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Fast beam ion instability could occur with uniform filling.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CN" altLang="zh-CN" sz="2000" dirty="0" smtClean="0"/>
          </a:p>
        </p:txBody>
      </p:sp>
      <p:graphicFrame>
        <p:nvGraphicFramePr>
          <p:cNvPr id="52228" name="Object 5"/>
          <p:cNvGraphicFramePr>
            <a:graphicFrameLocks noChangeAspect="1"/>
          </p:cNvGraphicFramePr>
          <p:nvPr/>
        </p:nvGraphicFramePr>
        <p:xfrm>
          <a:off x="1752600" y="2438400"/>
          <a:ext cx="2173288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5" name="公式" r:id="rId4" imgW="1358900" imgH="469900" progId="Equation.3">
                  <p:embed/>
                </p:oleObj>
              </mc:Choice>
              <mc:Fallback>
                <p:oleObj name="公式" r:id="rId4" imgW="1358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38400"/>
                        <a:ext cx="2173288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7"/>
          <p:cNvGraphicFramePr>
            <a:graphicFrameLocks noChangeAspect="1"/>
          </p:cNvGraphicFramePr>
          <p:nvPr/>
        </p:nvGraphicFramePr>
        <p:xfrm>
          <a:off x="827088" y="5949950"/>
          <a:ext cx="4365625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6" name="公式" r:id="rId6" imgW="2755900" imgH="482600" progId="Equation.3">
                  <p:embed/>
                </p:oleObj>
              </mc:Choice>
              <mc:Fallback>
                <p:oleObj name="公式" r:id="rId6" imgW="27559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949950"/>
                        <a:ext cx="4365625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8"/>
          <p:cNvGraphicFramePr>
            <a:graphicFrameLocks noChangeAspect="1"/>
          </p:cNvGraphicFramePr>
          <p:nvPr/>
        </p:nvGraphicFramePr>
        <p:xfrm>
          <a:off x="5508625" y="5949950"/>
          <a:ext cx="2681288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7" name="公式" r:id="rId8" imgW="1676400" imgH="457200" progId="Equation.3">
                  <p:embed/>
                </p:oleObj>
              </mc:Choice>
              <mc:Fallback>
                <p:oleObj name="公式" r:id="rId8" imgW="1676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5949950"/>
                        <a:ext cx="2681288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Rectangle 3"/>
          <p:cNvSpPr txBox="1">
            <a:spLocks noChangeArrowheads="1"/>
          </p:cNvSpPr>
          <p:nvPr/>
        </p:nvSpPr>
        <p:spPr bwMode="auto">
          <a:xfrm>
            <a:off x="457200" y="3200400"/>
            <a:ext cx="44037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742950" lvl="1" indent="-28575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FontTx/>
              <a:buChar char="–"/>
            </a:pPr>
            <a:r>
              <a:rPr lang="en-US" altLang="zh-CN" sz="2000">
                <a:solidFill>
                  <a:srgbClr val="FF0000"/>
                </a:solidFill>
                <a:sym typeface="Symbol" pitchFamily="18" charset="2"/>
              </a:rPr>
              <a:t>The ions will not be trapped by the beam.</a:t>
            </a:r>
          </a:p>
        </p:txBody>
      </p:sp>
      <p:pic>
        <p:nvPicPr>
          <p:cNvPr id="52232" name="Picture 12" descr="Ax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6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179388" y="500063"/>
            <a:ext cx="8964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3600" b="1">
                <a:solidFill>
                  <a:srgbClr val="C00000"/>
                </a:solidFill>
                <a:cs typeface="Times New Roman" pitchFamily="18" charset="0"/>
              </a:rPr>
              <a:t>Beam lifetimes caused by different </a:t>
            </a:r>
          </a:p>
          <a:p>
            <a:pPr algn="ctr"/>
            <a:r>
              <a:rPr lang="en-US" altLang="zh-CN" sz="3600" b="1">
                <a:solidFill>
                  <a:srgbClr val="C00000"/>
                </a:solidFill>
                <a:cs typeface="Times New Roman" pitchFamily="18" charset="0"/>
              </a:rPr>
              <a:t>sources in CEPC</a:t>
            </a:r>
            <a:endParaRPr lang="zh-CN" altLang="en-US" sz="3600" b="1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4925" y="1855788"/>
            <a:ext cx="6286500" cy="347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dirty="0">
                <a:latin typeface="+mn-lt"/>
                <a:ea typeface="+mn-ea"/>
              </a:rPr>
              <a:t>Quantum lifetime</a:t>
            </a: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sz="2000" dirty="0"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dirty="0">
                <a:latin typeface="+mn-lt"/>
                <a:ea typeface="+mn-ea"/>
              </a:rPr>
              <a:t>Radiation </a:t>
            </a:r>
            <a:r>
              <a:rPr lang="en-US" altLang="zh-CN" sz="2000" dirty="0" err="1">
                <a:latin typeface="+mn-lt"/>
                <a:ea typeface="+mn-ea"/>
              </a:rPr>
              <a:t>Bhabha</a:t>
            </a:r>
            <a:r>
              <a:rPr lang="en-US" altLang="zh-CN" sz="2000" dirty="0">
                <a:latin typeface="+mn-lt"/>
                <a:ea typeface="+mn-ea"/>
              </a:rPr>
              <a:t> lifetime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</a:rPr>
              <a:t>Simulated by BBBREM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</a:rPr>
              <a:t> </a:t>
            </a:r>
          </a:p>
        </p:txBody>
      </p:sp>
      <p:graphicFrame>
        <p:nvGraphicFramePr>
          <p:cNvPr id="53252" name="对象 1"/>
          <p:cNvGraphicFramePr>
            <a:graphicFrameLocks noChangeAspect="1"/>
          </p:cNvGraphicFramePr>
          <p:nvPr/>
        </p:nvGraphicFramePr>
        <p:xfrm>
          <a:off x="4508500" y="3859213"/>
          <a:ext cx="127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0" name="公式" r:id="rId3" imgW="126780" imgH="215526" progId="Equation.3">
                  <p:embed/>
                </p:oleObj>
              </mc:Choice>
              <mc:Fallback>
                <p:oleObj name="公式" r:id="rId3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859213"/>
                        <a:ext cx="127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对象 2"/>
          <p:cNvGraphicFramePr>
            <a:graphicFrameLocks noChangeAspect="1"/>
          </p:cNvGraphicFramePr>
          <p:nvPr/>
        </p:nvGraphicFramePr>
        <p:xfrm>
          <a:off x="1692275" y="2309813"/>
          <a:ext cx="2333625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1" name="公式" r:id="rId5" imgW="927100" imgH="457200" progId="Equation.3">
                  <p:embed/>
                </p:oleObj>
              </mc:Choice>
              <mc:Fallback>
                <p:oleObj name="公式" r:id="rId5" imgW="927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309813"/>
                        <a:ext cx="2333625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右箭头 3"/>
          <p:cNvSpPr/>
          <p:nvPr/>
        </p:nvSpPr>
        <p:spPr>
          <a:xfrm>
            <a:off x="4067175" y="2781300"/>
            <a:ext cx="1225550" cy="2889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53255" name="对象 6"/>
          <p:cNvGraphicFramePr>
            <a:graphicFrameLocks noChangeAspect="1"/>
          </p:cNvGraphicFramePr>
          <p:nvPr/>
        </p:nvGraphicFramePr>
        <p:xfrm>
          <a:off x="5795963" y="2533650"/>
          <a:ext cx="201136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2" name="公式" r:id="rId7" imgW="583947" imgH="241195" progId="Equation.3">
                  <p:embed/>
                </p:oleObj>
              </mc:Choice>
              <mc:Fallback>
                <p:oleObj name="公式" r:id="rId7" imgW="5839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533650"/>
                        <a:ext cx="2011362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6" name="对象 7"/>
          <p:cNvGraphicFramePr>
            <a:graphicFrameLocks noChangeAspect="1"/>
          </p:cNvGraphicFramePr>
          <p:nvPr/>
        </p:nvGraphicFramePr>
        <p:xfrm>
          <a:off x="1908175" y="4614863"/>
          <a:ext cx="2951163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3" name="公式" r:id="rId9" imgW="1168400" imgH="228600" progId="Equation.3">
                  <p:embed/>
                </p:oleObj>
              </mc:Choice>
              <mc:Fallback>
                <p:oleObj name="公式" r:id="rId9" imgW="116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614863"/>
                        <a:ext cx="2951163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1619250" y="2309813"/>
            <a:ext cx="6265863" cy="1368425"/>
          </a:xfrm>
          <a:prstGeom prst="rect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619250" y="4541838"/>
            <a:ext cx="3673475" cy="792162"/>
          </a:xfrm>
          <a:prstGeom prst="rect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6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665163" y="0"/>
            <a:ext cx="8394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3600" b="1">
                <a:solidFill>
                  <a:srgbClr val="C00000"/>
                </a:solidFill>
                <a:cs typeface="Times New Roman" pitchFamily="18" charset="0"/>
              </a:rPr>
              <a:t>Beam lifetimes caused by different </a:t>
            </a:r>
          </a:p>
          <a:p>
            <a:pPr algn="ctr"/>
            <a:r>
              <a:rPr lang="en-US" altLang="zh-CN" sz="3600" b="1">
                <a:solidFill>
                  <a:srgbClr val="C00000"/>
                </a:solidFill>
                <a:cs typeface="Times New Roman" pitchFamily="18" charset="0"/>
              </a:rPr>
              <a:t>sources in CEPC</a:t>
            </a:r>
            <a:endParaRPr lang="zh-CN" altLang="en-US" sz="3600" b="1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3800" y="1336675"/>
            <a:ext cx="6286500" cy="3756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dirty="0">
                <a:latin typeface="+mn-lt"/>
                <a:ea typeface="+mn-ea"/>
              </a:rPr>
              <a:t>Beam-gas lifetime</a:t>
            </a: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dirty="0" err="1">
                <a:latin typeface="+mn-lt"/>
                <a:ea typeface="+mn-ea"/>
              </a:rPr>
              <a:t>Touschek</a:t>
            </a:r>
            <a:r>
              <a:rPr lang="en-US" altLang="zh-CN" sz="2000" dirty="0">
                <a:latin typeface="+mn-lt"/>
                <a:ea typeface="+mn-ea"/>
              </a:rPr>
              <a:t> lifetime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</a:rPr>
              <a:t> </a:t>
            </a:r>
          </a:p>
        </p:txBody>
      </p:sp>
      <p:graphicFrame>
        <p:nvGraphicFramePr>
          <p:cNvPr id="54276" name="对象 1"/>
          <p:cNvGraphicFramePr>
            <a:graphicFrameLocks noChangeAspect="1"/>
          </p:cNvGraphicFramePr>
          <p:nvPr/>
        </p:nvGraphicFramePr>
        <p:xfrm>
          <a:off x="4397375" y="3546475"/>
          <a:ext cx="127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0" name="公式" r:id="rId3" imgW="126780" imgH="215526" progId="Equation.3">
                  <p:embed/>
                </p:oleObj>
              </mc:Choice>
              <mc:Fallback>
                <p:oleObj name="公式" r:id="rId3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75" y="3546475"/>
                        <a:ext cx="127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右箭头 3"/>
          <p:cNvSpPr/>
          <p:nvPr/>
        </p:nvSpPr>
        <p:spPr>
          <a:xfrm>
            <a:off x="1292225" y="3065463"/>
            <a:ext cx="1223963" cy="2889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54278" name="对象 8"/>
          <p:cNvGraphicFramePr>
            <a:graphicFrameLocks noChangeAspect="1"/>
          </p:cNvGraphicFramePr>
          <p:nvPr/>
        </p:nvGraphicFramePr>
        <p:xfrm>
          <a:off x="1193800" y="1985963"/>
          <a:ext cx="6794500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1" name="公式" r:id="rId5" imgW="3416300" imgH="457200" progId="Equation.3">
                  <p:embed/>
                </p:oleObj>
              </mc:Choice>
              <mc:Fallback>
                <p:oleObj name="公式" r:id="rId5" imgW="3416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00" y="1985963"/>
                        <a:ext cx="6794500" cy="90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9" name="对象 9"/>
          <p:cNvGraphicFramePr>
            <a:graphicFrameLocks noChangeAspect="1"/>
          </p:cNvGraphicFramePr>
          <p:nvPr/>
        </p:nvGraphicFramePr>
        <p:xfrm>
          <a:off x="2805113" y="3040063"/>
          <a:ext cx="1827212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2" name="公式" r:id="rId7" imgW="774364" imgH="253890" progId="Equation.3">
                  <p:embed/>
                </p:oleObj>
              </mc:Choice>
              <mc:Fallback>
                <p:oleObj name="公式" r:id="rId7" imgW="774364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113" y="3040063"/>
                        <a:ext cx="1827212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1193800" y="1863725"/>
            <a:ext cx="6938963" cy="1871663"/>
          </a:xfrm>
          <a:prstGeom prst="rect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54281" name="对象 14"/>
          <p:cNvGraphicFramePr>
            <a:graphicFrameLocks noChangeAspect="1"/>
          </p:cNvGraphicFramePr>
          <p:nvPr/>
        </p:nvGraphicFramePr>
        <p:xfrm>
          <a:off x="4003675" y="3546475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3" name="公式" r:id="rId9" imgW="126780" imgH="215526" progId="Equation.3">
                  <p:embed/>
                </p:oleObj>
              </mc:Choice>
              <mc:Fallback>
                <p:oleObj name="公式" r:id="rId9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3546475"/>
                        <a:ext cx="914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2" name="对象 15"/>
          <p:cNvGraphicFramePr>
            <a:graphicFrameLocks noChangeAspect="1"/>
          </p:cNvGraphicFramePr>
          <p:nvPr/>
        </p:nvGraphicFramePr>
        <p:xfrm>
          <a:off x="1193800" y="4240213"/>
          <a:ext cx="6938963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4" name="公式" r:id="rId10" imgW="5473700" imgH="990600" progId="Equation.3">
                  <p:embed/>
                </p:oleObj>
              </mc:Choice>
              <mc:Fallback>
                <p:oleObj name="公式" r:id="rId10" imgW="5473700" imgH="990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00" y="4240213"/>
                        <a:ext cx="6938963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右箭头 16"/>
          <p:cNvSpPr/>
          <p:nvPr/>
        </p:nvSpPr>
        <p:spPr>
          <a:xfrm>
            <a:off x="1292225" y="5599113"/>
            <a:ext cx="1223963" cy="28733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54284" name="对象 17"/>
          <p:cNvGraphicFramePr>
            <a:graphicFrameLocks noChangeAspect="1"/>
          </p:cNvGraphicFramePr>
          <p:nvPr/>
        </p:nvGraphicFramePr>
        <p:xfrm>
          <a:off x="2949575" y="5592763"/>
          <a:ext cx="24479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5" name="公式" r:id="rId12" imgW="990600" imgH="228600" progId="Equation.3">
                  <p:embed/>
                </p:oleObj>
              </mc:Choice>
              <mc:Fallback>
                <p:oleObj name="公式" r:id="rId12" imgW="990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575" y="5592763"/>
                        <a:ext cx="2447925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矩形 18"/>
          <p:cNvSpPr/>
          <p:nvPr/>
        </p:nvSpPr>
        <p:spPr>
          <a:xfrm>
            <a:off x="1193800" y="4230688"/>
            <a:ext cx="7011988" cy="1873250"/>
          </a:xfrm>
          <a:prstGeom prst="rect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183921" y="627383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N. Wang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85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665163" y="118373"/>
            <a:ext cx="8394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cs typeface="Times New Roman" pitchFamily="18" charset="0"/>
              </a:rPr>
              <a:t>Beam beam simulations</a:t>
            </a:r>
            <a:endParaRPr lang="zh-CN" altLang="en-US" sz="3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aphicFrame>
        <p:nvGraphicFramePr>
          <p:cNvPr id="54276" name="对象 1"/>
          <p:cNvGraphicFramePr>
            <a:graphicFrameLocks noChangeAspect="1"/>
          </p:cNvGraphicFramePr>
          <p:nvPr/>
        </p:nvGraphicFramePr>
        <p:xfrm>
          <a:off x="4397375" y="3546475"/>
          <a:ext cx="127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4" name="公式" r:id="rId3" imgW="126780" imgH="215526" progId="Equation.3">
                  <p:embed/>
                </p:oleObj>
              </mc:Choice>
              <mc:Fallback>
                <p:oleObj name="公式" r:id="rId3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75" y="3546475"/>
                        <a:ext cx="127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对象 14"/>
          <p:cNvGraphicFramePr>
            <a:graphicFrameLocks noChangeAspect="1"/>
          </p:cNvGraphicFramePr>
          <p:nvPr/>
        </p:nvGraphicFramePr>
        <p:xfrm>
          <a:off x="4003675" y="3546475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5" name="公式" r:id="rId5" imgW="126780" imgH="215526" progId="Equation.3">
                  <p:embed/>
                </p:oleObj>
              </mc:Choice>
              <mc:Fallback>
                <p:oleObj name="公式" r:id="rId5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3546475"/>
                        <a:ext cx="914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908720"/>
            <a:ext cx="8296176" cy="1008112"/>
          </a:xfrm>
        </p:spPr>
        <p:txBody>
          <a:bodyPr>
            <a:normAutofit fontScale="90000"/>
          </a:bodyPr>
          <a:lstStyle/>
          <a:p>
            <a:r>
              <a:rPr lang="en-US" altLang="zh-CN" sz="3100" dirty="0" smtClean="0"/>
              <a:t>Detailed Luminonisty/Beam </a:t>
            </a:r>
            <a:r>
              <a:rPr lang="en-US" altLang="zh-CN" sz="3100" dirty="0" smtClean="0"/>
              <a:t>Sizes </a:t>
            </a:r>
            <a:r>
              <a:rPr lang="en-US" altLang="zh-CN" sz="3100" dirty="0" smtClean="0"/>
              <a:t>evaluation were performed, thanks to K. Ohmi, D. Shatilov and Y. Zhang</a:t>
            </a:r>
            <a:endParaRPr lang="zh-CN" altLang="en-US" sz="3100" dirty="0"/>
          </a:p>
        </p:txBody>
      </p:sp>
      <p:pic>
        <p:nvPicPr>
          <p:cNvPr id="15" name="内容占位符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4280" y="1817626"/>
            <a:ext cx="7189402" cy="49054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20594" y="22048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K. Ohmi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00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28650" y="115888"/>
            <a:ext cx="7886700" cy="768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Booster design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图片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79838"/>
            <a:ext cx="3887787" cy="2700337"/>
          </a:xfrm>
          <a:prstGeom prst="rect">
            <a:avLst/>
          </a:prstGeom>
          <a:noFill/>
          <a:ln w="381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图片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79838"/>
            <a:ext cx="3887787" cy="2808287"/>
          </a:xfrm>
          <a:prstGeom prst="rect">
            <a:avLst/>
          </a:prstGeom>
          <a:noFill/>
          <a:ln w="381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文本框 9"/>
          <p:cNvSpPr txBox="1">
            <a:spLocks noChangeArrowheads="1"/>
          </p:cNvSpPr>
          <p:nvPr/>
        </p:nvSpPr>
        <p:spPr bwMode="auto">
          <a:xfrm>
            <a:off x="6011068" y="3284984"/>
            <a:ext cx="1298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ARC</a:t>
            </a:r>
            <a:endParaRPr lang="zh-CN" alt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文本框 3"/>
          <p:cNvSpPr txBox="1">
            <a:spLocks noChangeArrowheads="1"/>
          </p:cNvSpPr>
          <p:nvPr/>
        </p:nvSpPr>
        <p:spPr bwMode="auto">
          <a:xfrm>
            <a:off x="1403648" y="337995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FODO cell</a:t>
            </a:r>
            <a:endParaRPr lang="zh-CN" alt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75369"/>
            <a:ext cx="6876256" cy="250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35688" y="27809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C. Zhang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013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Beam injection scheme</a:t>
            </a:r>
            <a:endParaRPr lang="zh-CN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812015" cy="24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90" y="1488473"/>
            <a:ext cx="4296366" cy="25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76874"/>
            <a:ext cx="3743325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0338"/>
            <a:ext cx="5435600" cy="28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24128" y="64533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X. Cui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61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标题 1"/>
          <p:cNvSpPr>
            <a:spLocks noGrp="1"/>
          </p:cNvSpPr>
          <p:nvPr>
            <p:ph type="title"/>
          </p:nvPr>
        </p:nvSpPr>
        <p:spPr>
          <a:xfrm>
            <a:off x="1187450" y="53975"/>
            <a:ext cx="6480175" cy="1143000"/>
          </a:xfrm>
        </p:spPr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Injection linac-1</a:t>
            </a:r>
            <a:endParaRPr lang="zh-CN" altLang="en-US" sz="3600" b="1" smtClean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288" y="908050"/>
            <a:ext cx="8353425" cy="5564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dirty="0">
                <a:solidFill>
                  <a:prstClr val="black"/>
                </a:solidFill>
                <a:latin typeface="+mn-lt"/>
                <a:ea typeface="宋体" pitchFamily="2" charset="-122"/>
              </a:rPr>
              <a:t>Beam energy: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linac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 = 6GeV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dirty="0">
                <a:solidFill>
                  <a:prstClr val="black"/>
                </a:solidFill>
                <a:latin typeface="+mn-lt"/>
                <a:ea typeface="宋体" pitchFamily="2" charset="-122"/>
              </a:rPr>
              <a:t>Energy Spread:  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&lt;1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sz="2400" kern="0" baseline="3000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-3</a:t>
            </a:r>
            <a:r>
              <a:rPr lang="zh-CN" altLang="en-US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Bunch population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宋体" pitchFamily="2" charset="-122"/>
              </a:rPr>
              <a:t>:   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bunch</a:t>
            </a:r>
            <a:r>
              <a:rPr lang="en-US" altLang="zh-CN" sz="2400" kern="0" baseline="-2500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, booster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=(5%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bunch,collider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)/0.9=2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sz="2400" kern="0" baseline="3000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endParaRPr lang="en-US" altLang="zh-CN" sz="2400" baseline="300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Bunch structure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:  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rep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 50-100Hz, D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=0.7 ns, 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 smtClean="0">
                <a:solidFill>
                  <a:prstClr val="black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Emittance: </a:t>
            </a:r>
            <a:endParaRPr lang="en-US" altLang="zh-CN" sz="2400" kern="0" dirty="0">
              <a:solidFill>
                <a:prstClr val="black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Depending on aperture selection of the booster. 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=Y</a:t>
            </a:r>
            <a:r>
              <a:rPr lang="en-US" altLang="zh-CN" sz="2400" kern="0" baseline="3000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max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. Y=16mm,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max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=130m, 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2400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mm</a:t>
            </a:r>
            <a:r>
              <a:rPr lang="en-US" altLang="zh-CN" sz="2400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zh-CN" sz="2400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mrad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zh-CN" altLang="en-US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0.05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0.1 mm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 </a:t>
            </a:r>
            <a:r>
              <a:rPr lang="en-US" altLang="zh-CN" sz="2400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mrad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Polarized beams?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24208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X.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3393902"/>
      </p:ext>
    </p:extLst>
  </p:cSld>
  <p:clrMapOvr>
    <a:masterClrMapping/>
  </p:clrMapOvr>
  <p:transition spd="slow" advTm="2997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946"/>
            <a:ext cx="8964488" cy="584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9835" y="243569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See Q. Qin’s talk at HF2012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7753" y="401225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+mj-lt"/>
                <a:ea typeface="+mj-ea"/>
                <a:cs typeface="+mj-cs"/>
              </a:rPr>
              <a:t>CEPC + SppC was proposed</a:t>
            </a:r>
            <a:endParaRPr lang="zh-CN" altLang="en-US" sz="4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55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标题 1"/>
          <p:cNvSpPr>
            <a:spLocks noGrp="1"/>
          </p:cNvSpPr>
          <p:nvPr>
            <p:ph type="title"/>
          </p:nvPr>
        </p:nvSpPr>
        <p:spPr>
          <a:xfrm>
            <a:off x="1187450" y="53975"/>
            <a:ext cx="6480175" cy="1143000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C00000"/>
                </a:solidFill>
              </a:rPr>
              <a:t>Electron </a:t>
            </a:r>
            <a:r>
              <a:rPr lang="en-US" altLang="zh-CN" sz="3600" b="1" dirty="0" smtClean="0">
                <a:solidFill>
                  <a:srgbClr val="C00000"/>
                </a:solidFill>
              </a:rPr>
              <a:t>Source</a:t>
            </a:r>
            <a:endParaRPr lang="zh-CN" altLang="en-US" sz="3600" b="1" dirty="0" smtClean="0">
              <a:solidFill>
                <a:srgbClr val="C00000"/>
              </a:solidFill>
            </a:endParaRPr>
          </a:p>
        </p:txBody>
      </p:sp>
      <p:sp>
        <p:nvSpPr>
          <p:cNvPr id="63491" name="内容占位符 3"/>
          <p:cNvSpPr>
            <a:spLocks noGrp="1"/>
          </p:cNvSpPr>
          <p:nvPr>
            <p:ph idx="1"/>
          </p:nvPr>
        </p:nvSpPr>
        <p:spPr>
          <a:xfrm>
            <a:off x="457200" y="1023938"/>
            <a:ext cx="8507413" cy="6762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b="1" smtClean="0">
                <a:latin typeface="Times New Roman" pitchFamily="18" charset="0"/>
                <a:cs typeface="Times New Roman" pitchFamily="18" charset="0"/>
              </a:rPr>
              <a:t>Unpolarized Conventional Electron Source</a:t>
            </a:r>
          </a:p>
        </p:txBody>
      </p:sp>
      <p:pic>
        <p:nvPicPr>
          <p:cNvPr id="63492" name="Picture 4" descr="e5g01-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2571750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3" name="Picture 7" descr="e5k-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36713"/>
            <a:ext cx="32400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4" name="Rectangle 3"/>
          <p:cNvSpPr txBox="1">
            <a:spLocks noChangeArrowheads="1"/>
          </p:cNvSpPr>
          <p:nvPr/>
        </p:nvSpPr>
        <p:spPr bwMode="auto">
          <a:xfrm>
            <a:off x="684213" y="4437063"/>
            <a:ext cx="43195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342900" indent="-342900">
              <a:spcAft>
                <a:spcPts val="1200"/>
              </a:spcAft>
              <a:buClr>
                <a:srgbClr val="00B0F0"/>
              </a:buClr>
              <a:buSzPct val="90000"/>
              <a:buFont typeface="Wingdings" pitchFamily="2" charset="2"/>
              <a:buChar char="l"/>
            </a:pPr>
            <a:r>
              <a:rPr lang="en-US" altLang="zh-CN" sz="240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High Voltage = 150 kV</a:t>
            </a:r>
          </a:p>
          <a:p>
            <a:pPr marL="342900" indent="-342900">
              <a:buClr>
                <a:srgbClr val="00B0F0"/>
              </a:buClr>
              <a:buSzPct val="90000"/>
              <a:buFont typeface="Wingdings" pitchFamily="2" charset="2"/>
              <a:buChar char="l"/>
            </a:pPr>
            <a:r>
              <a:rPr lang="en-US" altLang="zh-CN" sz="240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Beam Radius ~ 3.0mm (at gun anode, beam current is 6.0A)</a:t>
            </a:r>
          </a:p>
        </p:txBody>
      </p:sp>
      <p:pic>
        <p:nvPicPr>
          <p:cNvPr id="63495" name="Picture 4" descr="gun-b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4157663"/>
            <a:ext cx="26162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6" name="矩形 2"/>
          <p:cNvSpPr>
            <a:spLocks noChangeArrowheads="1"/>
          </p:cNvSpPr>
          <p:nvPr/>
        </p:nvSpPr>
        <p:spPr bwMode="auto">
          <a:xfrm>
            <a:off x="5181600" y="6038850"/>
            <a:ext cx="2486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>
                <a:solidFill>
                  <a:srgbClr val="003399"/>
                </a:solidFill>
                <a:ea typeface="微软雅黑" pitchFamily="34" charset="-122"/>
                <a:cs typeface="Times New Roman" pitchFamily="18" charset="0"/>
              </a:rPr>
              <a:t>BII Electron Gun</a:t>
            </a:r>
            <a:endParaRPr lang="zh-CN" altLang="en-US" sz="2400">
              <a:solidFill>
                <a:srgbClr val="003399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8574" y="615726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X.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2057280"/>
      </p:ext>
    </p:extLst>
  </p:cSld>
  <p:clrMapOvr>
    <a:masterClrMapping/>
  </p:clrMapOvr>
  <p:transition spd="slow" advTm="2997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08088"/>
            <a:ext cx="543718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标题 1"/>
          <p:cNvSpPr>
            <a:spLocks noGrp="1"/>
          </p:cNvSpPr>
          <p:nvPr>
            <p:ph type="title"/>
          </p:nvPr>
        </p:nvSpPr>
        <p:spPr>
          <a:xfrm>
            <a:off x="1187450" y="53975"/>
            <a:ext cx="6480175" cy="1143000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C00000"/>
                </a:solidFill>
              </a:rPr>
              <a:t>Positron </a:t>
            </a:r>
            <a:r>
              <a:rPr lang="en-US" altLang="zh-CN" sz="3600" b="1" dirty="0" smtClean="0">
                <a:solidFill>
                  <a:srgbClr val="C00000"/>
                </a:solidFill>
              </a:rPr>
              <a:t>Source</a:t>
            </a:r>
            <a:endParaRPr lang="zh-CN" altLang="en-US" sz="3600" b="1" dirty="0" smtClean="0">
              <a:solidFill>
                <a:srgbClr val="C00000"/>
              </a:solidFill>
            </a:endParaRPr>
          </a:p>
        </p:txBody>
      </p:sp>
      <p:sp>
        <p:nvSpPr>
          <p:cNvPr id="64516" name="内容占位符 3"/>
          <p:cNvSpPr>
            <a:spLocks noGrp="1"/>
          </p:cNvSpPr>
          <p:nvPr>
            <p:ph idx="1"/>
          </p:nvPr>
        </p:nvSpPr>
        <p:spPr>
          <a:xfrm>
            <a:off x="457200" y="879475"/>
            <a:ext cx="8507413" cy="82073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b="1" smtClean="0">
                <a:latin typeface="Times New Roman" pitchFamily="18" charset="0"/>
                <a:cs typeface="Times New Roman" pitchFamily="18" charset="0"/>
              </a:rPr>
              <a:t>Unpolarized Positron Source </a:t>
            </a:r>
          </a:p>
        </p:txBody>
      </p:sp>
      <p:sp>
        <p:nvSpPr>
          <p:cNvPr id="64517" name="矩形 4"/>
          <p:cNvSpPr>
            <a:spLocks noChangeArrowheads="1"/>
          </p:cNvSpPr>
          <p:nvPr/>
        </p:nvSpPr>
        <p:spPr bwMode="auto">
          <a:xfrm>
            <a:off x="2124075" y="3111500"/>
            <a:ext cx="4754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>
                <a:solidFill>
                  <a:srgbClr val="003399"/>
                </a:solidFill>
                <a:ea typeface="微软雅黑" pitchFamily="34" charset="-122"/>
                <a:cs typeface="Times New Roman" pitchFamily="18" charset="0"/>
              </a:rPr>
              <a:t>Conventional Positron Source </a:t>
            </a:r>
            <a:endParaRPr lang="zh-CN" altLang="en-US" sz="2400">
              <a:solidFill>
                <a:srgbClr val="003399"/>
              </a:solidFill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64518" name="图片 16" descr="说明: Dsc_0077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29241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矩形 9"/>
          <p:cNvSpPr>
            <a:spLocks noChangeArrowheads="1"/>
          </p:cNvSpPr>
          <p:nvPr/>
        </p:nvSpPr>
        <p:spPr bwMode="auto">
          <a:xfrm>
            <a:off x="395288" y="6256338"/>
            <a:ext cx="2789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>
                <a:solidFill>
                  <a:srgbClr val="003399"/>
                </a:solidFill>
                <a:ea typeface="微软雅黑" pitchFamily="34" charset="-122"/>
                <a:cs typeface="Times New Roman" pitchFamily="18" charset="0"/>
              </a:rPr>
              <a:t>BII Positron Source</a:t>
            </a:r>
            <a:endParaRPr lang="zh-CN" altLang="en-US" sz="2400">
              <a:solidFill>
                <a:srgbClr val="003399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4520" name="矩形 10"/>
          <p:cNvSpPr>
            <a:spLocks noChangeArrowheads="1"/>
          </p:cNvSpPr>
          <p:nvPr/>
        </p:nvSpPr>
        <p:spPr bwMode="auto">
          <a:xfrm>
            <a:off x="3689350" y="5618163"/>
            <a:ext cx="52895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400" dirty="0">
                <a:ea typeface="微软雅黑" pitchFamily="34" charset="-122"/>
                <a:cs typeface="Times New Roman" pitchFamily="18" charset="0"/>
              </a:rPr>
              <a:t>Electron energy at Target </a:t>
            </a:r>
            <a:r>
              <a:rPr lang="en-US" altLang="zh-CN" sz="2400" dirty="0" smtClean="0">
                <a:solidFill>
                  <a:srgbClr val="C00000"/>
                </a:solidFill>
                <a:ea typeface="微软雅黑" pitchFamily="34" charset="-122"/>
                <a:cs typeface="Times New Roman" pitchFamily="18" charset="0"/>
              </a:rPr>
              <a:t>600MeV</a:t>
            </a:r>
            <a:endParaRPr lang="en-US" altLang="zh-CN" sz="2400" dirty="0">
              <a:solidFill>
                <a:srgbClr val="C00000"/>
              </a:solidFill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l"/>
            </a:pPr>
            <a:r>
              <a:rPr lang="en-US" altLang="zh-CN" sz="2400" dirty="0">
                <a:ea typeface="微软雅黑" pitchFamily="34" charset="-122"/>
                <a:cs typeface="Times New Roman" pitchFamily="18" charset="0"/>
              </a:rPr>
              <a:t>Positron </a:t>
            </a:r>
            <a:r>
              <a:rPr lang="en-US" altLang="zh-CN" sz="2400" dirty="0" smtClean="0">
                <a:ea typeface="微软雅黑" pitchFamily="34" charset="-122"/>
                <a:cs typeface="Times New Roman" pitchFamily="18" charset="0"/>
              </a:rPr>
              <a:t>beam</a:t>
            </a:r>
            <a:endParaRPr lang="zh-CN" altLang="en-US" sz="2400" dirty="0">
              <a:solidFill>
                <a:srgbClr val="C00000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4521" name="矩形 11"/>
          <p:cNvSpPr>
            <a:spLocks noChangeArrowheads="1"/>
          </p:cNvSpPr>
          <p:nvPr/>
        </p:nvSpPr>
        <p:spPr bwMode="auto">
          <a:xfrm>
            <a:off x="3690938" y="4221163"/>
            <a:ext cx="52895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400">
                <a:ea typeface="微软雅黑" pitchFamily="34" charset="-122"/>
                <a:cs typeface="Times New Roman" pitchFamily="18" charset="0"/>
              </a:rPr>
              <a:t>Electron beam at Target </a:t>
            </a:r>
            <a:r>
              <a:rPr lang="en-US" altLang="zh-CN" sz="2400">
                <a:solidFill>
                  <a:srgbClr val="C00000"/>
                </a:solidFill>
                <a:ea typeface="微软雅黑" pitchFamily="34" charset="-122"/>
                <a:cs typeface="Times New Roman" pitchFamily="18" charset="0"/>
              </a:rPr>
              <a:t>240MeV, 8A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zh-CN" sz="2400">
                <a:ea typeface="微软雅黑" pitchFamily="34" charset="-122"/>
                <a:cs typeface="Times New Roman" pitchFamily="18" charset="0"/>
              </a:rPr>
              <a:t>Positron beam </a:t>
            </a:r>
            <a:r>
              <a:rPr lang="en-US" altLang="zh-CN" sz="2400">
                <a:solidFill>
                  <a:srgbClr val="C00000"/>
                </a:solidFill>
                <a:ea typeface="微软雅黑" pitchFamily="34" charset="-122"/>
                <a:cs typeface="Times New Roman" pitchFamily="18" charset="0"/>
              </a:rPr>
              <a:t>80mA</a:t>
            </a:r>
            <a:endParaRPr lang="zh-CN" altLang="en-US" sz="2400">
              <a:solidFill>
                <a:srgbClr val="C00000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4522" name="矩形 12"/>
          <p:cNvSpPr>
            <a:spLocks noChangeArrowheads="1"/>
          </p:cNvSpPr>
          <p:nvPr/>
        </p:nvSpPr>
        <p:spPr bwMode="auto">
          <a:xfrm>
            <a:off x="3654425" y="3789363"/>
            <a:ext cx="1179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>
                <a:solidFill>
                  <a:srgbClr val="00B050"/>
                </a:solidFill>
                <a:ea typeface="微软雅黑" pitchFamily="34" charset="-122"/>
                <a:cs typeface="Times New Roman" pitchFamily="18" charset="0"/>
              </a:rPr>
              <a:t>For BII</a:t>
            </a:r>
            <a:endParaRPr lang="zh-CN" altLang="en-US" sz="2400">
              <a:solidFill>
                <a:srgbClr val="00B050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4523" name="矩形 13"/>
          <p:cNvSpPr>
            <a:spLocks noChangeArrowheads="1"/>
          </p:cNvSpPr>
          <p:nvPr/>
        </p:nvSpPr>
        <p:spPr bwMode="auto">
          <a:xfrm>
            <a:off x="3635375" y="5127625"/>
            <a:ext cx="1573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>
                <a:solidFill>
                  <a:srgbClr val="00B050"/>
                </a:solidFill>
                <a:ea typeface="微软雅黑" pitchFamily="34" charset="-122"/>
                <a:cs typeface="Times New Roman" pitchFamily="18" charset="0"/>
              </a:rPr>
              <a:t>For CEPC</a:t>
            </a:r>
            <a:endParaRPr lang="zh-CN" altLang="en-US" sz="2400">
              <a:solidFill>
                <a:srgbClr val="00B050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2074" y="30998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X.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1303754"/>
      </p:ext>
    </p:extLst>
  </p:cSld>
  <p:clrMapOvr>
    <a:masterClrMapping/>
  </p:clrMapOvr>
  <p:transition spd="slow" advTm="2997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2276872"/>
            <a:ext cx="6336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/>
              <a:t>Technical system </a:t>
            </a:r>
            <a:r>
              <a:rPr lang="en-US" altLang="zh-CN" sz="4800" b="1" dirty="0"/>
              <a:t>design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27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28650" y="115888"/>
            <a:ext cx="7975798" cy="12248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CEPC magnet deisgn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710" y="1484784"/>
            <a:ext cx="3528392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9" descr="FL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15345"/>
            <a:ext cx="3790959" cy="2016224"/>
          </a:xfrm>
          <a:prstGeom prst="rect">
            <a:avLst/>
          </a:prstGeom>
          <a:noFill/>
        </p:spPr>
      </p:pic>
      <p:pic>
        <p:nvPicPr>
          <p:cNvPr id="8" name="Picture 7" descr="Sextupo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88914"/>
            <a:ext cx="3312368" cy="346908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19672" y="11247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Dipole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72072" y="3707740"/>
            <a:ext cx="17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Quadrupole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3019582"/>
            <a:ext cx="17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Sextupole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02519" y="1484784"/>
            <a:ext cx="46339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2432</a:t>
            </a:r>
            <a:r>
              <a:rPr lang="zh-CN" altLang="en-US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000" b="1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dipole </a:t>
            </a: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magnets, length 19m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1436 quadrupole magnets, length: 1m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1280 sextupole magnets, length: 0.4m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Prototype will be made and tested first </a:t>
            </a:r>
            <a:endParaRPr lang="zh-CN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102883" y="627383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W. Kang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5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16" y="1124744"/>
            <a:ext cx="3759176" cy="3688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5263" y="479859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LEP aluminum vacuum chamber </a:t>
            </a:r>
            <a:r>
              <a:rPr lang="en-US" altLang="zh-CN" sz="1600" dirty="0" smtClean="0"/>
              <a:t>(11.7m long)</a:t>
            </a:r>
            <a:endParaRPr lang="zh-CN" altLang="en-US" sz="1600" dirty="0"/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615263" y="332656"/>
            <a:ext cx="7975798" cy="1224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Vacuum chamber material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"/>
          <p:cNvPicPr/>
          <p:nvPr/>
        </p:nvPicPr>
        <p:blipFill rotWithShape="1">
          <a:blip r:embed="rId3"/>
          <a:srcRect l="26330" t="25456" r="22138" b="14206"/>
          <a:stretch/>
        </p:blipFill>
        <p:spPr bwMode="auto">
          <a:xfrm>
            <a:off x="5225237" y="1052736"/>
            <a:ext cx="3298981" cy="314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9759" y="4200324"/>
            <a:ext cx="4064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/>
              <a:t>CEPC</a:t>
            </a:r>
            <a:r>
              <a:rPr lang="zh-CN" altLang="en-US" sz="2000" b="1" dirty="0"/>
              <a:t> </a:t>
            </a:r>
            <a:r>
              <a:rPr lang="en-US" altLang="zh-CN" sz="2000" b="1" dirty="0" smtClean="0"/>
              <a:t>copper vacuum chamber</a:t>
            </a:r>
          </a:p>
          <a:p>
            <a:pPr algn="ctr"/>
            <a:r>
              <a:rPr lang="en-US" altLang="zh-CN" dirty="0" smtClean="0"/>
              <a:t>(elliptical100</a:t>
            </a:r>
            <a:r>
              <a:rPr lang="en-US" altLang="zh-CN" dirty="0" smtClean="0">
                <a:sym typeface="Symbol"/>
              </a:rPr>
              <a:t>55, thickness 6, length 8000)</a:t>
            </a:r>
            <a:endParaRPr lang="zh-CN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732039" y="5441787"/>
            <a:ext cx="7920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Copper is prefered in CEPC dipole </a:t>
            </a:r>
            <a:r>
              <a:rPr lang="en-US" altLang="zh-CN" sz="2400" dirty="0"/>
              <a:t>chamber </a:t>
            </a:r>
            <a:r>
              <a:rPr lang="en-US" altLang="zh-CN" sz="2400" dirty="0" smtClean="0"/>
              <a:t>design</a:t>
            </a:r>
            <a:r>
              <a:rPr lang="en-US" altLang="zh-CN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SR power, gas load, pumping system, vacuum measurement and control were considered and designed in detail.</a:t>
            </a:r>
            <a:endParaRPr lang="zh-CN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1880" y="123105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H. Dong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0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513914" cy="369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4"/>
          <p:cNvSpPr txBox="1">
            <a:spLocks/>
          </p:cNvSpPr>
          <p:nvPr/>
        </p:nvSpPr>
        <p:spPr>
          <a:xfrm>
            <a:off x="615263" y="332656"/>
            <a:ext cx="7975798" cy="1224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 supply considerations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0" y="1772816"/>
            <a:ext cx="3771733" cy="203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795320" y="4005064"/>
            <a:ext cx="42736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In order to save magnet cables,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power supplies at each arc will be provided by two  adjacent PS halls.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1782" y="5085184"/>
            <a:ext cx="7619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Power supplies for bending magnets, quadrupoles, sextupole and correctors are considered.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The number of power supplies and the required power are calculated.</a:t>
            </a:r>
            <a:endParaRPr lang="zh-CN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31409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On surface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630223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F. Long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5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457200" y="1341438"/>
            <a:ext cx="8867328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mtClean="0"/>
              <a:t>Beam position  monitor</a:t>
            </a:r>
          </a:p>
          <a:p>
            <a:r>
              <a:rPr lang="en-US" altLang="zh-CN" smtClean="0"/>
              <a:t>Beam current monitor</a:t>
            </a:r>
          </a:p>
          <a:p>
            <a:r>
              <a:rPr lang="en-US" altLang="zh-CN" smtClean="0"/>
              <a:t>Beam loss monitor</a:t>
            </a:r>
          </a:p>
          <a:p>
            <a:r>
              <a:rPr lang="en-US" altLang="zh-CN" smtClean="0"/>
              <a:t>Beam profile and length measurement</a:t>
            </a:r>
          </a:p>
          <a:p>
            <a:r>
              <a:rPr lang="en-US" altLang="zh-CN" smtClean="0"/>
              <a:t>Beam collimator</a:t>
            </a:r>
          </a:p>
          <a:p>
            <a:r>
              <a:rPr lang="en-US" altLang="zh-CN" smtClean="0"/>
              <a:t>Tune measurement system</a:t>
            </a:r>
          </a:p>
          <a:p>
            <a:r>
              <a:rPr lang="en-US" altLang="zh-CN" smtClean="0"/>
              <a:t>Feedback system</a:t>
            </a:r>
          </a:p>
          <a:p>
            <a:r>
              <a:rPr lang="en-US" altLang="zh-CN" smtClean="0"/>
              <a:t>Luminosity measurement system</a:t>
            </a:r>
            <a:endParaRPr kumimoji="1" lang="zh-CN" altLang="en-US" dirty="0" smtClean="0"/>
          </a:p>
        </p:txBody>
      </p:sp>
      <p:sp>
        <p:nvSpPr>
          <p:cNvPr id="3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instrumentation system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0213" y="595110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J. Yue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17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"/>
          <p:cNvSpPr txBox="1">
            <a:spLocks/>
          </p:cNvSpPr>
          <p:nvPr/>
        </p:nvSpPr>
        <p:spPr>
          <a:xfrm>
            <a:off x="615263" y="332656"/>
            <a:ext cx="7975798" cy="1224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Control system design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15263" y="1145522"/>
            <a:ext cx="8349225" cy="242749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Large scale control platform, including software and hardware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Synchronized acceleration in the booster ring.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Large scale and high accuracy timing.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Machine protections.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Post mortem recording and analysis...</a:t>
            </a:r>
          </a:p>
        </p:txBody>
      </p:sp>
      <p:pic>
        <p:nvPicPr>
          <p:cNvPr id="8" name="图片 7" descr="Control_System_Architectur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263" y="3573016"/>
            <a:ext cx="3906427" cy="3046724"/>
          </a:xfrm>
          <a:prstGeom prst="rect">
            <a:avLst/>
          </a:prstGeom>
        </p:spPr>
      </p:pic>
      <p:pic>
        <p:nvPicPr>
          <p:cNvPr id="9" name="图片 4" descr="Control_System_Architecture_new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0451" y="3597116"/>
            <a:ext cx="3520610" cy="2865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6176" y="29249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D. Jin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94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t="27627" r="13346" b="18867"/>
          <a:stretch>
            <a:fillRect/>
          </a:stretch>
        </p:blipFill>
        <p:spPr bwMode="auto">
          <a:xfrm>
            <a:off x="4932040" y="1463567"/>
            <a:ext cx="3420947" cy="228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Survey and Alignment system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5" descr="图片2.png"/>
          <p:cNvPicPr>
            <a:picLocks noChangeAspect="1"/>
          </p:cNvPicPr>
          <p:nvPr/>
        </p:nvPicPr>
        <p:blipFill>
          <a:blip r:embed="rId3" cstate="print"/>
          <a:srcRect r="33333"/>
          <a:stretch>
            <a:fillRect/>
          </a:stretch>
        </p:blipFill>
        <p:spPr>
          <a:xfrm>
            <a:off x="1185433" y="4350703"/>
            <a:ext cx="2992144" cy="2264776"/>
          </a:xfrm>
          <a:prstGeom prst="rect">
            <a:avLst/>
          </a:prstGeom>
        </p:spPr>
      </p:pic>
      <p:pic>
        <p:nvPicPr>
          <p:cNvPr id="5" name="Picture 10" descr="C:\Documents and Settings\Administrator\Application Data\Tencent\Users\527948997\QQ\WinTemp\RichOle\}EF}T)9})149W7{4%~SI7~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460" y="4350703"/>
            <a:ext cx="1603789" cy="211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1" descr="图片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33934" y="4194695"/>
            <a:ext cx="2610066" cy="2110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1" y="1484784"/>
            <a:ext cx="42839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altLang="zh-CN" sz="2000" dirty="0"/>
              <a:t>CEPC </a:t>
            </a:r>
            <a:r>
              <a:rPr lang="en-US" altLang="zh-CN" sz="2000" dirty="0"/>
              <a:t>Geodetic</a:t>
            </a:r>
            <a:r>
              <a:rPr lang="en-GB" altLang="zh-CN" sz="2000" dirty="0"/>
              <a:t> Control Network Design</a:t>
            </a:r>
          </a:p>
          <a:p>
            <a:pPr marL="400050" indent="-4000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altLang="zh-CN" sz="2000" dirty="0"/>
              <a:t>CEPC Tunnel Control Network Design</a:t>
            </a:r>
          </a:p>
          <a:p>
            <a:pPr marL="400050" indent="-4000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Fiducialization Scheme for the Major Components</a:t>
            </a:r>
          </a:p>
          <a:p>
            <a:pPr marL="400050" indent="-4000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Alignment Scheme for Accelerator Components in Tunnel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1805" y="61201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L. Dong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83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内容占位符 2"/>
          <p:cNvSpPr>
            <a:spLocks noGrp="1"/>
          </p:cNvSpPr>
          <p:nvPr>
            <p:ph idx="1"/>
          </p:nvPr>
        </p:nvSpPr>
        <p:spPr>
          <a:xfrm>
            <a:off x="457200" y="1196206"/>
            <a:ext cx="7859713" cy="1656730"/>
          </a:xfrm>
        </p:spPr>
        <p:txBody>
          <a:bodyPr/>
          <a:lstStyle/>
          <a:p>
            <a:pPr lvl="1" eaLnBrk="1" hangingPunct="1"/>
            <a:r>
              <a:rPr lang="en-US" altLang="zh-CN" sz="2400" dirty="0" smtClean="0"/>
              <a:t>Synchrotron </a:t>
            </a:r>
            <a:r>
              <a:rPr lang="en-US" altLang="zh-CN" sz="2400" dirty="0" smtClean="0"/>
              <a:t>Radiation Parameters calculated </a:t>
            </a:r>
          </a:p>
          <a:p>
            <a:pPr lvl="1" eaLnBrk="1" hangingPunct="1"/>
            <a:r>
              <a:rPr lang="en-US" altLang="zh-CN" sz="2400" dirty="0" smtClean="0"/>
              <a:t>realizable shielding structure design for the beam pipe can be critical</a:t>
            </a:r>
          </a:p>
          <a:p>
            <a:pPr lvl="2" eaLnBrk="1" hangingPunct="1"/>
            <a:r>
              <a:rPr lang="en-US" altLang="zh-CN" sz="2000" dirty="0" smtClean="0"/>
              <a:t>LEP vacuum chamber structure was adopted preliminary</a:t>
            </a:r>
          </a:p>
          <a:p>
            <a:pPr lvl="1" eaLnBrk="1" hangingPunct="1"/>
            <a:endParaRPr lang="en-US" altLang="zh-CN" sz="2400" dirty="0" smtClean="0"/>
          </a:p>
          <a:p>
            <a:pPr lvl="1" eaLnBrk="1" hangingPunct="1"/>
            <a:endParaRPr lang="en-US" altLang="zh-CN" sz="2400" dirty="0" smtClean="0"/>
          </a:p>
          <a:p>
            <a:pPr lvl="1" eaLnBrk="1" hangingPunct="1"/>
            <a:endParaRPr lang="zh-CN" altLang="en-US" sz="2000" dirty="0" smtClean="0"/>
          </a:p>
        </p:txBody>
      </p:sp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latin typeface="Arial" charset="0"/>
            </a:endParaRPr>
          </a:p>
        </p:txBody>
      </p:sp>
      <p:sp>
        <p:nvSpPr>
          <p:cNvPr id="3584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latin typeface="Arial" charset="0"/>
            </a:endParaRP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8800" r="1991" b="20325"/>
          <a:stretch>
            <a:fillRect/>
          </a:stretch>
        </p:blipFill>
        <p:spPr bwMode="auto">
          <a:xfrm>
            <a:off x="5160963" y="2997200"/>
            <a:ext cx="30114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矩形 1"/>
          <p:cNvSpPr>
            <a:spLocks noChangeArrowheads="1"/>
          </p:cNvSpPr>
          <p:nvPr/>
        </p:nvSpPr>
        <p:spPr bwMode="auto">
          <a:xfrm>
            <a:off x="468313" y="2825750"/>
            <a:ext cx="4859337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zh-CN" sz="2400"/>
              <a:t>Shielding model and method were important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/>
              <a:t>Simulation programs: FLUKA &amp; MCNP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/>
              <a:t>Model building and simulation were independently for verification</a:t>
            </a:r>
          </a:p>
        </p:txBody>
      </p:sp>
      <p:sp>
        <p:nvSpPr>
          <p:cNvPr id="35847" name="矩形 2"/>
          <p:cNvSpPr>
            <a:spLocks noChangeArrowheads="1"/>
          </p:cNvSpPr>
          <p:nvPr/>
        </p:nvSpPr>
        <p:spPr bwMode="auto">
          <a:xfrm>
            <a:off x="468313" y="5314950"/>
            <a:ext cx="7704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zh-CN" sz="2400"/>
              <a:t>Primary shielding simulating results focus on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/>
              <a:t>The correct method/model for shielding simulation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/>
              <a:t>Gamma flux/spectrum/attenuation VS different Pb thickness </a:t>
            </a:r>
          </a:p>
        </p:txBody>
      </p:sp>
      <p:sp>
        <p:nvSpPr>
          <p:cNvPr id="8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Shielding system design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5688" y="490009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Z.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62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cs typeface="Times New Roman" pitchFamily="18" charset="0"/>
              </a:rPr>
              <a:t>CEPC+SppC</a:t>
            </a:r>
            <a:r>
              <a:rPr lang="en-US" altLang="zh-CN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zh-CN" b="1" dirty="0" smtClean="0"/>
              <a:t>Kick off</a:t>
            </a:r>
            <a:endParaRPr lang="zh-CN" altLang="en-US" b="1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51520" y="1454277"/>
            <a:ext cx="6984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cs typeface="Times New Roman" pitchFamily="18" charset="0"/>
              </a:rPr>
              <a:t>CEPC+SppC Kick off </a:t>
            </a:r>
            <a:r>
              <a:rPr lang="en-US" altLang="zh-CN" sz="2000" b="1" dirty="0" smtClean="0">
                <a:solidFill>
                  <a:srgbClr val="C00000"/>
                </a:solidFill>
                <a:cs typeface="Times New Roman" pitchFamily="18" charset="0"/>
              </a:rPr>
              <a:t>Meeting, Sept</a:t>
            </a:r>
            <a:r>
              <a:rPr lang="en-US" altLang="zh-CN" sz="2000" b="1" dirty="0">
                <a:solidFill>
                  <a:srgbClr val="C00000"/>
                </a:solidFill>
                <a:cs typeface="Times New Roman" pitchFamily="18" charset="0"/>
              </a:rPr>
              <a:t>. 13-14,2013, Beijing</a:t>
            </a:r>
            <a:r>
              <a:rPr lang="zh-CN" altLang="en-US" sz="2000" b="1" dirty="0">
                <a:solidFill>
                  <a:srgbClr val="C00000"/>
                </a:solidFill>
                <a:cs typeface="Times New Roman" pitchFamily="18" charset="0"/>
              </a:rPr>
              <a:t>）</a:t>
            </a:r>
            <a:endParaRPr lang="en-US" altLang="zh-CN" sz="2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7" name="Picture 4" descr="http://www.ihep.cas.cn/xwdt/gnxw/2013/201309/W020130929539554579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36" y="1988840"/>
            <a:ext cx="6792079" cy="39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6073175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About 110 participants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and 20 institutions registered.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403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Girder system design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49" y="3522544"/>
            <a:ext cx="3207675" cy="2715022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 rotWithShape="1">
          <a:blip r:embed="rId3"/>
          <a:srcRect l="34206"/>
          <a:stretch/>
        </p:blipFill>
        <p:spPr>
          <a:xfrm>
            <a:off x="6804248" y="3501008"/>
            <a:ext cx="2105858" cy="30347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011" y="133563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/>
              <a:t>Dipole girder system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/>
              <a:t>Quadrupole girder system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/>
              <a:t>Sextupole girder system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/>
              <a:t>Booster girder system</a:t>
            </a: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1008"/>
            <a:ext cx="3177638" cy="2725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2160" y="26369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W. Kang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10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Cryogetic system design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3"/>
          <p:cNvSpPr txBox="1">
            <a:spLocks noChangeArrowheads="1"/>
          </p:cNvSpPr>
          <p:nvPr/>
        </p:nvSpPr>
        <p:spPr>
          <a:xfrm>
            <a:off x="467544" y="4005064"/>
            <a:ext cx="6984776" cy="273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700" dirty="0" smtClean="0"/>
              <a:t>The total heat loads of CEPC cryogenic system was estimated.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700" dirty="0" smtClean="0"/>
              <a:t>The required refrigeration capacity is similar as that in LHC cryogenic system, which is the biggest in the world.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700" dirty="0" smtClean="0"/>
              <a:t>The helium inventory is not so large and it is about 9.6% of LHC.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700" dirty="0" smtClean="0"/>
              <a:t>The electric power consumption is huge and about 5.6% of CEPC.</a:t>
            </a:r>
            <a:endParaRPr lang="en-US" altLang="zh-CN" sz="2700" dirty="0" smtClean="0"/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3" y="1291434"/>
            <a:ext cx="5327650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78" y="1166614"/>
            <a:ext cx="2716152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6804248" y="61189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S.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55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facilities design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78593" y="6318692"/>
            <a:ext cx="421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</a:t>
            </a:r>
            <a:r>
              <a:rPr lang="x-none" altLang="zh-CN" sz="2400" dirty="0" smtClean="0"/>
              <a:t>ortal-shaped</a:t>
            </a:r>
            <a:r>
              <a:rPr lang="en-US" altLang="zh-CN" sz="2400" dirty="0" smtClean="0"/>
              <a:t> cross section</a:t>
            </a:r>
            <a:endParaRPr lang="zh-CN" altLang="en-US" sz="2400" dirty="0"/>
          </a:p>
        </p:txBody>
      </p:sp>
      <p:pic>
        <p:nvPicPr>
          <p:cNvPr id="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92" y="4292945"/>
            <a:ext cx="2712511" cy="1944367"/>
          </a:xfrm>
          <a:prstGeom prst="rect">
            <a:avLst/>
          </a:prstGeom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204560" y="1124744"/>
            <a:ext cx="8039848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x-none" altLang="zh-CN" dirty="0" smtClean="0"/>
              <a:t>The normal tunnel cross-section is divided into t</a:t>
            </a:r>
            <a:r>
              <a:rPr lang="en-US" altLang="zh-CN" dirty="0" err="1" smtClean="0"/>
              <a:t>hree</a:t>
            </a:r>
            <a:r>
              <a:rPr lang="x-none" altLang="zh-CN" dirty="0" smtClean="0"/>
              <a:t> parts:</a:t>
            </a:r>
            <a:endParaRPr lang="zh-CN" altLang="zh-CN" dirty="0" smtClean="0"/>
          </a:p>
          <a:p>
            <a:pPr lvl="2"/>
            <a:r>
              <a:rPr lang="x-none" altLang="zh-CN" dirty="0" smtClean="0"/>
              <a:t>The outer side</a:t>
            </a:r>
            <a:r>
              <a:rPr lang="en-US" altLang="zh-CN" dirty="0" smtClean="0"/>
              <a:t> </a:t>
            </a:r>
            <a:r>
              <a:rPr lang="x-none" altLang="zh-CN" dirty="0" smtClean="0"/>
              <a:t>of the </a:t>
            </a:r>
            <a:r>
              <a:rPr lang="en-US" altLang="zh-CN" dirty="0" smtClean="0"/>
              <a:t>main </a:t>
            </a:r>
            <a:r>
              <a:rPr lang="x-none" altLang="zh-CN" dirty="0" smtClean="0"/>
              <a:t>ring</a:t>
            </a:r>
            <a:r>
              <a:rPr lang="en-US" altLang="zh-CN" dirty="0" smtClean="0"/>
              <a:t>: </a:t>
            </a:r>
          </a:p>
          <a:p>
            <a:pPr lvl="3"/>
            <a:r>
              <a:rPr lang="x-none" altLang="zh-CN" dirty="0" smtClean="0"/>
              <a:t>where the </a:t>
            </a:r>
            <a:r>
              <a:rPr lang="en-US" altLang="zh-CN" dirty="0" smtClean="0"/>
              <a:t>CEPC </a:t>
            </a:r>
            <a:r>
              <a:rPr lang="x-none" altLang="zh-CN" dirty="0" smtClean="0"/>
              <a:t>machine components and services will be installed</a:t>
            </a:r>
            <a:r>
              <a:rPr lang="en-US" altLang="zh-CN" dirty="0" smtClean="0"/>
              <a:t>.</a:t>
            </a:r>
            <a:r>
              <a:rPr lang="x-none" altLang="zh-CN" dirty="0" smtClean="0"/>
              <a:t> </a:t>
            </a:r>
            <a:r>
              <a:rPr lang="en-US" altLang="zh-CN" dirty="0"/>
              <a:t>T</a:t>
            </a:r>
            <a:r>
              <a:rPr lang="x-none" altLang="zh-CN" dirty="0" smtClean="0"/>
              <a:t>he </a:t>
            </a:r>
            <a:r>
              <a:rPr lang="en-US" altLang="zh-CN" dirty="0" smtClean="0"/>
              <a:t>booster </a:t>
            </a:r>
            <a:r>
              <a:rPr lang="x-none" altLang="zh-CN" dirty="0" smtClean="0"/>
              <a:t>machine components will be installed</a:t>
            </a:r>
            <a:r>
              <a:rPr lang="en-US" altLang="zh-CN" dirty="0" smtClean="0"/>
              <a:t> on the top of  CEPC machine ring.</a:t>
            </a:r>
          </a:p>
          <a:p>
            <a:pPr lvl="2"/>
            <a:r>
              <a:rPr lang="x-none" altLang="zh-CN" dirty="0" smtClean="0"/>
              <a:t>The inner side of the </a:t>
            </a:r>
            <a:r>
              <a:rPr lang="en-US" altLang="zh-CN" dirty="0" smtClean="0"/>
              <a:t>main </a:t>
            </a:r>
            <a:r>
              <a:rPr lang="x-none" altLang="zh-CN" dirty="0" smtClean="0"/>
              <a:t>ring</a:t>
            </a:r>
            <a:r>
              <a:rPr lang="en-US" altLang="zh-CN" dirty="0" smtClean="0"/>
              <a:t> (reserved for SppC)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Middle </a:t>
            </a:r>
            <a:r>
              <a:rPr lang="en-US" altLang="zh-CN" dirty="0" smtClean="0"/>
              <a:t>area </a:t>
            </a:r>
            <a:r>
              <a:rPr lang="x-none" altLang="zh-CN" dirty="0" smtClean="0"/>
              <a:t>of the </a:t>
            </a:r>
            <a:r>
              <a:rPr lang="en-US" altLang="zh-CN" dirty="0" smtClean="0"/>
              <a:t>main </a:t>
            </a:r>
            <a:r>
              <a:rPr lang="x-none" altLang="zh-CN" dirty="0" smtClean="0"/>
              <a:t>ring</a:t>
            </a:r>
            <a:r>
              <a:rPr lang="en-US" altLang="zh-CN" dirty="0" smtClean="0"/>
              <a:t>: </a:t>
            </a:r>
          </a:p>
          <a:p>
            <a:pPr lvl="3"/>
            <a:r>
              <a:rPr lang="x-none" altLang="zh-CN" dirty="0" smtClean="0"/>
              <a:t>which is set aside for handling and transporting</a:t>
            </a:r>
            <a:r>
              <a:rPr lang="en-US" altLang="zh-CN" dirty="0" smtClean="0"/>
              <a:t> </a:t>
            </a:r>
            <a:r>
              <a:rPr lang="x-none" altLang="zh-CN" dirty="0" smtClean="0"/>
              <a:t>equipment</a:t>
            </a:r>
            <a:r>
              <a:rPr lang="en-US" altLang="zh-CN" dirty="0" smtClean="0"/>
              <a:t>s</a:t>
            </a:r>
            <a:endParaRPr lang="en-US" altLang="zh-CN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81" y="4543963"/>
            <a:ext cx="2033548" cy="231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77160" y="47971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G. Lin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46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268760"/>
            <a:ext cx="4603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2800" dirty="0" smtClean="0">
                <a:solidFill>
                  <a:schemeClr val="hlink"/>
                </a:solidFill>
              </a:rPr>
              <a:t>Collider ring</a:t>
            </a:r>
            <a:endParaRPr kumimoji="0" lang="en-US" altLang="zh-CN" sz="2800" dirty="0">
              <a:solidFill>
                <a:schemeClr val="hlink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2566" y="4725144"/>
            <a:ext cx="43110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defRPr/>
            </a:pPr>
            <a:r>
              <a:rPr lang="en-US" altLang="zh-CN" dirty="0" smtClean="0"/>
              <a:t>The RF power delivered by the klystron will be fed into the cavity via a </a:t>
            </a:r>
            <a:r>
              <a:rPr lang="en-US" altLang="zh-CN" dirty="0" smtClean="0">
                <a:solidFill>
                  <a:srgbClr val="FF0000"/>
                </a:solidFill>
              </a:rPr>
              <a:t>WR1500</a:t>
            </a:r>
            <a:r>
              <a:rPr lang="en-US" altLang="zh-CN" dirty="0" smtClean="0"/>
              <a:t> waveguide as well as a circulator. 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pic>
        <p:nvPicPr>
          <p:cNvPr id="7" name="图片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3" y="1911363"/>
            <a:ext cx="3761768" cy="246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 source design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082581" y="1268760"/>
            <a:ext cx="3488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2800" dirty="0" smtClean="0">
                <a:solidFill>
                  <a:schemeClr val="hlink"/>
                </a:solidFill>
              </a:rPr>
              <a:t>Booster ring</a:t>
            </a:r>
            <a:endParaRPr kumimoji="0" lang="en-US" altLang="zh-CN" sz="2800" dirty="0">
              <a:solidFill>
                <a:schemeClr val="hlin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7904" y="2020198"/>
            <a:ext cx="3639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hlink"/>
                </a:solidFill>
              </a:rPr>
              <a:t>Source</a:t>
            </a:r>
            <a:r>
              <a:rPr lang="zh-CN" altLang="en-US" dirty="0">
                <a:solidFill>
                  <a:schemeClr val="hlink"/>
                </a:solidFill>
              </a:rPr>
              <a:t> </a:t>
            </a:r>
            <a:r>
              <a:rPr lang="en-US" altLang="zh-CN" dirty="0">
                <a:solidFill>
                  <a:schemeClr val="hlink"/>
                </a:solidFill>
              </a:rPr>
              <a:t>options</a:t>
            </a:r>
            <a:r>
              <a:rPr lang="zh-CN" altLang="en-US" dirty="0">
                <a:solidFill>
                  <a:schemeClr val="hlink"/>
                </a:solidFill>
              </a:rPr>
              <a:t> </a:t>
            </a:r>
            <a:r>
              <a:rPr lang="zh-CN" altLang="zh-CN" dirty="0">
                <a:solidFill>
                  <a:schemeClr val="hlink"/>
                </a:solidFill>
              </a:rPr>
              <a:t>@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zh-CN" altLang="en-US" dirty="0">
                <a:solidFill>
                  <a:srgbClr val="FF0000"/>
                </a:solidFill>
              </a:rPr>
              <a:t>.</a:t>
            </a:r>
            <a:r>
              <a:rPr lang="en-US" altLang="zh-CN" dirty="0">
                <a:solidFill>
                  <a:srgbClr val="FF0000"/>
                </a:solidFill>
              </a:rPr>
              <a:t>3GHz</a:t>
            </a:r>
            <a:r>
              <a:rPr lang="zh-CN" altLang="zh-CN" dirty="0">
                <a:solidFill>
                  <a:srgbClr val="FF0000"/>
                </a:solidFill>
              </a:rPr>
              <a:t>/</a:t>
            </a:r>
            <a:r>
              <a:rPr lang="en-US" altLang="zh-CN" dirty="0">
                <a:solidFill>
                  <a:srgbClr val="FF0000"/>
                </a:solidFill>
              </a:rPr>
              <a:t>20kW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chemeClr val="hlink"/>
                </a:solidFill>
              </a:rPr>
              <a:t>level</a:t>
            </a:r>
            <a:endParaRPr lang="en-US" altLang="zh-CN" dirty="0">
              <a:solidFill>
                <a:schemeClr val="hlink"/>
              </a:solidFill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4932040" y="2389531"/>
            <a:ext cx="410445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342900" indent="-342900"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1" algn="just">
              <a:buFont typeface="Arial" pitchFamily="34" charset="0"/>
              <a:buAutoNum type="arabicParenR"/>
            </a:pPr>
            <a:r>
              <a:rPr kumimoji="0" lang="en-US" altLang="zh-CN" sz="1800" dirty="0"/>
              <a:t>Klystrons become </a:t>
            </a:r>
            <a:r>
              <a:rPr kumimoji="0" lang="en-US" altLang="zh-CN" sz="1800" dirty="0">
                <a:solidFill>
                  <a:srgbClr val="FF0000"/>
                </a:solidFill>
              </a:rPr>
              <a:t>costly</a:t>
            </a:r>
            <a:r>
              <a:rPr kumimoji="0" lang="en-US" altLang="zh-CN" sz="1800" dirty="0"/>
              <a:t> per W at low power and lowest cost verisons only </a:t>
            </a:r>
            <a:r>
              <a:rPr kumimoji="0" lang="en-US" altLang="zh-CN" sz="1800" dirty="0">
                <a:solidFill>
                  <a:srgbClr val="FF0000"/>
                </a:solidFill>
              </a:rPr>
              <a:t>~ 40 % efficient</a:t>
            </a:r>
            <a:r>
              <a:rPr kumimoji="0" lang="en-US" altLang="zh-CN" sz="1800" dirty="0"/>
              <a:t>;</a:t>
            </a:r>
          </a:p>
          <a:p>
            <a:pPr lvl="1" algn="just">
              <a:buFont typeface="Arial" pitchFamily="34" charset="0"/>
              <a:buAutoNum type="arabicParenR"/>
            </a:pPr>
            <a:r>
              <a:rPr kumimoji="0" lang="en-US" altLang="zh-CN" sz="1800" dirty="0"/>
              <a:t>IOTs have higher efficiency (~ 60 %) but </a:t>
            </a:r>
            <a:r>
              <a:rPr kumimoji="0" lang="en-US" altLang="zh-CN" sz="1800" dirty="0">
                <a:solidFill>
                  <a:srgbClr val="FF0000"/>
                </a:solidFill>
              </a:rPr>
              <a:t>higher cost</a:t>
            </a:r>
            <a:r>
              <a:rPr kumimoji="0" lang="zh-CN" altLang="zh-CN" sz="1800" dirty="0"/>
              <a:t>;</a:t>
            </a:r>
            <a:endParaRPr kumimoji="0" lang="en-US" altLang="zh-CN" sz="1800" dirty="0"/>
          </a:p>
          <a:p>
            <a:pPr lvl="1" algn="just">
              <a:buFont typeface="Arial" pitchFamily="34" charset="0"/>
              <a:buAutoNum type="arabicParenR"/>
            </a:pPr>
            <a:r>
              <a:rPr kumimoji="0" lang="en-US" altLang="zh-CN" sz="1800" dirty="0"/>
              <a:t>Solid State Amplifiers (SSAs) cost competitive but currently have low efficiency (35%) - however, </a:t>
            </a:r>
            <a:r>
              <a:rPr kumimoji="0" lang="en-US" altLang="zh-CN" sz="1800" dirty="0">
                <a:solidFill>
                  <a:srgbClr val="FF0000"/>
                </a:solidFill>
              </a:rPr>
              <a:t>high availability </a:t>
            </a:r>
            <a:r>
              <a:rPr kumimoji="0" lang="en-US" altLang="zh-CN" sz="1800" dirty="0"/>
              <a:t>(modular), and </a:t>
            </a:r>
            <a:r>
              <a:rPr kumimoji="0" lang="en-US" altLang="zh-CN" sz="1800" dirty="0">
                <a:solidFill>
                  <a:srgbClr val="FF0000"/>
                </a:solidFill>
              </a:rPr>
              <a:t>cost</a:t>
            </a:r>
            <a:r>
              <a:rPr kumimoji="0" lang="en-US" altLang="zh-CN" sz="1800" dirty="0"/>
              <a:t> likely to </a:t>
            </a:r>
            <a:r>
              <a:rPr kumimoji="0" lang="en-US" altLang="zh-CN" sz="1800" dirty="0">
                <a:solidFill>
                  <a:srgbClr val="FF0000"/>
                </a:solidFill>
              </a:rPr>
              <a:t>decrease</a:t>
            </a:r>
            <a:r>
              <a:rPr kumimoji="0" lang="en-US" altLang="zh-CN" sz="1800" dirty="0"/>
              <a:t> and </a:t>
            </a:r>
            <a:r>
              <a:rPr kumimoji="0" lang="en-US" altLang="zh-CN" sz="1800" dirty="0">
                <a:solidFill>
                  <a:srgbClr val="FF0000"/>
                </a:solidFill>
              </a:rPr>
              <a:t>efficiency increase </a:t>
            </a:r>
            <a:r>
              <a:rPr kumimoji="0" lang="en-US" altLang="zh-CN" sz="1800" dirty="0"/>
              <a:t>(expect &gt; 40 % soon).</a:t>
            </a:r>
          </a:p>
        </p:txBody>
      </p: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4885827" y="5445224"/>
            <a:ext cx="45034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800" dirty="0"/>
              <a:t>So</a:t>
            </a:r>
            <a:r>
              <a:rPr lang="zh-CN" altLang="en-US" sz="2800" dirty="0"/>
              <a:t> </a:t>
            </a:r>
            <a:r>
              <a:rPr lang="en-US" altLang="zh-CN" sz="2800" dirty="0"/>
              <a:t>Booster</a:t>
            </a:r>
            <a:r>
              <a:rPr lang="zh-CN" altLang="en-US" sz="2800" dirty="0"/>
              <a:t> </a:t>
            </a:r>
            <a:r>
              <a:rPr lang="en-US" altLang="zh-CN" sz="2800" dirty="0"/>
              <a:t>source</a:t>
            </a:r>
            <a:r>
              <a:rPr lang="zh-CN" altLang="en-US" sz="2800" dirty="0"/>
              <a:t> </a:t>
            </a:r>
            <a:r>
              <a:rPr lang="en-US" altLang="zh-CN" sz="2800" dirty="0"/>
              <a:t>option</a:t>
            </a:r>
            <a:r>
              <a:rPr lang="zh-CN" altLang="en-US" sz="2800" dirty="0"/>
              <a:t> </a:t>
            </a:r>
            <a:r>
              <a:rPr lang="en-US" altLang="zh-CN" sz="2800" dirty="0"/>
              <a:t>is</a:t>
            </a:r>
            <a:r>
              <a:rPr lang="zh-CN" altLang="en-US" sz="2800" dirty="0"/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Solid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State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Amplifier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(SSA)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263" y="64585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Z. 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48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 RF system design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3059832" cy="20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379912" y="1527717"/>
            <a:ext cx="6352328" cy="26213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/>
              <a:t>E</a:t>
            </a:r>
            <a:r>
              <a:rPr lang="en-US" altLang="zh-CN" sz="2000" dirty="0" smtClean="0"/>
              <a:t>nergy acceptance, bunch length  </a:t>
            </a:r>
            <a:r>
              <a:rPr lang="en-US" altLang="zh-CN" sz="2000" dirty="0"/>
              <a:t>(~</a:t>
            </a:r>
            <a:r>
              <a:rPr lang="en-US" altLang="zh-CN" sz="2000" i="1" dirty="0"/>
              <a:t> f </a:t>
            </a:r>
            <a:r>
              <a:rPr lang="en-US" altLang="zh-CN" sz="2000" i="1" baseline="30000" dirty="0"/>
              <a:t>-0.5</a:t>
            </a:r>
            <a:r>
              <a:rPr lang="en-US" altLang="zh-CN" sz="2000" i="1" dirty="0"/>
              <a:t> </a:t>
            </a:r>
            <a:r>
              <a:rPr lang="en-US" altLang="zh-CN" sz="2000" dirty="0" smtClean="0"/>
              <a:t>) </a:t>
            </a:r>
          </a:p>
          <a:p>
            <a:pPr>
              <a:spcBef>
                <a:spcPts val="600"/>
              </a:spcBef>
            </a:pPr>
            <a:r>
              <a:rPr lang="en-US" altLang="zh-CN" sz="2000" dirty="0" smtClean="0"/>
              <a:t>HOM impedance and power (</a:t>
            </a:r>
            <a:r>
              <a:rPr lang="zh-CN" altLang="zh-CN" sz="2000" i="1" dirty="0"/>
              <a:t>∥ </a:t>
            </a:r>
            <a:r>
              <a:rPr lang="en-US" altLang="zh-CN" sz="2000" dirty="0" smtClean="0"/>
              <a:t>~</a:t>
            </a:r>
            <a:r>
              <a:rPr lang="en-US" altLang="zh-CN" sz="2000" i="1" dirty="0" smtClean="0"/>
              <a:t> </a:t>
            </a:r>
            <a:r>
              <a:rPr lang="en-US" altLang="zh-CN" sz="2000" i="1" dirty="0"/>
              <a:t>f </a:t>
            </a:r>
            <a:r>
              <a:rPr lang="en-US" altLang="zh-CN" sz="2000" i="1" baseline="30000" dirty="0" smtClean="0"/>
              <a:t>2</a:t>
            </a:r>
            <a:r>
              <a:rPr lang="en-US" altLang="zh-CN" sz="2000" i="1" dirty="0" smtClean="0"/>
              <a:t>, </a:t>
            </a:r>
            <a:r>
              <a:rPr lang="zh-CN" altLang="zh-CN" sz="2000" dirty="0"/>
              <a:t>⊥</a:t>
            </a:r>
            <a:r>
              <a:rPr lang="en-US" altLang="zh-CN" sz="2000" dirty="0" smtClean="0"/>
              <a:t>~</a:t>
            </a:r>
            <a:r>
              <a:rPr lang="en-US" altLang="zh-CN" sz="2000" i="1" dirty="0" smtClean="0"/>
              <a:t> </a:t>
            </a:r>
            <a:r>
              <a:rPr lang="en-US" altLang="zh-CN" sz="2000" i="1" dirty="0"/>
              <a:t>f </a:t>
            </a:r>
            <a:r>
              <a:rPr lang="en-US" altLang="zh-CN" sz="2000" i="1" baseline="30000" dirty="0" smtClean="0"/>
              <a:t>3</a:t>
            </a:r>
            <a:r>
              <a:rPr lang="en-US" altLang="zh-CN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altLang="zh-CN" sz="2000" dirty="0" smtClean="0"/>
              <a:t>Cavity size and cost (~</a:t>
            </a:r>
            <a:r>
              <a:rPr lang="en-US" altLang="zh-CN" sz="2000" i="1" dirty="0" smtClean="0"/>
              <a:t> </a:t>
            </a:r>
            <a:r>
              <a:rPr lang="en-US" altLang="zh-CN" sz="2000" i="1" dirty="0"/>
              <a:t>f </a:t>
            </a:r>
            <a:r>
              <a:rPr lang="en-US" altLang="zh-CN" sz="2000" i="1" baseline="30000" dirty="0" smtClean="0"/>
              <a:t>-2</a:t>
            </a:r>
            <a:r>
              <a:rPr lang="en-US" altLang="zh-CN" sz="2000" i="1" dirty="0" smtClean="0"/>
              <a:t> </a:t>
            </a:r>
            <a:r>
              <a:rPr lang="en-US" altLang="zh-CN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Cryogenic heat load (~</a:t>
            </a:r>
            <a:r>
              <a:rPr lang="en-US" altLang="zh-CN" sz="2000" i="1" dirty="0"/>
              <a:t> f </a:t>
            </a:r>
            <a:r>
              <a:rPr lang="en-US" altLang="zh-CN" sz="2000" i="1" baseline="30000" dirty="0"/>
              <a:t>-0.5</a:t>
            </a:r>
            <a:r>
              <a:rPr lang="en-US" altLang="zh-CN" sz="2000" i="1" dirty="0"/>
              <a:t> </a:t>
            </a:r>
            <a:r>
              <a:rPr lang="en-US" altLang="zh-CN" sz="2000" dirty="0"/>
              <a:t>@ low </a:t>
            </a:r>
            <a:r>
              <a:rPr lang="en-US" altLang="zh-CN" sz="2000" i="1" dirty="0"/>
              <a:t>T</a:t>
            </a:r>
            <a:r>
              <a:rPr lang="en-US" altLang="zh-CN" sz="2000" dirty="0"/>
              <a:t>, ~ </a:t>
            </a:r>
            <a:r>
              <a:rPr lang="en-US" altLang="zh-CN" sz="2000" i="1" dirty="0"/>
              <a:t>f </a:t>
            </a:r>
            <a:r>
              <a:rPr lang="en-US" altLang="zh-CN" sz="2000" dirty="0"/>
              <a:t>@ high </a:t>
            </a:r>
            <a:r>
              <a:rPr lang="en-US" altLang="zh-CN" sz="2000" i="1" dirty="0"/>
              <a:t>T</a:t>
            </a:r>
            <a:r>
              <a:rPr lang="en-US" altLang="zh-CN" sz="2000" dirty="0"/>
              <a:t>)</a:t>
            </a:r>
          </a:p>
          <a:p>
            <a:pPr>
              <a:spcBef>
                <a:spcPts val="600"/>
              </a:spcBef>
            </a:pPr>
            <a:r>
              <a:rPr lang="en-US" altLang="zh-CN" sz="2000" dirty="0" smtClean="0"/>
              <a:t>Booster </a:t>
            </a:r>
            <a:r>
              <a:rPr lang="en-US" altLang="zh-CN" sz="2000" dirty="0"/>
              <a:t>current 1/20 of collider (higher </a:t>
            </a:r>
            <a:r>
              <a:rPr lang="en-US" altLang="zh-CN" sz="2000" i="1" dirty="0" smtClean="0"/>
              <a:t>f</a:t>
            </a:r>
            <a:r>
              <a:rPr lang="en-US" altLang="zh-CN" sz="2000" dirty="0" smtClean="0"/>
              <a:t>) </a:t>
            </a:r>
            <a:endParaRPr lang="en-US" altLang="zh-CN" sz="2000" dirty="0"/>
          </a:p>
          <a:p>
            <a:pPr>
              <a:spcBef>
                <a:spcPts val="600"/>
              </a:spcBef>
            </a:pPr>
            <a:r>
              <a:rPr lang="en-US" altLang="zh-CN" sz="2000" dirty="0" smtClean="0"/>
              <a:t>Use </a:t>
            </a:r>
            <a:r>
              <a:rPr lang="en-US" altLang="zh-CN" sz="2000" dirty="0"/>
              <a:t>mature tech </a:t>
            </a:r>
            <a:r>
              <a:rPr lang="en-US" altLang="zh-CN" sz="2000" dirty="0" smtClean="0"/>
              <a:t>and synergy with other projects (ILC, XFEL, ADS</a:t>
            </a:r>
            <a:r>
              <a:rPr lang="en-US" altLang="zh-CN" sz="2000" dirty="0" smtClean="0"/>
              <a:t>…)</a:t>
            </a:r>
            <a:endParaRPr lang="zh-CN" alt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467544" y="4180344"/>
            <a:ext cx="82809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</a:rPr>
              <a:t>Thus</a:t>
            </a:r>
            <a:r>
              <a:rPr lang="en-US" altLang="zh-CN" sz="2000" b="1" dirty="0" smtClean="0"/>
              <a:t> </a:t>
            </a:r>
            <a:endParaRPr lang="en-US" altLang="zh-CN" sz="2000" b="1" dirty="0"/>
          </a:p>
          <a:p>
            <a:pPr marL="342900" indent="-342900"/>
            <a:r>
              <a:rPr lang="en-US" altLang="zh-CN" sz="2000" dirty="0"/>
              <a:t>CEPC collider RF frequency = 650 MHz</a:t>
            </a:r>
          </a:p>
          <a:p>
            <a:pPr marL="342900" indent="-342900"/>
            <a:r>
              <a:rPr lang="en-US" altLang="zh-CN" sz="2000" dirty="0"/>
              <a:t>CEPC booster RF frequency = 1.3 GHz</a:t>
            </a:r>
          </a:p>
          <a:p>
            <a:pPr>
              <a:spcBef>
                <a:spcPts val="1200"/>
              </a:spcBef>
            </a:pPr>
            <a:r>
              <a:rPr lang="en-US" altLang="zh-CN" sz="2000" b="1" dirty="0">
                <a:solidFill>
                  <a:srgbClr val="FF0000"/>
                </a:solidFill>
              </a:rPr>
              <a:t>But</a:t>
            </a:r>
            <a:r>
              <a:rPr lang="en-US" altLang="zh-CN" sz="2000" dirty="0"/>
              <a:t>, booster has lower energy and very weak radiation damping =&gt;</a:t>
            </a:r>
          </a:p>
          <a:p>
            <a:r>
              <a:rPr lang="en-US" altLang="zh-CN" sz="2000" dirty="0"/>
              <a:t>beam instability caused by the 1.3 GHz </a:t>
            </a:r>
            <a:r>
              <a:rPr lang="en-US" altLang="zh-CN" sz="2000" dirty="0" smtClean="0"/>
              <a:t>cavity should be studied =&gt;</a:t>
            </a:r>
            <a:endParaRPr lang="en-US" altLang="zh-CN" sz="2000" dirty="0"/>
          </a:p>
          <a:p>
            <a:pPr marL="342900" indent="-342900"/>
            <a:r>
              <a:rPr lang="en-US" altLang="zh-CN" sz="2000" dirty="0" smtClean="0"/>
              <a:t>Longer </a:t>
            </a:r>
            <a:r>
              <a:rPr lang="en-US" altLang="zh-CN" sz="2000" dirty="0"/>
              <a:t>collider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beam life time may reduce booster bunch charge (3 to &lt; 1 nC) </a:t>
            </a:r>
            <a:endParaRPr lang="zh-CN" altLang="en-US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060" y="3423119"/>
            <a:ext cx="1246197" cy="195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83921" y="627383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Y. Sun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19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2276872"/>
            <a:ext cx="6336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/>
              <a:t>Pre-CDR status</a:t>
            </a:r>
            <a:endParaRPr lang="en-US" altLang="zh-CN" sz="4800" b="1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90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Draft of Pre-CDR is completed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1260685"/>
            <a:ext cx="612068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algn="just"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 smtClean="0">
                <a:latin typeface="Times New Roman"/>
                <a:ea typeface="MS Mincho"/>
              </a:rPr>
              <a:t>  Introduction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Sciences </a:t>
            </a:r>
            <a:r>
              <a:rPr lang="en-GB" altLang="zh-CN" b="1" kern="0" dirty="0">
                <a:latin typeface="Times New Roman"/>
                <a:ea typeface="MS Mincho"/>
              </a:rPr>
              <a:t>of CEPC and </a:t>
            </a:r>
            <a:r>
              <a:rPr lang="en-GB" altLang="zh-CN" b="1" kern="0" dirty="0" smtClean="0">
                <a:latin typeface="Times New Roman"/>
                <a:ea typeface="MS Mincho"/>
              </a:rPr>
              <a:t>SPPC 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Machine </a:t>
            </a:r>
            <a:r>
              <a:rPr lang="en-GB" altLang="zh-CN" b="1" kern="0" dirty="0">
                <a:latin typeface="Times New Roman"/>
                <a:ea typeface="MS Mincho"/>
              </a:rPr>
              <a:t>Layout and </a:t>
            </a:r>
            <a:r>
              <a:rPr lang="en-GB" altLang="zh-CN" b="1" kern="0" dirty="0" smtClean="0">
                <a:latin typeface="Times New Roman"/>
                <a:ea typeface="MS Mincho"/>
              </a:rPr>
              <a:t>Performance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CEPC </a:t>
            </a:r>
            <a:r>
              <a:rPr lang="en-GB" altLang="zh-CN" b="1" kern="0" dirty="0">
                <a:latin typeface="Times New Roman"/>
                <a:ea typeface="MS Mincho"/>
              </a:rPr>
              <a:t>– Accelerator </a:t>
            </a:r>
            <a:r>
              <a:rPr lang="en-GB" altLang="zh-CN" b="1" kern="0" dirty="0" smtClean="0">
                <a:latin typeface="Times New Roman"/>
                <a:ea typeface="MS Mincho"/>
              </a:rPr>
              <a:t>Physics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</a:t>
            </a:r>
            <a:r>
              <a:rPr lang="en-GB" altLang="zh-CN" b="1" kern="0" dirty="0">
                <a:latin typeface="Times New Roman"/>
                <a:ea typeface="MS Mincho"/>
              </a:rPr>
              <a:t>CEPC </a:t>
            </a:r>
            <a:r>
              <a:rPr lang="en-GB" altLang="zh-CN" b="1" kern="0" dirty="0">
                <a:latin typeface="Times New Roman"/>
                <a:ea typeface="MS Mincho"/>
              </a:rPr>
              <a:t>– Technical </a:t>
            </a:r>
            <a:r>
              <a:rPr lang="en-GB" altLang="zh-CN" b="1" kern="0" dirty="0" smtClean="0">
                <a:latin typeface="Times New Roman"/>
                <a:ea typeface="MS Mincho"/>
              </a:rPr>
              <a:t>Systems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</a:t>
            </a:r>
            <a:r>
              <a:rPr lang="en-GB" altLang="zh-CN" b="1" kern="0" dirty="0">
                <a:latin typeface="Times New Roman"/>
                <a:ea typeface="MS Mincho"/>
              </a:rPr>
              <a:t>CEPC – </a:t>
            </a:r>
            <a:r>
              <a:rPr lang="en-GB" altLang="zh-CN" b="1" kern="0" dirty="0" smtClean="0">
                <a:latin typeface="Times New Roman"/>
                <a:ea typeface="MS Mincho"/>
              </a:rPr>
              <a:t>Injectors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</a:t>
            </a:r>
            <a:r>
              <a:rPr lang="en-GB" altLang="zh-CN" b="1" kern="0" dirty="0">
                <a:latin typeface="Times New Roman"/>
                <a:ea typeface="MS Mincho"/>
              </a:rPr>
              <a:t>Upgrade </a:t>
            </a:r>
            <a:r>
              <a:rPr lang="en-GB" altLang="zh-CN" b="1" kern="0" dirty="0">
                <a:latin typeface="Times New Roman"/>
                <a:ea typeface="MS Mincho"/>
              </a:rPr>
              <a:t>to </a:t>
            </a:r>
            <a:r>
              <a:rPr lang="en-GB" altLang="zh-CN" b="1" kern="0" dirty="0" smtClean="0">
                <a:latin typeface="Times New Roman"/>
                <a:ea typeface="MS Mincho"/>
              </a:rPr>
              <a:t>SPPC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</a:t>
            </a:r>
            <a:r>
              <a:rPr lang="en-GB" altLang="zh-CN" b="1" kern="0" dirty="0">
                <a:latin typeface="Times New Roman"/>
                <a:ea typeface="MS Mincho"/>
              </a:rPr>
              <a:t>Option </a:t>
            </a:r>
            <a:r>
              <a:rPr lang="en-GB" altLang="zh-CN" b="1" kern="0" dirty="0">
                <a:latin typeface="Times New Roman"/>
                <a:ea typeface="MS Mincho"/>
              </a:rPr>
              <a:t>for e-p and e-A </a:t>
            </a:r>
            <a:r>
              <a:rPr lang="en-GB" altLang="zh-CN" b="1" kern="0" dirty="0" smtClean="0">
                <a:latin typeface="Times New Roman"/>
                <a:ea typeface="MS Mincho"/>
              </a:rPr>
              <a:t>Colliders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</a:t>
            </a:r>
            <a:r>
              <a:rPr lang="en-GB" altLang="zh-CN" b="1" kern="0" dirty="0">
                <a:latin typeface="Times New Roman"/>
                <a:ea typeface="MS Mincho"/>
              </a:rPr>
              <a:t>Conventional </a:t>
            </a:r>
            <a:r>
              <a:rPr lang="en-GB" altLang="zh-CN" b="1" kern="0" dirty="0" smtClean="0">
                <a:latin typeface="Times New Roman"/>
                <a:ea typeface="MS Mincho"/>
              </a:rPr>
              <a:t>Facilities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</a:t>
            </a:r>
            <a:r>
              <a:rPr lang="en-GB" altLang="zh-CN" b="1" kern="0" dirty="0">
                <a:latin typeface="Times New Roman"/>
                <a:ea typeface="MS Mincho"/>
              </a:rPr>
              <a:t>Environment</a:t>
            </a:r>
            <a:r>
              <a:rPr lang="en-GB" altLang="zh-CN" b="1" kern="0" dirty="0">
                <a:latin typeface="Times New Roman"/>
                <a:ea typeface="MS Mincho"/>
              </a:rPr>
              <a:t>, Safety and Health </a:t>
            </a:r>
            <a:r>
              <a:rPr lang="en-GB" altLang="zh-CN" b="1" kern="0" dirty="0" smtClean="0">
                <a:latin typeface="Times New Roman"/>
                <a:ea typeface="MS Mincho"/>
              </a:rPr>
              <a:t>Consideration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</a:t>
            </a:r>
            <a:r>
              <a:rPr lang="en-GB" altLang="zh-CN" b="1" kern="0" dirty="0">
                <a:latin typeface="Times New Roman"/>
                <a:ea typeface="MS Mincho"/>
              </a:rPr>
              <a:t>R&amp;D </a:t>
            </a:r>
            <a:r>
              <a:rPr lang="en-GB" altLang="zh-CN" b="1" kern="0" dirty="0" smtClean="0">
                <a:latin typeface="Times New Roman"/>
                <a:ea typeface="MS Mincho"/>
              </a:rPr>
              <a:t>Program</a:t>
            </a:r>
          </a:p>
          <a:p>
            <a:pPr marL="108000" lvl="0" algn="just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altLang="zh-CN" b="1" kern="0" dirty="0">
                <a:latin typeface="Times New Roman"/>
                <a:ea typeface="MS Mincho"/>
              </a:rPr>
              <a:t> </a:t>
            </a:r>
            <a:r>
              <a:rPr lang="en-GB" altLang="zh-CN" b="1" kern="0" dirty="0" smtClean="0">
                <a:latin typeface="Times New Roman"/>
                <a:ea typeface="MS Mincho"/>
              </a:rPr>
              <a:t> </a:t>
            </a:r>
            <a:r>
              <a:rPr lang="en-GB" altLang="zh-CN" b="1" kern="0" dirty="0">
                <a:latin typeface="Times New Roman"/>
                <a:ea typeface="MS Mincho"/>
              </a:rPr>
              <a:t>Project Plan and Cost </a:t>
            </a:r>
            <a:r>
              <a:rPr lang="en-GB" altLang="zh-CN" b="1" kern="0" dirty="0" smtClean="0">
                <a:latin typeface="Times New Roman"/>
                <a:ea typeface="MS Mincho"/>
              </a:rPr>
              <a:t>Estimate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8998" y="1484784"/>
            <a:ext cx="3528392" cy="271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altLang="zh-CN" b="1" kern="0" dirty="0">
                <a:latin typeface="Times New Roman"/>
                <a:ea typeface="MS Mincho"/>
              </a:rPr>
              <a:t>Appendix 1: One beam pipe vs. </a:t>
            </a:r>
            <a:r>
              <a:rPr lang="en-US" altLang="zh-CN" b="1" kern="0" dirty="0" smtClean="0">
                <a:latin typeface="Times New Roman"/>
                <a:ea typeface="MS Mincho"/>
              </a:rPr>
              <a:t>         two </a:t>
            </a:r>
            <a:r>
              <a:rPr lang="en-US" altLang="zh-CN" b="1" kern="0" dirty="0">
                <a:latin typeface="Times New Roman"/>
                <a:ea typeface="MS Mincho"/>
              </a:rPr>
              <a:t>beam pipes</a:t>
            </a:r>
          </a:p>
          <a:p>
            <a:pPr marL="285750" lvl="0" indent="-285750" algn="just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altLang="zh-CN" b="1" kern="0" dirty="0">
                <a:latin typeface="Times New Roman"/>
                <a:ea typeface="MS Mincho"/>
              </a:rPr>
              <a:t>Appendix 2: 50 km vs. 100 km</a:t>
            </a:r>
          </a:p>
          <a:p>
            <a:pPr marL="285750" lvl="0" indent="-285750" algn="just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altLang="zh-CN" b="1" kern="0" dirty="0">
                <a:latin typeface="Times New Roman"/>
                <a:ea typeface="MS Mincho"/>
              </a:rPr>
              <a:t>Appendix 3: Operation for Super Z</a:t>
            </a:r>
          </a:p>
          <a:p>
            <a:pPr marL="285750" lvl="0" indent="-285750" algn="just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altLang="zh-CN" b="1" kern="0" dirty="0">
                <a:latin typeface="Times New Roman"/>
                <a:ea typeface="MS Mincho"/>
              </a:rPr>
              <a:t>Appendix 4: Operation for synchrotron light source</a:t>
            </a:r>
          </a:p>
          <a:p>
            <a:pPr marL="285750" lvl="0" indent="-285750" algn="just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altLang="zh-CN" b="1" kern="0" dirty="0">
                <a:latin typeface="Times New Roman"/>
                <a:ea typeface="MS Mincho"/>
              </a:rPr>
              <a:t>Appendix 5: Option for FEL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14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48" y="1241730"/>
            <a:ext cx="8229600" cy="110714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Cover designed (simple while paper style)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183 </a:t>
            </a:r>
            <a:r>
              <a:rPr lang="en-US" altLang="zh-CN" sz="2800" dirty="0"/>
              <a:t>names from 27 </a:t>
            </a:r>
            <a:r>
              <a:rPr lang="en-US" altLang="zh-CN" sz="2800" dirty="0" smtClean="0"/>
              <a:t>institutions in namelist</a:t>
            </a:r>
            <a:endParaRPr lang="zh-CN" altLang="en-US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94618"/>
            <a:ext cx="7920880" cy="444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476672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FF0000"/>
                </a:solidFill>
              </a:rPr>
              <a:t>Cover and namelist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8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Concluding remarks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标题 2"/>
          <p:cNvSpPr txBox="1">
            <a:spLocks/>
          </p:cNvSpPr>
          <p:nvPr/>
        </p:nvSpPr>
        <p:spPr>
          <a:xfrm>
            <a:off x="728663" y="1484784"/>
            <a:ext cx="7772400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2400" b="1" dirty="0" smtClean="0"/>
              <a:t>1. CEPC accelerator design is now under study at IHEP, China</a:t>
            </a:r>
            <a:br>
              <a:rPr lang="en-US" altLang="zh-CN" sz="2400" b="1" dirty="0" smtClean="0"/>
            </a:b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2400" b="1" dirty="0" smtClean="0"/>
              <a:t>2. Many progress has been made in both accelerator physics and technical system design</a:t>
            </a:r>
            <a:br>
              <a:rPr lang="en-US" altLang="zh-CN" sz="2400" b="1" dirty="0" smtClean="0"/>
            </a:b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2400" b="1" dirty="0" smtClean="0"/>
              <a:t>3. Pre-CDR for CEPC-and SppC is in finalization, and will be finished at the end of lunar year 2014</a:t>
            </a:r>
            <a:br>
              <a:rPr lang="en-US" altLang="zh-CN" sz="2400" b="1" dirty="0" smtClean="0"/>
            </a:br>
            <a:endParaRPr lang="en-US" altLang="zh-CN" sz="2400" b="1" dirty="0" smtClean="0"/>
          </a:p>
          <a:p>
            <a:pPr algn="l">
              <a:defRPr/>
            </a:pPr>
            <a:r>
              <a:rPr lang="en-US" altLang="zh-CN" sz="2400" b="1" dirty="0" smtClean="0"/>
              <a:t>4. The pretzel scheme and FFS design need time and effort to study and optimize</a:t>
            </a:r>
          </a:p>
          <a:p>
            <a:pPr algn="l">
              <a:defRPr/>
            </a:pPr>
            <a:endParaRPr lang="en-US" altLang="zh-CN" sz="2400" b="1" dirty="0"/>
          </a:p>
          <a:p>
            <a:pPr algn="l">
              <a:defRPr/>
            </a:pPr>
            <a:r>
              <a:rPr lang="en-US" altLang="zh-CN" sz="2400" b="1" dirty="0" smtClean="0"/>
              <a:t>5. There </a:t>
            </a:r>
            <a:r>
              <a:rPr lang="en-US" altLang="zh-CN" sz="2400" b="1" dirty="0"/>
              <a:t>are still many work to be done in order to make the design completely self-consistent</a:t>
            </a:r>
          </a:p>
          <a:p>
            <a:pPr algn="l">
              <a:defRPr/>
            </a:pP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16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Acknowledgement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2"/>
          <p:cNvSpPr txBox="1">
            <a:spLocks/>
          </p:cNvSpPr>
          <p:nvPr/>
        </p:nvSpPr>
        <p:spPr>
          <a:xfrm>
            <a:off x="857224" y="2428868"/>
            <a:ext cx="7530630" cy="26432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We would like to thank </a:t>
            </a:r>
            <a:r>
              <a:rPr lang="en-US" altLang="zh-CN" sz="2400" dirty="0" err="1" smtClean="0"/>
              <a:t>Yunhai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Cai</a:t>
            </a:r>
            <a:r>
              <a:rPr lang="en-US" altLang="zh-CN" sz="2400" dirty="0" smtClean="0"/>
              <a:t>, Richard </a:t>
            </a:r>
            <a:r>
              <a:rPr lang="en-US" altLang="zh-CN" sz="2400" dirty="0" err="1" smtClean="0"/>
              <a:t>Talman</a:t>
            </a:r>
            <a:r>
              <a:rPr lang="en-US" altLang="zh-CN" sz="2400" dirty="0" smtClean="0"/>
              <a:t>, Dave Rice, Yoshihiro Funakoshi, Dmitry </a:t>
            </a:r>
            <a:r>
              <a:rPr lang="en-US" altLang="zh-CN" sz="2400" dirty="0" err="1" smtClean="0"/>
              <a:t>Shatilov</a:t>
            </a:r>
            <a:r>
              <a:rPr lang="en-US" altLang="zh-CN" sz="2400" dirty="0" smtClean="0"/>
              <a:t> , </a:t>
            </a:r>
            <a:r>
              <a:rPr lang="en-US" altLang="zh-CN" sz="2400" dirty="0" err="1" smtClean="0"/>
              <a:t>Kazuhito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Ohmi</a:t>
            </a:r>
            <a:r>
              <a:rPr lang="en-US" altLang="zh-CN" sz="2400" dirty="0" smtClean="0"/>
              <a:t> , </a:t>
            </a:r>
            <a:r>
              <a:rPr lang="en-US" altLang="zh-CN" sz="2400" dirty="0" err="1" smtClean="0"/>
              <a:t>Yuhong</a:t>
            </a:r>
            <a:r>
              <a:rPr lang="en-US" altLang="zh-CN" sz="2400" dirty="0" smtClean="0"/>
              <a:t> Zhang, and those who are not mentioned here, for their help and useful discussions !</a:t>
            </a:r>
            <a:endParaRPr lang="zh-CN" altLang="en-US" sz="24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zh-CN" altLang="en-US" sz="24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zh-CN" altLang="en-US" sz="24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zh-CN" altLang="en-US" sz="2400" dirty="0" smtClean="0"/>
          </a:p>
          <a:p>
            <a:pPr>
              <a:buNone/>
              <a:defRPr/>
            </a:pPr>
            <a:endParaRPr lang="zh-CN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168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 b="1" dirty="0">
                <a:cs typeface="Times New Roman" pitchFamily="18" charset="0"/>
              </a:rPr>
              <a:t>CEPC+SppC</a:t>
            </a:r>
            <a:r>
              <a:rPr lang="en-US" altLang="zh-CN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zh-CN" b="1" dirty="0" smtClean="0"/>
              <a:t>organization formed</a:t>
            </a:r>
            <a:endParaRPr lang="zh-CN" altLang="en-US" b="1" dirty="0"/>
          </a:p>
        </p:txBody>
      </p:sp>
      <p:cxnSp>
        <p:nvCxnSpPr>
          <p:cNvPr id="6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179388" y="1422548"/>
            <a:ext cx="2282825" cy="101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Institutional Board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Y.N. Gao (TU)</a:t>
            </a: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J. Gao (IHEP)</a:t>
            </a: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auto">
          <a:xfrm>
            <a:off x="2987675" y="1262211"/>
            <a:ext cx="5905500" cy="1631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Steering Committee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Y.F. Wang(IHEP) , Y.N. Gao (TU), J. Gao (IHEP)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CN" altLang="en-US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X.C. Lou (IHEP), Q. Qin (IHEP),</a:t>
            </a:r>
            <a:r>
              <a:rPr lang="zh-CN" altLang="en-US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H.J. Yang (SJTU)</a:t>
            </a:r>
            <a:r>
              <a:rPr lang="zh-CN" altLang="en-US" sz="2000" b="1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L. Han (USTC), S. Jin (IHEP), H.J. He (TU),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S.H. Zhu (PKU), Y.J. Mao (PKU)</a:t>
            </a:r>
          </a:p>
        </p:txBody>
      </p:sp>
      <p:sp>
        <p:nvSpPr>
          <p:cNvPr id="10" name="矩形 6"/>
          <p:cNvSpPr>
            <a:spLocks noChangeArrowheads="1"/>
          </p:cNvSpPr>
          <p:nvPr/>
        </p:nvSpPr>
        <p:spPr bwMode="auto">
          <a:xfrm>
            <a:off x="4176713" y="3483123"/>
            <a:ext cx="2060575" cy="101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Project Directors</a:t>
            </a:r>
            <a:endParaRPr lang="en-US" altLang="zh-CN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X.C. Lou(IHEP)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Q. Qin (IHEP)</a:t>
            </a: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6561138" y="5437336"/>
            <a:ext cx="1771650" cy="101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Detector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S. Jin (IHEP)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Y.N. Gao (TU)</a:t>
            </a:r>
            <a:endParaRPr lang="en-US" altLang="zh-CN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8"/>
          <p:cNvSpPr>
            <a:spLocks noChangeArrowheads="1"/>
          </p:cNvSpPr>
          <p:nvPr/>
        </p:nvSpPr>
        <p:spPr bwMode="auto">
          <a:xfrm>
            <a:off x="4235450" y="5437336"/>
            <a:ext cx="1784350" cy="101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Accelerator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Q. Qin (IHEP)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J. Gao (IHEP)</a:t>
            </a: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222375" y="5430986"/>
            <a:ext cx="1951038" cy="101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Theroy</a:t>
            </a:r>
            <a:endParaRPr lang="en-US" altLang="zh-CN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H.J. He (TU)</a:t>
            </a:r>
          </a:p>
          <a:p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S.H. Zhu (PKU)</a:t>
            </a:r>
          </a:p>
        </p:txBody>
      </p:sp>
      <p:cxnSp>
        <p:nvCxnSpPr>
          <p:cNvPr id="14" name="直接箭头连接符 10"/>
          <p:cNvCxnSpPr>
            <a:cxnSpLocks noChangeShapeType="1"/>
            <a:stCxn id="8" idx="3"/>
          </p:cNvCxnSpPr>
          <p:nvPr/>
        </p:nvCxnSpPr>
        <p:spPr bwMode="auto">
          <a:xfrm>
            <a:off x="2462213" y="1930548"/>
            <a:ext cx="52546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12"/>
          <p:cNvCxnSpPr>
            <a:cxnSpLocks noChangeShapeType="1"/>
          </p:cNvCxnSpPr>
          <p:nvPr/>
        </p:nvCxnSpPr>
        <p:spPr bwMode="auto">
          <a:xfrm>
            <a:off x="5157788" y="4499123"/>
            <a:ext cx="0" cy="3730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13"/>
          <p:cNvCxnSpPr>
            <a:cxnSpLocks noChangeShapeType="1"/>
          </p:cNvCxnSpPr>
          <p:nvPr/>
        </p:nvCxnSpPr>
        <p:spPr bwMode="auto">
          <a:xfrm>
            <a:off x="2197100" y="4872186"/>
            <a:ext cx="5249863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箭头连接符 14"/>
          <p:cNvCxnSpPr>
            <a:cxnSpLocks noChangeShapeType="1"/>
          </p:cNvCxnSpPr>
          <p:nvPr/>
        </p:nvCxnSpPr>
        <p:spPr bwMode="auto">
          <a:xfrm>
            <a:off x="2197100" y="4859486"/>
            <a:ext cx="0" cy="5365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箭头连接符 15"/>
          <p:cNvCxnSpPr>
            <a:cxnSpLocks noChangeShapeType="1"/>
          </p:cNvCxnSpPr>
          <p:nvPr/>
        </p:nvCxnSpPr>
        <p:spPr bwMode="auto">
          <a:xfrm>
            <a:off x="5157788" y="4859486"/>
            <a:ext cx="0" cy="5715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接箭头连接符 16"/>
          <p:cNvCxnSpPr>
            <a:cxnSpLocks noChangeShapeType="1"/>
          </p:cNvCxnSpPr>
          <p:nvPr/>
        </p:nvCxnSpPr>
        <p:spPr bwMode="auto">
          <a:xfrm>
            <a:off x="7429500" y="4897586"/>
            <a:ext cx="0" cy="509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箭头连接符 21"/>
          <p:cNvCxnSpPr>
            <a:cxnSpLocks noChangeShapeType="1"/>
          </p:cNvCxnSpPr>
          <p:nvPr/>
        </p:nvCxnSpPr>
        <p:spPr bwMode="auto">
          <a:xfrm>
            <a:off x="5127625" y="2971948"/>
            <a:ext cx="0" cy="5111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2823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57356" y="2428868"/>
            <a:ext cx="6000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/>
              <a:t>Thank you !</a:t>
            </a:r>
            <a:endParaRPr lang="zh-CN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7168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cs typeface="Times New Roman" pitchFamily="18" charset="0"/>
              </a:rPr>
              <a:t>CFHEP</a:t>
            </a:r>
            <a:r>
              <a:rPr lang="en-US" altLang="zh-CN" b="1" dirty="0">
                <a:cs typeface="Times New Roman" pitchFamily="18" charset="0"/>
              </a:rPr>
              <a:t> </a:t>
            </a:r>
            <a:r>
              <a:rPr lang="en-US" altLang="zh-CN" b="1" dirty="0" smtClean="0">
                <a:cs typeface="Times New Roman" pitchFamily="18" charset="0"/>
              </a:rPr>
              <a:t>was founded</a:t>
            </a:r>
            <a:endParaRPr lang="zh-CN" altLang="en-US" b="1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87524" y="1445514"/>
            <a:ext cx="84249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cs typeface="Times New Roman" pitchFamily="18" charset="0"/>
              </a:rPr>
              <a:t>Center for Future High Energy </a:t>
            </a:r>
            <a:r>
              <a:rPr lang="en-US" altLang="zh-CN" sz="2000" b="1" dirty="0" smtClean="0">
                <a:cs typeface="Times New Roman" pitchFamily="18" charset="0"/>
              </a:rPr>
              <a:t>Physics was founded on </a:t>
            </a:r>
            <a:r>
              <a:rPr lang="en-US" altLang="zh-CN" sz="2000" b="1" dirty="0">
                <a:cs typeface="Times New Roman" pitchFamily="18" charset="0"/>
              </a:rPr>
              <a:t>December </a:t>
            </a:r>
            <a:r>
              <a:rPr lang="en-US" altLang="zh-CN" sz="2000" b="1" dirty="0">
                <a:cs typeface="Times New Roman" pitchFamily="18" charset="0"/>
              </a:rPr>
              <a:t>17, 2013</a:t>
            </a:r>
          </a:p>
        </p:txBody>
      </p:sp>
      <p:pic>
        <p:nvPicPr>
          <p:cNvPr id="9" name="Picture 2" descr="http://www.ihep.cas.cn/xwdt/gnxw/2013/201312/W020131219512661520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2132856"/>
            <a:ext cx="5400600" cy="360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6205" y="1867043"/>
            <a:ext cx="32221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Director:</a:t>
            </a:r>
            <a:r>
              <a:rPr lang="en-US" altLang="zh-CN" dirty="0"/>
              <a:t> Nima Arkani-Hamed (IAS, USA) </a:t>
            </a:r>
            <a:br>
              <a:rPr lang="en-US" altLang="zh-CN" dirty="0"/>
            </a:br>
            <a:r>
              <a:rPr lang="en-US" altLang="zh-CN" b="1" dirty="0"/>
              <a:t>Deputy Director:</a:t>
            </a:r>
            <a:r>
              <a:rPr lang="en-US" altLang="zh-CN" dirty="0"/>
              <a:t> Cai-Dian Lu (IHEP, China) </a:t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b="1" dirty="0"/>
              <a:t>Academic Committee: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Sally Dawson (BNL, USA), Tao Han (U. Pittsburgh/Tsinghua U.), </a:t>
            </a:r>
            <a:r>
              <a:rPr lang="en-US" altLang="zh-CN" dirty="0" smtClean="0"/>
              <a:t>et. al.</a:t>
            </a:r>
          </a:p>
          <a:p>
            <a:r>
              <a:rPr lang="en-US" altLang="zh-CN" b="1" dirty="0"/>
              <a:t>Advisory Board: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Chao-Hsi Chang (ITP), Kuang-Ta Chao (Peking </a:t>
            </a:r>
            <a:r>
              <a:rPr lang="en-US" altLang="zh-CN" dirty="0" smtClean="0"/>
              <a:t>U.) , et. al.</a:t>
            </a:r>
          </a:p>
          <a:p>
            <a:r>
              <a:rPr lang="en-US" altLang="zh-CN" b="1" dirty="0" smtClean="0"/>
              <a:t>Administration </a:t>
            </a:r>
            <a:r>
              <a:rPr lang="en-US" altLang="zh-CN" b="1" dirty="0"/>
              <a:t>secretary: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CHEN Li </a:t>
            </a:r>
            <a:r>
              <a:rPr lang="en-US" altLang="zh-CN" dirty="0">
                <a:hlinkClick r:id="rId3"/>
              </a:rPr>
              <a:t>chenli@ihep.ac.cn </a:t>
            </a:r>
            <a:r>
              <a:rPr lang="en-US" altLang="zh-CN" dirty="0"/>
              <a:t>, 88236147, Room203</a:t>
            </a:r>
            <a:br>
              <a:rPr lang="en-US" altLang="zh-CN" dirty="0"/>
            </a:br>
            <a:r>
              <a:rPr lang="en-US" altLang="zh-CN" dirty="0"/>
              <a:t>DANG Lei </a:t>
            </a:r>
            <a:r>
              <a:rPr lang="en-US" altLang="zh-CN" dirty="0">
                <a:hlinkClick r:id="rId4"/>
              </a:rPr>
              <a:t>dangl@ihep.ac.cn </a:t>
            </a:r>
            <a:r>
              <a:rPr lang="en-US" altLang="zh-CN" dirty="0"/>
              <a:t>, 88200974, Room303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468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cs typeface="Times New Roman" pitchFamily="18" charset="0"/>
              </a:rPr>
              <a:t>CFHEP</a:t>
            </a:r>
            <a:r>
              <a:rPr lang="en-US" altLang="zh-CN" b="1" dirty="0">
                <a:cs typeface="Times New Roman" pitchFamily="18" charset="0"/>
              </a:rPr>
              <a:t> </a:t>
            </a:r>
            <a:r>
              <a:rPr lang="en-US" altLang="zh-CN" b="1" dirty="0" smtClean="0">
                <a:cs typeface="Times New Roman" pitchFamily="18" charset="0"/>
              </a:rPr>
              <a:t>workshops</a:t>
            </a:r>
            <a:endParaRPr lang="zh-CN" altLang="en-US" b="1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7584" y="1268760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Workshop on Future High Energy Circular Colliders</a:t>
            </a:r>
            <a:r>
              <a:rPr lang="en-US" altLang="zh-CN" dirty="0"/>
              <a:t>---December 16-17, 2013 Beijing, </a:t>
            </a:r>
            <a:r>
              <a:rPr lang="en-US" altLang="zh-CN" dirty="0" smtClean="0"/>
              <a:t>China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1st CFHEP Symposium on circular collider physics</a:t>
            </a:r>
            <a:r>
              <a:rPr lang="en-US" altLang="zh-CN" dirty="0"/>
              <a:t>---February 23-25, 2014 Beijing, China 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2nd CFHEP Symposium on circular collider physics</a:t>
            </a:r>
            <a:r>
              <a:rPr lang="en-US" altLang="zh-CN" dirty="0"/>
              <a:t>---August 11-15, 2014 Beijing, China 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Flavor and top physics @ 100 TeV workshop-</a:t>
            </a:r>
            <a:r>
              <a:rPr lang="en-US" altLang="zh-CN" dirty="0"/>
              <a:t>--March 4-7, 2015 Beijing, China </a:t>
            </a:r>
            <a:endParaRPr lang="zh-CN" altLang="en-US" dirty="0"/>
          </a:p>
        </p:txBody>
      </p:sp>
      <p:pic>
        <p:nvPicPr>
          <p:cNvPr id="8" name="Picture 2" descr="http://www.ihep.cas.cn/xwdt/gnxw/2013/201312/W0201312205577883076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09" y="3284984"/>
            <a:ext cx="6048672" cy="334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7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383741"/>
              </p:ext>
            </p:extLst>
          </p:nvPr>
        </p:nvGraphicFramePr>
        <p:xfrm>
          <a:off x="611560" y="1340768"/>
          <a:ext cx="7992888" cy="4608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1983"/>
                <a:gridCol w="2393194"/>
                <a:gridCol w="4667711"/>
              </a:tblGrid>
              <a:tr h="37843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u="none" strike="noStrike" dirty="0" smtClean="0">
                          <a:effectLst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smtClean="0">
                          <a:solidFill>
                            <a:srgbClr val="002060"/>
                          </a:solidFill>
                          <a:effectLst/>
                        </a:rPr>
                        <a:t>CEPC - accelerator physics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</a:tr>
              <a:tr h="52177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Main parameters 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Guo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Yuanyuan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Geng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Huiping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Wang Dou, Xiao Ming, </a:t>
                      </a:r>
                      <a:r>
                        <a:rPr lang="en-US" altLang="zh-CN" sz="160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Gao </a:t>
                      </a:r>
                      <a:r>
                        <a:rPr lang="en-US" altLang="zh-CN" sz="160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Jie</a:t>
                      </a:r>
                      <a:endParaRPr lang="en-US" sz="1600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22" marR="8422" marT="8417" marB="0" anchor="b"/>
                </a:tc>
              </a:tr>
              <a:tr h="52177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Lattice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Geng Huiping, Wang Dou, Guo Yuanyuan, Wang 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Na,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</a:tr>
              <a:tr h="778239">
                <a:tc>
                  <a:txBody>
                    <a:bodyPr/>
                    <a:lstStyle/>
                    <a:p>
                      <a:pPr algn="ctr" fontAlgn="b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Wang</a:t>
                      </a:r>
                      <a:r>
                        <a:rPr lang="en-US" altLang="zh-CN" sz="1600" u="none" strike="noStrik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altLang="zh-CN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Yiwei</a:t>
                      </a:r>
                      <a:r>
                        <a:rPr lang="en-US" altLang="zh-CN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Xiao Ming, 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Peng Yuemei, Bai Sha, Su Feng, Xu 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Gang</a:t>
                      </a:r>
                      <a:r>
                        <a:rPr lang="en-US" altLang="zh-CN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Duan Zhe, </a:t>
                      </a:r>
                      <a:r>
                        <a:rPr lang="en-US" altLang="zh-CN" sz="160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Gao Jie</a:t>
                      </a:r>
                      <a:endParaRPr lang="en-US" altLang="zh-CN" sz="1600" u="none" strike="noStrike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22" marR="8422" marT="8417" marB="0" anchor="b"/>
                </a:tc>
              </a:tr>
              <a:tr h="52177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IR and MDI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Wang Dou,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Geng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Huiping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Wang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Yiwei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Bai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Sha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altLang="zh-CN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altLang="zh-CN" sz="160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Gao </a:t>
                      </a:r>
                      <a:r>
                        <a:rPr lang="en-US" altLang="zh-CN" sz="160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Jie</a:t>
                      </a:r>
                      <a:endParaRPr lang="en-US" altLang="zh-CN" sz="1600" u="none" strike="noStrike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22" marR="8422" marT="8417" marB="0" anchor="b"/>
                </a:tc>
              </a:tr>
              <a:tr h="2653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Beam instability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Wang Na, Wang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Yiwei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</a:tr>
              <a:tr h="52177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Beam-beam effects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Zhang Yuan,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Guo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Yuanyuan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Wang Dou, Xiao Ming</a:t>
                      </a:r>
                      <a:r>
                        <a:rPr lang="en-US" altLang="zh-CN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altLang="zh-CN" sz="160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Gao </a:t>
                      </a:r>
                      <a:r>
                        <a:rPr lang="en-US" altLang="zh-CN" sz="160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Jie</a:t>
                      </a:r>
                      <a:endParaRPr lang="en-US" altLang="zh-CN" sz="1600" u="none" strike="noStrike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22" marR="8422" marT="8417" marB="0" anchor="b"/>
                </a:tc>
              </a:tr>
              <a:tr h="2653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smtClean="0">
                          <a:solidFill>
                            <a:srgbClr val="002060"/>
                          </a:solidFill>
                          <a:effectLst/>
                        </a:rPr>
                        <a:t>Synchrotron radiation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Ma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Zhongjian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Geng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Huiping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</a:tr>
              <a:tr h="2653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smtClean="0">
                          <a:solidFill>
                            <a:srgbClr val="002060"/>
                          </a:solidFill>
                          <a:effectLst/>
                        </a:rPr>
                        <a:t>Injection and beam dump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Cui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Xiaohao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, Su Feng, Xu Gang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</a:tr>
              <a:tr h="2653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smtClean="0">
                          <a:solidFill>
                            <a:srgbClr val="002060"/>
                          </a:solidFill>
                          <a:effectLst/>
                        </a:rPr>
                        <a:t>Background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Yue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Teng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</a:tr>
              <a:tr h="30346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smtClean="0">
                          <a:effectLst/>
                        </a:rPr>
                        <a:t>4.9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smtClean="0">
                          <a:solidFill>
                            <a:srgbClr val="002060"/>
                          </a:solidFill>
                          <a:effectLst/>
                        </a:rPr>
                        <a:t>Polarization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Duan</a:t>
                      </a:r>
                      <a:r>
                        <a:rPr lang="en-US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Zhe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宋体"/>
                      </a:endParaRPr>
                    </a:p>
                  </a:txBody>
                  <a:tcPr marL="8422" marR="8422" marT="8417" marB="0" anchor="b"/>
                </a:tc>
              </a:tr>
            </a:tbl>
          </a:graphicData>
        </a:graphic>
      </p:graphicFrame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cs typeface="Times New Roman" pitchFamily="18" charset="0"/>
              </a:rPr>
              <a:t>Pre-CDR for accelerator design</a:t>
            </a:r>
            <a:endParaRPr lang="zh-CN" altLang="en-US" b="1" dirty="0"/>
          </a:p>
        </p:txBody>
      </p:sp>
      <p:cxnSp>
        <p:nvCxnSpPr>
          <p:cNvPr id="6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11188" y="5911106"/>
            <a:ext cx="8137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2060"/>
                </a:solidFill>
              </a:rPr>
              <a:t>Visitors from other labs in the world participate the Pre-CDR joint works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6060</TotalTime>
  <Words>3099</Words>
  <Application>Microsoft Office PowerPoint</Application>
  <PresentationFormat>On-screen Show (4:3)</PresentationFormat>
  <Paragraphs>675</Paragraphs>
  <Slides>60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Office 主题</vt:lpstr>
      <vt:lpstr>公式</vt:lpstr>
      <vt:lpstr>Microsoft 公式 3.0</vt:lpstr>
      <vt:lpstr>Status of CEPC design </vt:lpstr>
      <vt:lpstr>Outline</vt:lpstr>
      <vt:lpstr>PowerPoint Presentation</vt:lpstr>
      <vt:lpstr>PowerPoint Presentation</vt:lpstr>
      <vt:lpstr>CEPC+SppC Kick off</vt:lpstr>
      <vt:lpstr>CEPC+SppC organization formed</vt:lpstr>
      <vt:lpstr>CFHEP was founded</vt:lpstr>
      <vt:lpstr>CFHEP workshops</vt:lpstr>
      <vt:lpstr>Pre-CDR for accelerator design</vt:lpstr>
      <vt:lpstr>Accelerator activities</vt:lpstr>
      <vt:lpstr>HF2014 is hosted by IHEP</vt:lpstr>
      <vt:lpstr>CEPC informal mini-revew</vt:lpstr>
      <vt:lpstr>PowerPoint Presentation</vt:lpstr>
      <vt:lpstr>PowerPoint Presentation</vt:lpstr>
      <vt:lpstr>Priliminary CEPC parameter list</vt:lpstr>
      <vt:lpstr>Lattice of arc sections</vt:lpstr>
      <vt:lpstr>Lattice of straight sections</vt:lpstr>
      <vt:lpstr>Lattice of the main ring</vt:lpstr>
      <vt:lpstr>Work point</vt:lpstr>
      <vt:lpstr>Chromatic correction (1)</vt:lpstr>
      <vt:lpstr>Chromatic correction (2)</vt:lpstr>
      <vt:lpstr>Dynamic aperture</vt:lpstr>
      <vt:lpstr>Pretzel scheme  </vt:lpstr>
      <vt:lpstr>Effects of pretzel orbit </vt:lpstr>
      <vt:lpstr>Sawtooth orbit</vt:lpstr>
      <vt:lpstr>Final Focus System</vt:lpstr>
      <vt:lpstr>Impedance budget </vt:lpstr>
      <vt:lpstr>Single-bunch effects</vt:lpstr>
      <vt:lpstr>PowerPoint Presentation</vt:lpstr>
      <vt:lpstr>PowerPoint Presentation</vt:lpstr>
      <vt:lpstr>Multi-bunch effects</vt:lpstr>
      <vt:lpstr>Electron cloud instability</vt:lpstr>
      <vt:lpstr>Beam ion instability</vt:lpstr>
      <vt:lpstr>PowerPoint Presentation</vt:lpstr>
      <vt:lpstr>PowerPoint Presentation</vt:lpstr>
      <vt:lpstr>Detailed Luminonisty/Beam Sizes evaluation were performed, thanks to K. Ohmi, D. Shatilov and Y. Zhang</vt:lpstr>
      <vt:lpstr>Booster design</vt:lpstr>
      <vt:lpstr>Beam injection scheme</vt:lpstr>
      <vt:lpstr>Injection linac-1</vt:lpstr>
      <vt:lpstr>Electron Source</vt:lpstr>
      <vt:lpstr>Positron Source</vt:lpstr>
      <vt:lpstr>PowerPoint Presentation</vt:lpstr>
      <vt:lpstr>CEPC magnet deisgn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Draft of Pre-CDR is completed</vt:lpstr>
      <vt:lpstr>PowerPoint Presentation</vt:lpstr>
      <vt:lpstr>Concluding remarks</vt:lpstr>
      <vt:lpstr>Acknowledgement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on pretzel scheme</dc:title>
  <dc:creator>aloha</dc:creator>
  <cp:lastModifiedBy>aloha</cp:lastModifiedBy>
  <cp:revision>493</cp:revision>
  <cp:lastPrinted>2014-10-08T05:27:41Z</cp:lastPrinted>
  <dcterms:modified xsi:type="dcterms:W3CDTF">2015-01-08T07:55:27Z</dcterms:modified>
</cp:coreProperties>
</file>