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notesMasterIdLst>
    <p:notesMasterId r:id="rId47"/>
  </p:notesMasterIdLst>
  <p:sldIdLst>
    <p:sldId id="256" r:id="rId2"/>
    <p:sldId id="258" r:id="rId3"/>
    <p:sldId id="260" r:id="rId4"/>
    <p:sldId id="303" r:id="rId5"/>
    <p:sldId id="301" r:id="rId6"/>
    <p:sldId id="261" r:id="rId7"/>
    <p:sldId id="305" r:id="rId8"/>
    <p:sldId id="259" r:id="rId9"/>
    <p:sldId id="263" r:id="rId10"/>
    <p:sldId id="262" r:id="rId11"/>
    <p:sldId id="269" r:id="rId12"/>
    <p:sldId id="270" r:id="rId13"/>
    <p:sldId id="268" r:id="rId14"/>
    <p:sldId id="271" r:id="rId15"/>
    <p:sldId id="264" r:id="rId16"/>
    <p:sldId id="265" r:id="rId17"/>
    <p:sldId id="266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9" r:id="rId27"/>
    <p:sldId id="282" r:id="rId28"/>
    <p:sldId id="283" r:id="rId29"/>
    <p:sldId id="284" r:id="rId30"/>
    <p:sldId id="285" r:id="rId31"/>
    <p:sldId id="287" r:id="rId32"/>
    <p:sldId id="286" r:id="rId33"/>
    <p:sldId id="288" r:id="rId34"/>
    <p:sldId id="293" r:id="rId35"/>
    <p:sldId id="306" r:id="rId36"/>
    <p:sldId id="290" r:id="rId37"/>
    <p:sldId id="304" r:id="rId38"/>
    <p:sldId id="292" r:id="rId39"/>
    <p:sldId id="294" r:id="rId40"/>
    <p:sldId id="291" r:id="rId41"/>
    <p:sldId id="295" r:id="rId42"/>
    <p:sldId id="298" r:id="rId43"/>
    <p:sldId id="299" r:id="rId44"/>
    <p:sldId id="302" r:id="rId45"/>
    <p:sldId id="300" r:id="rId46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5051" autoAdjust="0"/>
  </p:normalViewPr>
  <p:slideViewPr>
    <p:cSldViewPr snapToGrid="0" snapToObjects="1">
      <p:cViewPr varScale="1">
        <p:scale>
          <a:sx n="95" d="100"/>
          <a:sy n="95" d="100"/>
        </p:scale>
        <p:origin x="-104" y="-48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3C08C-55CD-BB4D-882E-B57C615879D9}" type="datetimeFigureOut">
              <a:rPr lang="fr-FR" smtClean="0"/>
              <a:t>07/01/2015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F4213-C8B9-9F41-A5FD-918100CDF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71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07/01/2015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AD69-5ABF-CE4F-865C-4315BBE87B84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3034-B519-7B4A-A385-EEA98F4E460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AD69-5ABF-CE4F-865C-4315BBE87B84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3034-B519-7B4A-A385-EEA98F4E460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AD69-5ABF-CE4F-865C-4315BBE87B84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3034-B519-7B4A-A385-EEA98F4E460C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07/01/2015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AD69-5ABF-CE4F-865C-4315BBE87B84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3034-B519-7B4A-A385-EEA98F4E460C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AD69-5ABF-CE4F-865C-4315BBE87B84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3034-B519-7B4A-A385-EEA98F4E460C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AD69-5ABF-CE4F-865C-4315BBE87B84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3034-B519-7B4A-A385-EEA98F4E460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AD69-5ABF-CE4F-865C-4315BBE87B84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3034-B519-7B4A-A385-EEA98F4E460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AD69-5ABF-CE4F-865C-4315BBE87B84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3034-B519-7B4A-A385-EEA98F4E460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AD69-5ABF-CE4F-865C-4315BBE87B84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3034-B519-7B4A-A385-EEA98F4E460C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6CAD69-5ABF-CE4F-865C-4315BBE87B84}" type="datetimeFigureOut">
              <a:rPr lang="fr-FR" smtClean="0"/>
              <a:t>07/01/2015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BE53034-B519-7B4A-A385-EEA98F4E460C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gif"/><Relationship Id="rId8" Type="http://schemas.openxmlformats.org/officeDocument/2006/relationships/image" Target="../media/image66.png"/><Relationship Id="rId9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72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86.jpe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jpe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jpeg"/><Relationship Id="rId9" Type="http://schemas.openxmlformats.org/officeDocument/2006/relationships/image" Target="../media/image99.png"/><Relationship Id="rId10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5" Type="http://schemas.openxmlformats.org/officeDocument/2006/relationships/image" Target="../media/image103.png"/><Relationship Id="rId6" Type="http://schemas.openxmlformats.org/officeDocument/2006/relationships/image" Target="../media/image104.jpe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Relationship Id="rId3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Imad </a:t>
            </a:r>
            <a:r>
              <a:rPr lang="fr-FR" dirty="0" err="1" smtClean="0"/>
              <a:t>Laktineh</a:t>
            </a:r>
            <a:endParaRPr lang="fr-FR" dirty="0" smtClean="0"/>
          </a:p>
          <a:p>
            <a:r>
              <a:rPr lang="fr-FR" sz="1600" dirty="0" smtClean="0">
                <a:latin typeface="Arial"/>
                <a:cs typeface="Arial"/>
              </a:rPr>
              <a:t>Institut de Physique Nucléaire de Lyon, France</a:t>
            </a:r>
            <a:endParaRPr lang="fr-FR" sz="1600" dirty="0">
              <a:latin typeface="Arial"/>
              <a:cs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ILC detectors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Epiphany conference, Krakow January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7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74" y="1049696"/>
            <a:ext cx="3976406" cy="34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75" y="1070690"/>
            <a:ext cx="3736314" cy="344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908686" y="175687"/>
            <a:ext cx="5358836" cy="369332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                     ILD                           </a:t>
            </a:r>
            <a:r>
              <a:rPr lang="en-US" dirty="0" err="1" smtClean="0">
                <a:latin typeface="Arial"/>
                <a:cs typeface="Arial"/>
              </a:rPr>
              <a:t>SiD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312" y="1375491"/>
            <a:ext cx="8901473" cy="6155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       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Precision vertex detectors</a:t>
            </a:r>
            <a:endParaRPr lang="en-US" sz="16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     CMOS MAPs, FPCCD, DEPFET                               3D, </a:t>
            </a:r>
            <a:r>
              <a:rPr lang="en-US" sz="1600" dirty="0" err="1" smtClean="0">
                <a:latin typeface="Arial"/>
                <a:cs typeface="Arial"/>
              </a:rPr>
              <a:t>chronopixel,DEPFET</a:t>
            </a:r>
            <a:r>
              <a:rPr lang="en-US" sz="1600" dirty="0" smtClean="0">
                <a:latin typeface="Arial"/>
                <a:cs typeface="Arial"/>
              </a:rPr>
              <a:t>, MAPs                                                                        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05731" y="2200962"/>
            <a:ext cx="8211393" cy="8925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     </a:t>
            </a:r>
            <a:r>
              <a:rPr lang="en-US" sz="1600" dirty="0" smtClean="0">
                <a:latin typeface="Arial"/>
                <a:cs typeface="Arial"/>
              </a:rPr>
              <a:t>            </a:t>
            </a:r>
            <a:r>
              <a:rPr lang="en-US" sz="1600" b="1" dirty="0" smtClean="0">
                <a:solidFill>
                  <a:srgbClr val="800000"/>
                </a:solidFill>
                <a:latin typeface="Arial"/>
                <a:cs typeface="Arial"/>
              </a:rPr>
              <a:t>Tracker </a:t>
            </a:r>
          </a:p>
          <a:p>
            <a:r>
              <a:rPr lang="en-US" sz="1600" dirty="0" smtClean="0">
                <a:latin typeface="Arial"/>
                <a:cs typeface="Arial"/>
              </a:rPr>
              <a:t>     TPC (GEM</a:t>
            </a:r>
            <a:r>
              <a:rPr lang="en-US" sz="1600" dirty="0">
                <a:latin typeface="Arial"/>
                <a:cs typeface="Arial"/>
              </a:rPr>
              <a:t>,</a:t>
            </a:r>
            <a:r>
              <a:rPr lang="en-US" sz="1600" dirty="0" smtClean="0">
                <a:latin typeface="Arial"/>
                <a:cs typeface="Arial"/>
              </a:rPr>
              <a:t>MMEGAS,MAPs)                                              Silicon </a:t>
            </a:r>
          </a:p>
          <a:p>
            <a:r>
              <a:rPr lang="en-US" sz="1600" dirty="0" smtClean="0">
                <a:latin typeface="Arial"/>
                <a:cs typeface="Arial"/>
              </a:rPr>
              <a:t>    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many </a:t>
            </a:r>
            <a:r>
              <a:rPr lang="en-US" sz="1600" dirty="0" smtClean="0">
                <a:latin typeface="Arial"/>
                <a:cs typeface="Arial"/>
              </a:rPr>
              <a:t>measurement points                                   </a:t>
            </a:r>
            <a:r>
              <a:rPr lang="en-US" sz="1600" dirty="0" smtClean="0">
                <a:latin typeface="Arial"/>
                <a:cs typeface="Arial"/>
              </a:rPr>
              <a:t>               </a:t>
            </a:r>
            <a:r>
              <a:rPr lang="en-US" sz="1600" dirty="0" smtClean="0">
                <a:latin typeface="Arial"/>
                <a:cs typeface="Arial"/>
              </a:rPr>
              <a:t>Few points but very precise                 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8696" y="3316300"/>
            <a:ext cx="863101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Calorimeters</a:t>
            </a:r>
          </a:p>
          <a:p>
            <a:r>
              <a:rPr lang="en-US" sz="1600" dirty="0" smtClean="0">
                <a:latin typeface="Arial"/>
                <a:cs typeface="Arial"/>
              </a:rPr>
              <a:t>ECAL: Si-W, </a:t>
            </a:r>
            <a:r>
              <a:rPr lang="en-US" sz="1600" dirty="0" err="1" smtClean="0">
                <a:latin typeface="Arial"/>
                <a:cs typeface="Arial"/>
              </a:rPr>
              <a:t>Sc</a:t>
            </a:r>
            <a:r>
              <a:rPr lang="en-US" sz="1600" dirty="0" smtClean="0">
                <a:latin typeface="Arial"/>
                <a:cs typeface="Arial"/>
              </a:rPr>
              <a:t>-W                                                                   ECAL: Si-W</a:t>
            </a:r>
          </a:p>
          <a:p>
            <a:r>
              <a:rPr lang="en-US" sz="1600" dirty="0" smtClean="0">
                <a:latin typeface="Arial"/>
                <a:cs typeface="Arial"/>
              </a:rPr>
              <a:t>AHCAL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 err="1" smtClean="0">
                <a:latin typeface="Arial"/>
                <a:cs typeface="Arial"/>
              </a:rPr>
              <a:t>Sc</a:t>
            </a:r>
            <a:r>
              <a:rPr lang="en-US" sz="1600" dirty="0" smtClean="0">
                <a:latin typeface="Arial"/>
                <a:cs typeface="Arial"/>
              </a:rPr>
              <a:t>-Steel, SDHCAL-GRPC,.. </a:t>
            </a:r>
            <a:r>
              <a:rPr lang="en-US" sz="1600" dirty="0" smtClean="0">
                <a:latin typeface="Arial"/>
                <a:cs typeface="Arial"/>
              </a:rPr>
              <a:t>                                     DHCAL</a:t>
            </a:r>
            <a:r>
              <a:rPr lang="en-US" sz="1600" dirty="0" smtClean="0">
                <a:latin typeface="Arial"/>
                <a:cs typeface="Arial"/>
              </a:rPr>
              <a:t>-GRPC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5731" y="4513684"/>
            <a:ext cx="8619260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800000"/>
                </a:solidFill>
                <a:latin typeface="Arial"/>
                <a:cs typeface="Arial"/>
              </a:rPr>
              <a:t>Size&amp;Magnet</a:t>
            </a:r>
            <a:endParaRPr lang="en-US" sz="1600" b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Large size, 3.5 Tesla                                                              Compact, 5 tesla</a:t>
            </a: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447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5-01-01 à 18.32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12" y="0"/>
            <a:ext cx="4442384" cy="302126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43647" y="199308"/>
            <a:ext cx="3455429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Tracker Silicon detectors : </a:t>
            </a:r>
            <a:r>
              <a:rPr lang="en-US" dirty="0" err="1" smtClean="0">
                <a:latin typeface="Arial"/>
                <a:cs typeface="Arial"/>
              </a:rPr>
              <a:t>SiD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43647" y="1135529"/>
            <a:ext cx="41237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Vertex detector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Pixel Silicon 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5 Barrel layers, 4 Disk, 3 forward </a:t>
            </a:r>
            <a:r>
              <a:rPr lang="en-US" sz="1600" dirty="0" smtClean="0">
                <a:latin typeface="Arial"/>
                <a:cs typeface="Arial"/>
              </a:rPr>
              <a:t>Disks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Resolution </a:t>
            </a:r>
            <a:r>
              <a:rPr lang="en-US" sz="1600" dirty="0" smtClean="0">
                <a:latin typeface="Arial"/>
                <a:cs typeface="Arial"/>
              </a:rPr>
              <a:t>better than 5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m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Total power consumption 20 W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Air-cooled, DC-DC or serial powering.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Tracker </a:t>
            </a:r>
            <a:r>
              <a:rPr lang="en-US" sz="1600" dirty="0" smtClean="0">
                <a:latin typeface="Arial"/>
                <a:cs typeface="Arial"/>
              </a:rPr>
              <a:t>: All-Silicon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Micro-strip detectors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5 Barrel layer, 4 Disks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Gas-cooled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4572000" y="3021263"/>
            <a:ext cx="4337796" cy="2018632"/>
            <a:chOff x="1953129" y="427790"/>
            <a:chExt cx="5072310" cy="4394200"/>
          </a:xfrm>
        </p:grpSpPr>
        <p:pic>
          <p:nvPicPr>
            <p:cNvPr id="6" name="Image 5" descr="Capture d’écran 2015-01-08 à 21.14.3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139" y="427790"/>
              <a:ext cx="5067300" cy="4394200"/>
            </a:xfrm>
            <a:prstGeom prst="rect">
              <a:avLst/>
            </a:prstGeom>
          </p:spPr>
        </p:pic>
        <p:pic>
          <p:nvPicPr>
            <p:cNvPr id="7" name="Image 6" descr="Capture d’écran 2015-01-08 à 21.18.0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129" y="2766927"/>
              <a:ext cx="1066800" cy="125730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4762423" y="4516675"/>
            <a:ext cx="1443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/>
                <a:cs typeface="Arial"/>
              </a:rPr>
              <a:t>Ladder structure</a:t>
            </a:r>
            <a:endParaRPr lang="en-GB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355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974879" y="199917"/>
            <a:ext cx="3455429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Tracker Silicon detectors : </a:t>
            </a:r>
            <a:r>
              <a:rPr lang="en-US" dirty="0" err="1" smtClean="0">
                <a:latin typeface="Arial"/>
                <a:cs typeface="Arial"/>
              </a:rPr>
              <a:t>SiD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0971" y="675446"/>
            <a:ext cx="4123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Less than  20% X</a:t>
            </a:r>
            <a:r>
              <a:rPr lang="en-US" sz="1600" baseline="-25000" dirty="0" smtClean="0">
                <a:latin typeface="Arial"/>
                <a:cs typeface="Arial"/>
              </a:rPr>
              <a:t>0 </a:t>
            </a:r>
            <a:r>
              <a:rPr lang="en-US" sz="1600" dirty="0" smtClean="0">
                <a:latin typeface="Arial"/>
                <a:cs typeface="Arial"/>
              </a:rPr>
              <a:t>in the active area. 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111473" y="1134742"/>
            <a:ext cx="3969043" cy="1720216"/>
            <a:chOff x="4580444" y="675446"/>
            <a:chExt cx="4536531" cy="2449692"/>
          </a:xfrm>
        </p:grpSpPr>
        <p:pic>
          <p:nvPicPr>
            <p:cNvPr id="5" name="Image 4" descr="Capture d’écran 2015-01-01 à 19.59.2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444" y="675446"/>
              <a:ext cx="4536531" cy="2120892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8796093" y="2755806"/>
              <a:ext cx="256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q</a:t>
              </a: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283732" y="3093536"/>
            <a:ext cx="4188616" cy="198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Symbol" charset="2"/>
                <a:cs typeface="Symbol" charset="2"/>
              </a:rPr>
              <a:t>s(</a:t>
            </a:r>
            <a:r>
              <a:rPr lang="en-US" sz="1600" dirty="0" smtClean="0">
                <a:latin typeface="Arial"/>
                <a:cs typeface="Arial"/>
              </a:rPr>
              <a:t>1/</a:t>
            </a:r>
            <a:r>
              <a:rPr lang="en-US" sz="1600" dirty="0" err="1" smtClean="0">
                <a:latin typeface="Arial"/>
                <a:cs typeface="Arial"/>
              </a:rPr>
              <a:t>p</a:t>
            </a:r>
            <a:r>
              <a:rPr lang="en-US" sz="1600" baseline="-25000" dirty="0" err="1" smtClean="0">
                <a:latin typeface="Arial"/>
                <a:cs typeface="Arial"/>
              </a:rPr>
              <a:t>t</a:t>
            </a:r>
            <a:r>
              <a:rPr lang="en-US" sz="1600" dirty="0" smtClean="0">
                <a:latin typeface="Symbol" charset="2"/>
                <a:cs typeface="Symbol" charset="2"/>
              </a:rPr>
              <a:t>) </a:t>
            </a:r>
            <a:r>
              <a:rPr lang="en-US" sz="1600" dirty="0" smtClean="0">
                <a:latin typeface="Arial"/>
                <a:cs typeface="Arial"/>
              </a:rPr>
              <a:t>is better than 1.5 10</a:t>
            </a:r>
            <a:r>
              <a:rPr lang="en-US" sz="1600" baseline="30000" dirty="0" smtClean="0">
                <a:latin typeface="Arial"/>
                <a:cs typeface="Arial"/>
              </a:rPr>
              <a:t>-5</a:t>
            </a:r>
            <a:r>
              <a:rPr lang="en-US" sz="1600" dirty="0" smtClean="0">
                <a:latin typeface="Arial"/>
                <a:cs typeface="Arial"/>
              </a:rPr>
              <a:t> GeV</a:t>
            </a:r>
            <a:r>
              <a:rPr lang="en-US" sz="1600" baseline="30000" dirty="0" smtClean="0">
                <a:latin typeface="Arial"/>
                <a:cs typeface="Arial"/>
              </a:rPr>
              <a:t>-1</a:t>
            </a:r>
          </a:p>
          <a:p>
            <a:pPr marL="285750" indent="-285750">
              <a:buFont typeface="Wingdings" charset="2"/>
              <a:buChar char="q"/>
            </a:pPr>
            <a:endParaRPr lang="en-US" sz="1600" baseline="300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Arial"/>
                <a:cs typeface="Arial"/>
              </a:rPr>
              <a:t>99% efficiency over most of the phase space</a:t>
            </a:r>
            <a:r>
              <a:rPr lang="en-US" sz="1600" baseline="30000" dirty="0" smtClean="0">
                <a:latin typeface="Arial"/>
                <a:cs typeface="Arial"/>
              </a:rPr>
              <a:t>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Arial"/>
                <a:cs typeface="Arial"/>
              </a:rPr>
              <a:t>Impact parameter resolution of </a:t>
            </a:r>
            <a:r>
              <a:rPr lang="en-US" sz="1600" dirty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m</a:t>
            </a:r>
          </a:p>
          <a:p>
            <a:pPr marL="285750" indent="-285750">
              <a:buFont typeface="Wingdings" charset="2"/>
              <a:buChar char="q"/>
            </a:pPr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Arial"/>
                <a:cs typeface="Arial"/>
              </a:rPr>
              <a:t>Robustness against background </a:t>
            </a:r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0" name="Image 9" descr="Capture d’écran 2015-01-01 à 21.15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81" y="1134742"/>
            <a:ext cx="3899009" cy="1581607"/>
          </a:xfrm>
          <a:prstGeom prst="rect">
            <a:avLst/>
          </a:prstGeom>
        </p:spPr>
      </p:pic>
      <p:pic>
        <p:nvPicPr>
          <p:cNvPr id="12" name="Image 11" descr="Capture d’écran 2015-01-01 à 21.10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369" y="2908994"/>
            <a:ext cx="3969043" cy="204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7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0551" y="182999"/>
            <a:ext cx="4724173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Technologies proposed for the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cs typeface="Arial"/>
              </a:rPr>
              <a:t>SiD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 vertex detector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80550" y="621099"/>
            <a:ext cx="5926709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14124"/>
                </a:solidFill>
                <a:latin typeface="Arial"/>
                <a:cs typeface="Arial"/>
              </a:rPr>
              <a:t>Vertical Integrated Pixel (VIP) : </a:t>
            </a:r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500" dirty="0" smtClean="0">
                <a:latin typeface="Arial"/>
                <a:cs typeface="Arial"/>
              </a:rPr>
              <a:t>Two layer 3D ASIC bonded to silicon wafer (500 </a:t>
            </a:r>
            <a:r>
              <a:rPr lang="en-US" sz="1500" dirty="0" smtClean="0">
                <a:latin typeface="Symbol" charset="2"/>
                <a:cs typeface="Symbol" charset="2"/>
              </a:rPr>
              <a:t>m</a:t>
            </a:r>
            <a:r>
              <a:rPr lang="en-US" sz="1500" dirty="0" smtClean="0">
                <a:latin typeface="Arial"/>
                <a:cs typeface="Arial"/>
              </a:rPr>
              <a:t>m thick)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ASIC is 34 </a:t>
            </a:r>
            <a:r>
              <a:rPr lang="en-US" sz="1500" dirty="0" smtClean="0">
                <a:latin typeface="Symbol" charset="2"/>
                <a:cs typeface="Symbol" charset="2"/>
              </a:rPr>
              <a:t>m</a:t>
            </a:r>
            <a:r>
              <a:rPr lang="en-US" sz="1500" dirty="0" smtClean="0">
                <a:latin typeface="Arial"/>
                <a:cs typeface="Arial"/>
              </a:rPr>
              <a:t>m thick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24x24 </a:t>
            </a:r>
            <a:r>
              <a:rPr lang="en-US" sz="1500" dirty="0" smtClean="0">
                <a:latin typeface="Symbol" charset="2"/>
                <a:cs typeface="Symbol" charset="2"/>
              </a:rPr>
              <a:t>m</a:t>
            </a:r>
            <a:r>
              <a:rPr lang="en-US" sz="1500" dirty="0" smtClean="0">
                <a:latin typeface="Arial"/>
                <a:cs typeface="Arial"/>
              </a:rPr>
              <a:t>m</a:t>
            </a:r>
            <a:r>
              <a:rPr lang="en-US" sz="1500" baseline="30000" dirty="0" smtClean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 pixel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500" dirty="0" smtClean="0">
                <a:latin typeface="Arial"/>
                <a:cs typeface="Arial"/>
              </a:rPr>
              <a:t>192x192 </a:t>
            </a:r>
            <a:r>
              <a:rPr lang="en-US" sz="1500" dirty="0" smtClean="0">
                <a:latin typeface="Arial"/>
                <a:cs typeface="Arial"/>
              </a:rPr>
              <a:t>array</a:t>
            </a:r>
            <a:endParaRPr lang="en-US" sz="15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500" dirty="0" smtClean="0">
                <a:latin typeface="Arial"/>
                <a:cs typeface="Arial"/>
              </a:rPr>
              <a:t> Single pixel time stamping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806" y="2321692"/>
            <a:ext cx="2423986" cy="189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6719" y="4321684"/>
            <a:ext cx="508802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/>
                <a:cs typeface="Arial"/>
              </a:rPr>
              <a:t>Successfully read out all 192x192 </a:t>
            </a:r>
            <a:r>
              <a:rPr lang="en-US" sz="1600" dirty="0" smtClean="0">
                <a:latin typeface="Arial"/>
                <a:cs typeface="Arial"/>
              </a:rPr>
              <a:t>= </a:t>
            </a:r>
            <a:r>
              <a:rPr lang="en-US" sz="1600" dirty="0">
                <a:latin typeface="Arial"/>
                <a:cs typeface="Arial"/>
              </a:rPr>
              <a:t>36,864 pixels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/>
                <a:cs typeface="Arial"/>
              </a:rPr>
              <a:t>Token passes </a:t>
            </a:r>
            <a:r>
              <a:rPr lang="en-US" sz="1600" dirty="0" smtClean="0">
                <a:latin typeface="Arial"/>
                <a:cs typeface="Arial"/>
              </a:rPr>
              <a:t>through </a:t>
            </a:r>
            <a:r>
              <a:rPr lang="en-US" sz="1600" dirty="0">
                <a:latin typeface="Arial"/>
                <a:cs typeface="Arial"/>
              </a:rPr>
              <a:t>at </a:t>
            </a:r>
            <a:r>
              <a:rPr lang="en-US" sz="1600" dirty="0" smtClean="0">
                <a:latin typeface="Arial"/>
                <a:cs typeface="Arial"/>
              </a:rPr>
              <a:t>189ps/pixel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792" y="2335060"/>
            <a:ext cx="2598672" cy="189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5" y="2294956"/>
            <a:ext cx="2675305" cy="189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184279" y="4299157"/>
            <a:ext cx="3737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/>
                <a:cs typeface="Arial"/>
              </a:rPr>
              <a:t>Sees source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/>
                <a:cs typeface="Arial"/>
              </a:rPr>
              <a:t>Issues with test pulse masking, </a:t>
            </a:r>
          </a:p>
        </p:txBody>
      </p:sp>
      <p:pic>
        <p:nvPicPr>
          <p:cNvPr id="10" name="Image 9" descr="Capture d’écran 2015-01-08 à 20.33.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45" y="0"/>
            <a:ext cx="2908300" cy="2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06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pixel_layo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6260" y="2254604"/>
            <a:ext cx="3636740" cy="2780825"/>
          </a:xfrm>
          <a:prstGeom prst="rect">
            <a:avLst/>
          </a:prstGeom>
        </p:spPr>
      </p:pic>
      <p:pic>
        <p:nvPicPr>
          <p:cNvPr id="3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00" y="183000"/>
            <a:ext cx="3074600" cy="22080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80551" y="575588"/>
            <a:ext cx="5947091" cy="426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14124"/>
                </a:solidFill>
                <a:latin typeface="Arial"/>
                <a:cs typeface="Arial"/>
              </a:rPr>
              <a:t>Chronopixel</a:t>
            </a:r>
            <a:endParaRPr lang="en-US" sz="1600" b="1" dirty="0" smtClean="0">
              <a:solidFill>
                <a:srgbClr val="F14124"/>
              </a:solidFill>
              <a:latin typeface="Arial"/>
              <a:cs typeface="Arial"/>
            </a:endParaRPr>
          </a:p>
          <a:p>
            <a:endParaRPr lang="en-US" sz="1500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500" dirty="0" smtClean="0">
                <a:latin typeface="Arial"/>
                <a:cs typeface="Arial"/>
              </a:rPr>
              <a:t>Monolithic </a:t>
            </a:r>
            <a:r>
              <a:rPr lang="en-US" sz="1500" dirty="0" smtClean="0">
                <a:latin typeface="Arial"/>
                <a:cs typeface="Arial"/>
              </a:rPr>
              <a:t>CMOS pixel sensor with integrated </a:t>
            </a:r>
            <a:r>
              <a:rPr lang="en-US" sz="1500" dirty="0" smtClean="0">
                <a:latin typeface="Arial"/>
                <a:cs typeface="Arial"/>
              </a:rPr>
              <a:t>  </a:t>
            </a:r>
          </a:p>
          <a:p>
            <a:r>
              <a:rPr lang="en-US" sz="1500" dirty="0" smtClean="0">
                <a:latin typeface="Arial"/>
                <a:cs typeface="Arial"/>
              </a:rPr>
              <a:t>     electronics </a:t>
            </a:r>
            <a:r>
              <a:rPr lang="en-US" sz="1500" dirty="0" smtClean="0">
                <a:latin typeface="Arial"/>
                <a:cs typeface="Arial"/>
              </a:rPr>
              <a:t>able to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measure charge </a:t>
            </a:r>
            <a:r>
              <a:rPr lang="en-US" sz="1500" dirty="0" smtClean="0">
                <a:latin typeface="Arial"/>
                <a:cs typeface="Arial"/>
              </a:rPr>
              <a:t>left by the particle </a:t>
            </a:r>
            <a:endParaRPr lang="en-US" sz="1500" dirty="0" smtClean="0">
              <a:latin typeface="Arial"/>
              <a:cs typeface="Arial"/>
            </a:endParaRPr>
          </a:p>
          <a:p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    </a:t>
            </a:r>
            <a:r>
              <a:rPr lang="en-US" sz="1500" dirty="0" smtClean="0">
                <a:latin typeface="Arial"/>
                <a:cs typeface="Arial"/>
              </a:rPr>
              <a:t>in </a:t>
            </a:r>
            <a:r>
              <a:rPr lang="en-US" sz="1500" dirty="0" smtClean="0">
                <a:latin typeface="Arial"/>
                <a:cs typeface="Arial"/>
              </a:rPr>
              <a:t>the pixel and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record the time </a:t>
            </a:r>
            <a:r>
              <a:rPr lang="en-US" sz="1500" dirty="0" smtClean="0">
                <a:latin typeface="Arial"/>
                <a:cs typeface="Arial"/>
              </a:rPr>
              <a:t>of each hit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500" dirty="0" smtClean="0">
                <a:latin typeface="Arial"/>
                <a:cs typeface="Arial"/>
              </a:rPr>
              <a:t>Based on using 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deep </a:t>
            </a:r>
            <a:r>
              <a:rPr lang="en-US" sz="1500" dirty="0" err="1" smtClean="0">
                <a:solidFill>
                  <a:srgbClr val="FF0000"/>
                </a:solidFill>
                <a:latin typeface="Arial"/>
                <a:cs typeface="Arial"/>
              </a:rPr>
              <a:t>Pwell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to prevent competing charge collection by PMOS transistors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500" dirty="0" smtClean="0">
                <a:latin typeface="Arial"/>
                <a:cs typeface="Arial"/>
              </a:rPr>
              <a:t>Calibration process is ok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500" dirty="0" smtClean="0">
                <a:latin typeface="Arial"/>
                <a:cs typeface="Arial"/>
              </a:rPr>
              <a:t>Readout </a:t>
            </a:r>
            <a:r>
              <a:rPr lang="en-US" sz="1500" dirty="0" smtClean="0">
                <a:latin typeface="Arial"/>
                <a:cs typeface="Arial"/>
              </a:rPr>
              <a:t>is achievable during interval of bunch </a:t>
            </a:r>
            <a:r>
              <a:rPr lang="en-US" sz="1500" dirty="0" smtClean="0">
                <a:latin typeface="Arial"/>
                <a:cs typeface="Arial"/>
              </a:rPr>
              <a:t>trains. </a:t>
            </a:r>
          </a:p>
          <a:p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    </a:t>
            </a:r>
            <a:r>
              <a:rPr lang="en-US" sz="1500" dirty="0" smtClean="0">
                <a:latin typeface="Arial"/>
                <a:cs typeface="Arial"/>
              </a:rPr>
              <a:t>Timestamp recording speed is higher (7.23 MHz) than needed </a:t>
            </a:r>
            <a:endParaRPr lang="en-US" sz="15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Power-pulsing </a:t>
            </a:r>
            <a:r>
              <a:rPr lang="en-US" sz="1500" dirty="0" smtClean="0">
                <a:latin typeface="Arial"/>
                <a:cs typeface="Arial"/>
              </a:rPr>
              <a:t>tested with no bad consequence on comparator performances.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500" dirty="0" smtClean="0">
                <a:latin typeface="Arial"/>
                <a:cs typeface="Arial"/>
              </a:rPr>
              <a:t>Moderate power consumption could be obtained</a:t>
            </a:r>
          </a:p>
          <a:p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   </a:t>
            </a:r>
            <a:r>
              <a:rPr lang="en-US" sz="1500" dirty="0" smtClean="0">
                <a:latin typeface="Arial"/>
                <a:cs typeface="Arial"/>
              </a:rPr>
              <a:t> with </a:t>
            </a:r>
            <a:r>
              <a:rPr lang="en-US" sz="1500" dirty="0" smtClean="0">
                <a:latin typeface="Arial"/>
                <a:cs typeface="Arial"/>
              </a:rPr>
              <a:t>the 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NMOS</a:t>
            </a:r>
            <a:r>
              <a:rPr lang="en-US" sz="1500" dirty="0" smtClean="0">
                <a:latin typeface="Arial"/>
                <a:cs typeface="Arial"/>
              </a:rPr>
              <a:t> electronics </a:t>
            </a:r>
            <a:r>
              <a:rPr lang="en-US" sz="1500" dirty="0" smtClean="0">
                <a:latin typeface="Arial"/>
                <a:cs typeface="Arial"/>
              </a:rPr>
              <a:t>(without deep P-well techno.)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500" dirty="0" smtClean="0">
                <a:latin typeface="Arial"/>
                <a:cs typeface="Arial"/>
              </a:rPr>
              <a:t>Issue </a:t>
            </a:r>
            <a:r>
              <a:rPr lang="en-US" sz="1500" dirty="0" smtClean="0">
                <a:latin typeface="Arial"/>
                <a:cs typeface="Arial"/>
              </a:rPr>
              <a:t>with going to 90 nm technology (sensor capacitor)</a:t>
            </a:r>
          </a:p>
          <a:p>
            <a:r>
              <a:rPr lang="en-US" sz="1500" dirty="0" smtClean="0">
                <a:latin typeface="Arial"/>
                <a:cs typeface="Arial"/>
              </a:rPr>
              <a:t>     which limits the signal/noise ratio but solution is there.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500" dirty="0" smtClean="0">
                <a:latin typeface="Arial"/>
                <a:cs typeface="Arial"/>
              </a:rPr>
              <a:t>Prototype 3 intends to study 6 architectures </a:t>
            </a:r>
          </a:p>
          <a:p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    (deep, shallow NWELL, NTN,… 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0551" y="182999"/>
            <a:ext cx="4724173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Technologies proposed for the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cs typeface="Arial"/>
              </a:rPr>
              <a:t>SiD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 vertex detector </a:t>
            </a:r>
          </a:p>
        </p:txBody>
      </p:sp>
    </p:spTree>
    <p:extLst>
      <p:ext uri="{BB962C8B-B14F-4D97-AF65-F5344CB8AC3E}">
        <p14:creationId xmlns:p14="http://schemas.microsoft.com/office/powerpoint/2010/main" val="3497822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68975" y="199917"/>
            <a:ext cx="3455429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Tracker Silicon detectors : ILD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8695" y="630011"/>
            <a:ext cx="83723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Central Si Tracker </a:t>
            </a:r>
            <a:r>
              <a:rPr lang="en-US" sz="1600" b="1" dirty="0" smtClean="0">
                <a:latin typeface="Arial"/>
                <a:cs typeface="Arial"/>
              </a:rPr>
              <a:t>System (vertex detector)</a:t>
            </a:r>
          </a:p>
          <a:p>
            <a:endParaRPr lang="en-US" sz="1600" b="1" dirty="0" smtClean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3 </a:t>
            </a:r>
            <a:r>
              <a:rPr lang="en-US" sz="1600" dirty="0" smtClean="0">
                <a:latin typeface="Arial"/>
                <a:cs typeface="Arial"/>
              </a:rPr>
              <a:t>ladders </a:t>
            </a:r>
            <a:r>
              <a:rPr lang="en-US" sz="1600" dirty="0" smtClean="0">
                <a:latin typeface="Arial"/>
                <a:cs typeface="Arial"/>
              </a:rPr>
              <a:t>of double </a:t>
            </a:r>
            <a:r>
              <a:rPr lang="en-US" sz="1600" dirty="0" smtClean="0">
                <a:latin typeface="Arial"/>
                <a:cs typeface="Arial"/>
              </a:rPr>
              <a:t>layers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6 pixel layers) </a:t>
            </a:r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|</a:t>
            </a:r>
            <a:r>
              <a:rPr lang="en-US" sz="1600" dirty="0" err="1" smtClean="0">
                <a:latin typeface="Arial"/>
                <a:cs typeface="Arial"/>
              </a:rPr>
              <a:t>cos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Symbol" charset="2"/>
                <a:cs typeface="Symbol" charset="2"/>
              </a:rPr>
              <a:t>q</a:t>
            </a:r>
            <a:r>
              <a:rPr lang="en-US" sz="1600" dirty="0" smtClean="0">
                <a:latin typeface="Arial"/>
                <a:cs typeface="Arial"/>
              </a:rPr>
              <a:t>)| &lt;.97 for inner layer, |</a:t>
            </a:r>
            <a:r>
              <a:rPr lang="en-US" sz="1600" dirty="0" err="1" smtClean="0">
                <a:latin typeface="Arial"/>
                <a:cs typeface="Arial"/>
              </a:rPr>
              <a:t>cos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Symbol" charset="2"/>
                <a:cs typeface="Symbol" charset="2"/>
              </a:rPr>
              <a:t>q</a:t>
            </a:r>
            <a:r>
              <a:rPr lang="en-US" sz="1600" dirty="0" smtClean="0">
                <a:latin typeface="Arial"/>
                <a:cs typeface="Arial"/>
              </a:rPr>
              <a:t>)| &lt;.9 for outer layer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Inner </a:t>
            </a:r>
            <a:r>
              <a:rPr lang="en-US" sz="1600" dirty="0" smtClean="0">
                <a:latin typeface="Arial"/>
                <a:cs typeface="Arial"/>
              </a:rPr>
              <a:t>radius </a:t>
            </a:r>
            <a:r>
              <a:rPr lang="en-US" altLang="fr-FR" sz="1600" b="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~</a:t>
            </a:r>
            <a:r>
              <a:rPr lang="en-US" sz="1600" dirty="0" smtClean="0">
                <a:latin typeface="Arial"/>
                <a:cs typeface="Arial"/>
              </a:rPr>
              <a:t>1.6 cm, outer radius </a:t>
            </a:r>
            <a:r>
              <a:rPr lang="en-US" altLang="fr-FR" sz="1600" b="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~ 6 cm</a:t>
            </a:r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3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resolution in the inner layer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Material budget </a:t>
            </a:r>
            <a:r>
              <a:rPr lang="en-US" altLang="fr-FR" sz="1600" dirty="0">
                <a:solidFill>
                  <a:srgbClr val="000000"/>
                </a:solidFill>
                <a:latin typeface="Palatino Linotype" panose="02040502050505030304" pitchFamily="18" charset="0"/>
              </a:rPr>
              <a:t>~</a:t>
            </a:r>
            <a:r>
              <a:rPr lang="en-US" sz="1600" dirty="0" smtClean="0">
                <a:latin typeface="Arial"/>
                <a:cs typeface="Arial"/>
              </a:rPr>
              <a:t> 0.3%X</a:t>
            </a:r>
            <a:r>
              <a:rPr lang="en-US" sz="1600" baseline="-25000" dirty="0" smtClean="0">
                <a:latin typeface="Arial"/>
                <a:cs typeface="Arial"/>
              </a:rPr>
              <a:t>0</a:t>
            </a:r>
            <a:r>
              <a:rPr lang="en-US" sz="1600" dirty="0" smtClean="0">
                <a:latin typeface="Arial"/>
                <a:cs typeface="Arial"/>
              </a:rPr>
              <a:t>/ladder layer : light support and genuine cooling system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A pixel occupancy not exceeding a few %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  <a:endParaRPr lang="en-US" sz="1600" dirty="0">
              <a:latin typeface="Arial"/>
              <a:cs typeface="Arial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Image 3" descr="Capture d’écran 2015-01-01 à 16.23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0" y="2794000"/>
            <a:ext cx="5484022" cy="2349500"/>
          </a:xfrm>
          <a:prstGeom prst="rect">
            <a:avLst/>
          </a:prstGeom>
        </p:spPr>
      </p:pic>
      <p:pic>
        <p:nvPicPr>
          <p:cNvPr id="5" name="Image 4" descr="Capture d’écran 2015-01-05 à 11.24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38" y="2700420"/>
            <a:ext cx="3275262" cy="244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9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8695" y="664028"/>
            <a:ext cx="8372324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Central Si Tracker </a:t>
            </a:r>
            <a:r>
              <a:rPr lang="en-US" sz="1600" b="1" dirty="0" smtClean="0">
                <a:latin typeface="Arial"/>
                <a:cs typeface="Arial"/>
              </a:rPr>
              <a:t>System (vertex detector)</a:t>
            </a:r>
          </a:p>
          <a:p>
            <a:endParaRPr lang="en-US" sz="1600" b="1" dirty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3 ladders of double layers (6 pixel layers) 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|</a:t>
            </a:r>
            <a:r>
              <a:rPr lang="en-US" sz="1600" dirty="0" err="1">
                <a:latin typeface="Arial"/>
                <a:cs typeface="Arial"/>
              </a:rPr>
              <a:t>cos</a:t>
            </a:r>
            <a:r>
              <a:rPr lang="en-US" sz="1600" dirty="0">
                <a:latin typeface="Arial"/>
                <a:cs typeface="Arial"/>
              </a:rPr>
              <a:t>(</a:t>
            </a:r>
            <a:r>
              <a:rPr lang="en-US" sz="1600" dirty="0">
                <a:latin typeface="Symbol" charset="2"/>
                <a:cs typeface="Symbol" charset="2"/>
              </a:rPr>
              <a:t>q</a:t>
            </a:r>
            <a:r>
              <a:rPr lang="en-US" sz="1600" dirty="0">
                <a:latin typeface="Arial"/>
                <a:cs typeface="Arial"/>
              </a:rPr>
              <a:t>)| &lt;.97 for inner layer, |</a:t>
            </a:r>
            <a:r>
              <a:rPr lang="en-US" sz="1600" dirty="0" err="1">
                <a:latin typeface="Arial"/>
                <a:cs typeface="Arial"/>
              </a:rPr>
              <a:t>cos</a:t>
            </a:r>
            <a:r>
              <a:rPr lang="en-US" sz="1600" dirty="0">
                <a:latin typeface="Arial"/>
                <a:cs typeface="Arial"/>
              </a:rPr>
              <a:t>(</a:t>
            </a:r>
            <a:r>
              <a:rPr lang="en-US" sz="1600" dirty="0">
                <a:latin typeface="Symbol" charset="2"/>
                <a:cs typeface="Symbol" charset="2"/>
              </a:rPr>
              <a:t>q</a:t>
            </a:r>
            <a:r>
              <a:rPr lang="en-US" sz="1600" dirty="0">
                <a:latin typeface="Arial"/>
                <a:cs typeface="Arial"/>
              </a:rPr>
              <a:t>)| &lt;.9 for outer layer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Inner radius </a:t>
            </a:r>
            <a:r>
              <a:rPr lang="en-US" altLang="fr-FR" sz="1600" dirty="0">
                <a:solidFill>
                  <a:srgbClr val="000000"/>
                </a:solidFill>
                <a:latin typeface="Palatino Linotype" panose="02040502050505030304" pitchFamily="18" charset="0"/>
              </a:rPr>
              <a:t>~</a:t>
            </a:r>
            <a:r>
              <a:rPr lang="en-US" sz="1600" dirty="0">
                <a:latin typeface="Arial"/>
                <a:cs typeface="Arial"/>
              </a:rPr>
              <a:t>1.6 cm, outer radius </a:t>
            </a:r>
            <a:r>
              <a:rPr lang="en-US" altLang="fr-FR" sz="1600" dirty="0">
                <a:solidFill>
                  <a:srgbClr val="000000"/>
                </a:solidFill>
                <a:latin typeface="Palatino Linotype" panose="02040502050505030304" pitchFamily="18" charset="0"/>
              </a:rPr>
              <a:t>~ 6 cm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3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>
                <a:latin typeface="Symbol" charset="2"/>
                <a:cs typeface="Symbol" charset="2"/>
              </a:rPr>
              <a:t> </a:t>
            </a:r>
            <a:r>
              <a:rPr lang="en-US" sz="1600" dirty="0">
                <a:latin typeface="Arial"/>
                <a:cs typeface="Arial"/>
              </a:rPr>
              <a:t>resolution in the inner layer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Material budget </a:t>
            </a:r>
            <a:r>
              <a:rPr lang="en-US" altLang="fr-FR" sz="1600" dirty="0">
                <a:solidFill>
                  <a:srgbClr val="000000"/>
                </a:solidFill>
                <a:latin typeface="Palatino Linotype" panose="02040502050505030304" pitchFamily="18" charset="0"/>
              </a:rPr>
              <a:t>~</a:t>
            </a:r>
            <a:r>
              <a:rPr lang="en-US" sz="1600" dirty="0">
                <a:latin typeface="Arial"/>
                <a:cs typeface="Arial"/>
              </a:rPr>
              <a:t> 0.3%X</a:t>
            </a:r>
            <a:r>
              <a:rPr lang="en-US" sz="1600" baseline="-25000" dirty="0">
                <a:latin typeface="Arial"/>
                <a:cs typeface="Arial"/>
              </a:rPr>
              <a:t>0</a:t>
            </a:r>
            <a:r>
              <a:rPr lang="en-US" sz="1600" dirty="0">
                <a:latin typeface="Arial"/>
                <a:cs typeface="Arial"/>
              </a:rPr>
              <a:t>/ladder layer : light support and genuine cooling system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A pixel occupancy not exceeding a few </a:t>
            </a:r>
            <a:r>
              <a:rPr lang="en-US" sz="1600" dirty="0" smtClean="0">
                <a:latin typeface="Arial"/>
                <a:cs typeface="Arial"/>
              </a:rPr>
              <a:t>%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Time </a:t>
            </a:r>
            <a:r>
              <a:rPr lang="en-US" sz="1600" dirty="0" smtClean="0">
                <a:latin typeface="Arial"/>
                <a:cs typeface="Arial"/>
              </a:rPr>
              <a:t>stamping </a:t>
            </a:r>
          </a:p>
          <a:p>
            <a:pPr marL="285750" indent="-285750">
              <a:buFont typeface="Courier New"/>
              <a:buChar char="o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Proposed technologies: CPS,  FPCCD, </a:t>
            </a:r>
            <a:r>
              <a:rPr lang="en-US" sz="1600" dirty="0" smtClean="0">
                <a:latin typeface="Arial"/>
                <a:cs typeface="Arial"/>
              </a:rPr>
              <a:t>DEPFET,MAPs</a:t>
            </a:r>
            <a:endParaRPr lang="en-US" sz="1600" dirty="0" smtClean="0">
              <a:latin typeface="Arial"/>
              <a:cs typeface="Arial"/>
            </a:endParaRPr>
          </a:p>
        </p:txBody>
      </p:sp>
      <p:pic>
        <p:nvPicPr>
          <p:cNvPr id="10" name="Image 9" descr="Capture d’écran 2015-01-01 à 17.25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2" y="3034629"/>
            <a:ext cx="7574846" cy="174753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268975" y="199917"/>
            <a:ext cx="3455429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Tracker Silicon detectors : ILD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92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8695" y="641350"/>
            <a:ext cx="837232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Forward </a:t>
            </a:r>
            <a:r>
              <a:rPr lang="en-US" sz="1600" b="1" dirty="0">
                <a:latin typeface="Arial"/>
                <a:cs typeface="Arial"/>
              </a:rPr>
              <a:t>Tracking </a:t>
            </a:r>
            <a:r>
              <a:rPr lang="en-US" sz="1600" b="1" dirty="0" smtClean="0">
                <a:latin typeface="Arial"/>
                <a:cs typeface="Arial"/>
              </a:rPr>
              <a:t>Detector</a:t>
            </a:r>
            <a:r>
              <a:rPr lang="en-US" sz="1600" dirty="0" smtClean="0">
                <a:latin typeface="Arial"/>
                <a:cs typeface="Arial"/>
              </a:rPr>
              <a:t> (</a:t>
            </a:r>
            <a:r>
              <a:rPr lang="en-US" sz="1600" b="1" dirty="0" smtClean="0">
                <a:latin typeface="Arial"/>
                <a:cs typeface="Arial"/>
              </a:rPr>
              <a:t>vertex detector</a:t>
            </a:r>
            <a:r>
              <a:rPr lang="en-US" sz="1600" dirty="0" smtClean="0">
                <a:latin typeface="Arial"/>
                <a:cs typeface="Arial"/>
              </a:rPr>
              <a:t>)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FTD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2 pixel disks (0.25-0.5%X</a:t>
            </a:r>
            <a:r>
              <a:rPr lang="en-US" sz="1600" baseline="-25000" dirty="0">
                <a:latin typeface="Arial"/>
                <a:cs typeface="Arial"/>
              </a:rPr>
              <a:t>0</a:t>
            </a:r>
            <a:r>
              <a:rPr lang="en-US" sz="1600" dirty="0">
                <a:latin typeface="Arial"/>
                <a:cs typeface="Arial"/>
              </a:rPr>
              <a:t>/Disk)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5 </a:t>
            </a:r>
            <a:r>
              <a:rPr lang="en-US" sz="1600" dirty="0">
                <a:latin typeface="Arial"/>
                <a:cs typeface="Arial"/>
              </a:rPr>
              <a:t>false double-sided layers of Si strips (0.65%X</a:t>
            </a:r>
            <a:r>
              <a:rPr lang="en-US" sz="1600" baseline="-25000" dirty="0">
                <a:latin typeface="Arial"/>
                <a:cs typeface="Arial"/>
              </a:rPr>
              <a:t>0</a:t>
            </a:r>
            <a:r>
              <a:rPr lang="en-US" sz="1600" dirty="0">
                <a:latin typeface="Arial"/>
                <a:cs typeface="Arial"/>
              </a:rPr>
              <a:t>/Disk)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100 W/disk when power-pulsed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 Same technologies proposed as for the pixel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 detectors </a:t>
            </a:r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 err="1" smtClean="0">
                <a:latin typeface="Arial"/>
                <a:cs typeface="Arial"/>
              </a:rPr>
              <a:t>Endcap</a:t>
            </a:r>
            <a:r>
              <a:rPr lang="en-US" sz="1600" dirty="0" smtClean="0">
                <a:latin typeface="Arial"/>
                <a:cs typeface="Arial"/>
              </a:rPr>
              <a:t> Tracking System (</a:t>
            </a:r>
            <a:r>
              <a:rPr lang="en-US" sz="1600" b="1" dirty="0" smtClean="0">
                <a:latin typeface="Arial"/>
                <a:cs typeface="Arial"/>
              </a:rPr>
              <a:t>ETS</a:t>
            </a:r>
            <a:r>
              <a:rPr lang="en-US" sz="1600" dirty="0">
                <a:latin typeface="Arial"/>
                <a:cs typeface="Arial"/>
              </a:rPr>
              <a:t>)</a:t>
            </a:r>
            <a:r>
              <a:rPr lang="en-US" sz="1600" b="1" dirty="0" smtClean="0">
                <a:latin typeface="Arial"/>
                <a:cs typeface="Arial"/>
              </a:rPr>
              <a:t>,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Inner Tracker (</a:t>
            </a:r>
            <a:r>
              <a:rPr lang="en-US" sz="1600" b="1" dirty="0" smtClean="0">
                <a:latin typeface="Arial"/>
                <a:cs typeface="Arial"/>
              </a:rPr>
              <a:t>SIT</a:t>
            </a:r>
            <a:r>
              <a:rPr lang="en-US" sz="1600" dirty="0" smtClean="0">
                <a:latin typeface="Arial"/>
                <a:cs typeface="Arial"/>
              </a:rPr>
              <a:t>),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Si </a:t>
            </a:r>
            <a:r>
              <a:rPr lang="en-US" sz="1600" dirty="0" smtClean="0">
                <a:latin typeface="Arial"/>
                <a:cs typeface="Arial"/>
              </a:rPr>
              <a:t>External Tracker (</a:t>
            </a:r>
            <a:r>
              <a:rPr lang="en-US" sz="1600" b="1" dirty="0" smtClean="0">
                <a:latin typeface="Arial"/>
                <a:cs typeface="Arial"/>
              </a:rPr>
              <a:t>SET</a:t>
            </a:r>
            <a:r>
              <a:rPr lang="en-US" sz="1600" dirty="0" smtClean="0">
                <a:latin typeface="Arial"/>
                <a:cs typeface="Arial"/>
              </a:rPr>
              <a:t>) 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Additional precise measurements, forward tracking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</a:t>
            </a:r>
            <a:r>
              <a:rPr lang="en-US" sz="1600" dirty="0" smtClean="0">
                <a:latin typeface="Arial"/>
                <a:cs typeface="Arial"/>
              </a:rPr>
              <a:t>improvement</a:t>
            </a:r>
            <a:r>
              <a:rPr lang="en-US" sz="1600" dirty="0" smtClean="0">
                <a:latin typeface="Arial"/>
                <a:cs typeface="Arial"/>
              </a:rPr>
              <a:t>, time stamping  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Pad size of 10x10 cm</a:t>
            </a:r>
            <a:r>
              <a:rPr lang="en-US" sz="1600" baseline="30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, 50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m pitch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200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m thickness.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Material budget </a:t>
            </a:r>
            <a:r>
              <a:rPr lang="en-US" altLang="fr-FR" sz="1600" dirty="0">
                <a:solidFill>
                  <a:srgbClr val="000000"/>
                </a:solidFill>
                <a:latin typeface="Palatino Linotype" panose="02040502050505030304" pitchFamily="18" charset="0"/>
              </a:rPr>
              <a:t>~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0. 65%X</a:t>
            </a:r>
            <a:r>
              <a:rPr lang="en-US" sz="1600" baseline="-25000" dirty="0" smtClean="0">
                <a:latin typeface="Arial"/>
                <a:cs typeface="Arial"/>
              </a:rPr>
              <a:t>0</a:t>
            </a:r>
            <a:r>
              <a:rPr lang="en-US" sz="1600" dirty="0" smtClean="0">
                <a:latin typeface="Arial"/>
                <a:cs typeface="Arial"/>
              </a:rPr>
              <a:t>/layer.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smtClean="0">
                <a:latin typeface="Arial"/>
                <a:cs typeface="Arial"/>
              </a:rPr>
              <a:t>Resolution  </a:t>
            </a:r>
            <a:r>
              <a:rPr lang="en-US" altLang="fr-FR" sz="1600" b="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~</a:t>
            </a:r>
            <a:r>
              <a:rPr lang="en-US" altLang="fr-FR" sz="1600" dirty="0" smtClean="0">
                <a:latin typeface="Arial"/>
                <a:cs typeface="Arial"/>
              </a:rPr>
              <a:t>7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m</a:t>
            </a:r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68975" y="199917"/>
            <a:ext cx="3455429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Tracker Silicon detectors : ILD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7" name="Image 6" descr="Capture d’écran 2015-01-01 à 17.58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604" y="641350"/>
            <a:ext cx="3490713" cy="288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0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Capture d’écran 2015-01-02 à 12.02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786" y="2766632"/>
            <a:ext cx="3327448" cy="184778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57871" y="137643"/>
            <a:ext cx="4724173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Technologies proposed for the ILD vertex detector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41822" y="637804"/>
            <a:ext cx="68320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14124"/>
                </a:solidFill>
                <a:latin typeface="Arial"/>
                <a:cs typeface="Arial"/>
              </a:rPr>
              <a:t>DEPFET</a:t>
            </a:r>
            <a:r>
              <a:rPr lang="en-US" sz="1300" dirty="0" smtClean="0">
                <a:latin typeface="Arial"/>
                <a:cs typeface="Arial"/>
              </a:rPr>
              <a:t>: </a:t>
            </a:r>
            <a:r>
              <a:rPr lang="en-US" sz="1300" dirty="0" smtClean="0">
                <a:latin typeface="Arial"/>
                <a:cs typeface="Arial"/>
              </a:rPr>
              <a:t>all-silicon vertex ladder: </a:t>
            </a:r>
          </a:p>
          <a:p>
            <a:r>
              <a:rPr lang="en-US" sz="1300" dirty="0" smtClean="0">
                <a:latin typeface="Arial"/>
                <a:cs typeface="Arial"/>
              </a:rPr>
              <a:t>Ultra-thin self-supporting Silicon </a:t>
            </a:r>
            <a:r>
              <a:rPr lang="en-US" sz="1300" dirty="0" smtClean="0">
                <a:latin typeface="Arial"/>
                <a:cs typeface="Arial"/>
              </a:rPr>
              <a:t>sensor </a:t>
            </a:r>
            <a:r>
              <a:rPr lang="en-US" sz="1300" dirty="0" smtClean="0">
                <a:latin typeface="Arial"/>
                <a:cs typeface="Arial"/>
              </a:rPr>
              <a:t>created from Si-Oxide-Si </a:t>
            </a:r>
          </a:p>
          <a:p>
            <a:r>
              <a:rPr lang="en-US" sz="1300" dirty="0" smtClean="0">
                <a:latin typeface="Arial"/>
                <a:cs typeface="Arial"/>
              </a:rPr>
              <a:t>sandwich made of  a sensor and a handle wafer after </a:t>
            </a:r>
            <a:r>
              <a:rPr lang="en-US" sz="1300" dirty="0" smtClean="0">
                <a:latin typeface="Arial"/>
                <a:cs typeface="Arial"/>
              </a:rPr>
              <a:t>grinding</a:t>
            </a:r>
          </a:p>
          <a:p>
            <a:r>
              <a:rPr lang="en-US" sz="1300" dirty="0" smtClean="0">
                <a:latin typeface="Arial"/>
                <a:cs typeface="Arial"/>
              </a:rPr>
              <a:t> and applying </a:t>
            </a:r>
            <a:r>
              <a:rPr lang="en-US" sz="1300" dirty="0" smtClean="0">
                <a:latin typeface="Arial"/>
                <a:cs typeface="Arial"/>
              </a:rPr>
              <a:t>lithography process.  </a:t>
            </a:r>
          </a:p>
          <a:p>
            <a:r>
              <a:rPr lang="en-US" sz="1300" dirty="0" smtClean="0">
                <a:latin typeface="Arial"/>
                <a:cs typeface="Arial"/>
              </a:rPr>
              <a:t>Signal and power lines </a:t>
            </a:r>
            <a:r>
              <a:rPr lang="en-US" sz="1300" dirty="0" smtClean="0">
                <a:latin typeface="Arial"/>
                <a:cs typeface="Arial"/>
              </a:rPr>
              <a:t>are integrated </a:t>
            </a:r>
            <a:r>
              <a:rPr lang="en-US" sz="1300" dirty="0" smtClean="0">
                <a:latin typeface="Arial"/>
                <a:cs typeface="Arial"/>
              </a:rPr>
              <a:t>on Silicon and ASICs directly bonded </a:t>
            </a:r>
            <a:r>
              <a:rPr lang="en-US" sz="1300" dirty="0" smtClean="0">
                <a:latin typeface="Arial"/>
                <a:cs typeface="Arial"/>
              </a:rPr>
              <a:t>on top</a:t>
            </a:r>
            <a:endParaRPr lang="en-US" sz="1300" dirty="0">
              <a:latin typeface="Arial"/>
              <a:cs typeface="Arial"/>
            </a:endParaRPr>
          </a:p>
        </p:txBody>
      </p:sp>
      <p:pic>
        <p:nvPicPr>
          <p:cNvPr id="9" name="Image 8" descr="Capture d’écran 2015-01-02 à 10.45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789" y="1"/>
            <a:ext cx="1933160" cy="1366498"/>
          </a:xfrm>
          <a:prstGeom prst="rect">
            <a:avLst/>
          </a:prstGeom>
        </p:spPr>
      </p:pic>
      <p:pic>
        <p:nvPicPr>
          <p:cNvPr id="10" name="Image 9" descr="Capture d’écran 2015-01-02 à 10.45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77" y="683249"/>
            <a:ext cx="2091833" cy="68324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9830" y="1815053"/>
            <a:ext cx="29605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300" dirty="0" smtClean="0">
                <a:latin typeface="Arial"/>
                <a:cs typeface="Arial"/>
              </a:rPr>
              <a:t>Pixel size : 20x20</a:t>
            </a:r>
            <a:r>
              <a:rPr lang="en-US" sz="1300" dirty="0" smtClean="0">
                <a:latin typeface="Symbol" charset="2"/>
                <a:cs typeface="Symbol" charset="2"/>
              </a:rPr>
              <a:t>m</a:t>
            </a:r>
            <a:r>
              <a:rPr lang="en-US" sz="1300" dirty="0" smtClean="0">
                <a:latin typeface="Arial"/>
                <a:cs typeface="Arial"/>
              </a:rPr>
              <a:t>m</a:t>
            </a:r>
            <a:r>
              <a:rPr lang="en-US" sz="1300" baseline="30000" dirty="0" smtClean="0">
                <a:latin typeface="Arial"/>
                <a:cs typeface="Arial"/>
              </a:rPr>
              <a:t>2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300" dirty="0" smtClean="0">
                <a:latin typeface="Arial"/>
                <a:cs typeface="Arial"/>
              </a:rPr>
              <a:t>Resolution (</a:t>
            </a:r>
            <a:r>
              <a:rPr lang="en-US" sz="1300" dirty="0" err="1" smtClean="0">
                <a:latin typeface="Arial"/>
                <a:cs typeface="Arial"/>
              </a:rPr>
              <a:t>r</a:t>
            </a:r>
            <a:r>
              <a:rPr lang="en-US" sz="1300" dirty="0" err="1" smtClean="0">
                <a:latin typeface="Symbol" charset="2"/>
                <a:cs typeface="Symbol" charset="2"/>
              </a:rPr>
              <a:t>f</a:t>
            </a:r>
            <a:r>
              <a:rPr lang="en-US" sz="1300" dirty="0" smtClean="0">
                <a:latin typeface="Arial"/>
                <a:cs typeface="Arial"/>
              </a:rPr>
              <a:t>) : 2.3 3.5 </a:t>
            </a:r>
            <a:r>
              <a:rPr lang="en-US" sz="1300" dirty="0" smtClean="0">
                <a:latin typeface="Symbol" charset="2"/>
                <a:cs typeface="Symbol" charset="2"/>
              </a:rPr>
              <a:t>m</a:t>
            </a:r>
            <a:r>
              <a:rPr lang="en-US" sz="1300" dirty="0" smtClean="0">
                <a:latin typeface="Arial"/>
                <a:cs typeface="Arial"/>
              </a:rPr>
              <a:t>m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300" dirty="0" smtClean="0">
                <a:latin typeface="Arial"/>
                <a:cs typeface="Arial"/>
              </a:rPr>
              <a:t>Readout speed (25-100 </a:t>
            </a:r>
            <a:r>
              <a:rPr lang="en-US" sz="1300" dirty="0" err="1" smtClean="0">
                <a:latin typeface="Symbol" charset="2"/>
                <a:cs typeface="Symbol" charset="2"/>
              </a:rPr>
              <a:t>m</a:t>
            </a:r>
            <a:r>
              <a:rPr lang="en-US" sz="1300" dirty="0" err="1" smtClean="0">
                <a:latin typeface="Arial"/>
                <a:cs typeface="Arial"/>
              </a:rPr>
              <a:t>s</a:t>
            </a:r>
            <a:r>
              <a:rPr lang="en-US" sz="1300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300" dirty="0" smtClean="0">
                <a:latin typeface="Arial"/>
                <a:cs typeface="Arial"/>
              </a:rPr>
              <a:t>Material budget : </a:t>
            </a:r>
            <a:r>
              <a:rPr lang="en-US" sz="1300" dirty="0" smtClean="0">
                <a:latin typeface="Arial"/>
                <a:cs typeface="Arial"/>
              </a:rPr>
              <a:t>0.15</a:t>
            </a:r>
            <a:r>
              <a:rPr lang="en-US" sz="1300" dirty="0" smtClean="0">
                <a:latin typeface="Arial"/>
                <a:cs typeface="Arial"/>
              </a:rPr>
              <a:t>%X</a:t>
            </a:r>
            <a:r>
              <a:rPr lang="en-US" sz="1300" baseline="-25000" dirty="0" smtClean="0">
                <a:latin typeface="Arial"/>
                <a:cs typeface="Arial"/>
              </a:rPr>
              <a:t>0</a:t>
            </a:r>
            <a:r>
              <a:rPr lang="en-US" sz="1300" dirty="0" smtClean="0">
                <a:latin typeface="Arial"/>
                <a:cs typeface="Arial"/>
              </a:rPr>
              <a:t>/</a:t>
            </a:r>
            <a:r>
              <a:rPr lang="en-US" sz="1300" dirty="0" err="1" smtClean="0">
                <a:latin typeface="Arial"/>
                <a:cs typeface="Arial"/>
              </a:rPr>
              <a:t>s.layer</a:t>
            </a:r>
            <a:endParaRPr lang="en-US" sz="1300" dirty="0" smtClean="0">
              <a:latin typeface="Arial"/>
              <a:cs typeface="Arial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487629" y="4636678"/>
            <a:ext cx="6474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First large (512x192 pixels), thin (50  DEPFET </a:t>
            </a:r>
            <a:r>
              <a:rPr lang="en-US" sz="1000" dirty="0" smtClean="0">
                <a:latin typeface="Symbol" charset="2"/>
                <a:cs typeface="Symbol" charset="2"/>
              </a:rPr>
              <a:t>m</a:t>
            </a:r>
            <a:r>
              <a:rPr lang="en-US" sz="1000" dirty="0" smtClean="0">
                <a:latin typeface="Arial"/>
                <a:cs typeface="Arial"/>
              </a:rPr>
              <a:t>m) multi-chip ladder successfully tested at DESY in </a:t>
            </a:r>
            <a:r>
              <a:rPr lang="en-US" sz="1000" dirty="0" smtClean="0">
                <a:latin typeface="Arial"/>
                <a:cs typeface="Arial"/>
              </a:rPr>
              <a:t>2014</a:t>
            </a:r>
          </a:p>
          <a:p>
            <a:r>
              <a:rPr lang="en-US" sz="1000" dirty="0" smtClean="0">
                <a:latin typeface="Arial"/>
                <a:cs typeface="Arial"/>
              </a:rPr>
              <a:t>DEPFET technology is  chosen for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BELLEII</a:t>
            </a:r>
            <a:r>
              <a:rPr lang="en-US" sz="1000" dirty="0" smtClean="0">
                <a:latin typeface="Arial"/>
                <a:cs typeface="Arial"/>
              </a:rPr>
              <a:t>.</a:t>
            </a:r>
            <a:r>
              <a:rPr lang="en-US" sz="1000" dirty="0" smtClean="0">
                <a:latin typeface="Arial"/>
                <a:cs typeface="Arial"/>
              </a:rPr>
              <a:t> 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41822" y="2868653"/>
            <a:ext cx="2273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DCD (Drain Current Digitizer), </a:t>
            </a:r>
          </a:p>
          <a:p>
            <a:r>
              <a:rPr lang="en-US" sz="1200" dirty="0" smtClean="0">
                <a:latin typeface="Arial"/>
                <a:cs typeface="Arial"/>
              </a:rPr>
              <a:t>256 </a:t>
            </a:r>
            <a:r>
              <a:rPr lang="en-US" sz="1200" dirty="0" err="1" smtClean="0">
                <a:latin typeface="Arial"/>
                <a:cs typeface="Arial"/>
              </a:rPr>
              <a:t>ch</a:t>
            </a:r>
            <a:r>
              <a:rPr lang="en-US" sz="1200" dirty="0" smtClean="0">
                <a:latin typeface="Arial"/>
                <a:cs typeface="Arial"/>
              </a:rPr>
              <a:t>, 8-bit ADC/</a:t>
            </a:r>
            <a:r>
              <a:rPr lang="en-US" sz="1200" dirty="0" err="1" smtClean="0">
                <a:latin typeface="Arial"/>
                <a:cs typeface="Arial"/>
              </a:rPr>
              <a:t>ch</a:t>
            </a:r>
            <a:r>
              <a:rPr lang="en-US" sz="1200" dirty="0" smtClean="0">
                <a:latin typeface="Arial"/>
                <a:cs typeface="Arial"/>
              </a:rPr>
              <a:t>, </a:t>
            </a:r>
          </a:p>
          <a:p>
            <a:r>
              <a:rPr lang="en-US" sz="1200" dirty="0" smtClean="0">
                <a:latin typeface="Arial"/>
                <a:cs typeface="Arial"/>
              </a:rPr>
              <a:t>UMC 180 nm, rad hard</a:t>
            </a:r>
            <a:endParaRPr lang="en-US" sz="1200" dirty="0">
              <a:latin typeface="Arial"/>
              <a:cs typeface="Arial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1877690" y="3340132"/>
            <a:ext cx="1664962" cy="323166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89450" y="3584746"/>
            <a:ext cx="2908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DHP (Digital Data Processor)</a:t>
            </a:r>
          </a:p>
          <a:p>
            <a:r>
              <a:rPr lang="en-US" sz="1200" dirty="0" smtClean="0">
                <a:latin typeface="Arial"/>
                <a:cs typeface="Arial"/>
              </a:rPr>
              <a:t>TSMC 65nm, zero suppression, </a:t>
            </a:r>
          </a:p>
          <a:p>
            <a:r>
              <a:rPr lang="en-US" sz="1200" dirty="0" smtClean="0">
                <a:latin typeface="Arial"/>
                <a:cs typeface="Arial"/>
              </a:rPr>
              <a:t>timing and trigger control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15086" y="4392433"/>
            <a:ext cx="187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Arial"/>
                <a:cs typeface="Arial"/>
              </a:rPr>
              <a:t>SwitcherB</a:t>
            </a:r>
            <a:r>
              <a:rPr lang="en-US" sz="1200" dirty="0" smtClean="0">
                <a:latin typeface="Arial"/>
                <a:cs typeface="Arial"/>
              </a:rPr>
              <a:t>, Row control,</a:t>
            </a:r>
          </a:p>
          <a:p>
            <a:r>
              <a:rPr lang="en-US" sz="1200" dirty="0" smtClean="0">
                <a:latin typeface="Arial"/>
                <a:cs typeface="Arial"/>
              </a:rPr>
              <a:t>32X2 </a:t>
            </a:r>
            <a:r>
              <a:rPr lang="en-US" sz="1200" dirty="0" err="1" smtClean="0">
                <a:latin typeface="Arial"/>
                <a:cs typeface="Arial"/>
              </a:rPr>
              <a:t>ch</a:t>
            </a:r>
            <a:r>
              <a:rPr lang="en-US" sz="1200" dirty="0" smtClean="0">
                <a:latin typeface="Arial"/>
                <a:cs typeface="Arial"/>
              </a:rPr>
              <a:t>, </a:t>
            </a:r>
            <a:r>
              <a:rPr lang="en-US" sz="1200" dirty="0" err="1" smtClean="0">
                <a:latin typeface="Arial"/>
                <a:cs typeface="Arial"/>
              </a:rPr>
              <a:t>Gate&amp;Clear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AMS/IBM 180 nm</a:t>
            </a:r>
            <a:endParaRPr lang="en-US" sz="1200" dirty="0">
              <a:latin typeface="Arial"/>
              <a:cs typeface="Arial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2291319" y="3712888"/>
            <a:ext cx="1043460" cy="136145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1837021" y="4007301"/>
            <a:ext cx="2426683" cy="607114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Image 32" descr="Capture d’écran 2015-01-02 à 12.13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938" y="2744369"/>
            <a:ext cx="2925626" cy="187004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62867" y="1775413"/>
            <a:ext cx="32973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300" dirty="0" smtClean="0">
                <a:latin typeface="Arial"/>
                <a:cs typeface="Arial"/>
              </a:rPr>
              <a:t>Occupancy :0.13 hit/mm</a:t>
            </a:r>
            <a:r>
              <a:rPr lang="en-US" sz="1300" baseline="30000" dirty="0" smtClean="0">
                <a:latin typeface="Arial"/>
                <a:cs typeface="Arial"/>
              </a:rPr>
              <a:t>2</a:t>
            </a:r>
            <a:r>
              <a:rPr lang="en-US" sz="1300" dirty="0" smtClean="0">
                <a:latin typeface="Arial"/>
                <a:cs typeface="Arial"/>
              </a:rPr>
              <a:t>/s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300" dirty="0" smtClean="0">
                <a:latin typeface="Arial"/>
                <a:cs typeface="Arial"/>
              </a:rPr>
              <a:t>Rolling shutter mode, R.O </a:t>
            </a:r>
            <a:r>
              <a:rPr lang="en-US" sz="1300" dirty="0" smtClean="0">
                <a:latin typeface="Arial"/>
                <a:cs typeface="Arial"/>
              </a:rPr>
              <a:t>50 ns</a:t>
            </a:r>
            <a:r>
              <a:rPr lang="en-US" sz="1300" dirty="0" smtClean="0">
                <a:latin typeface="Arial"/>
                <a:cs typeface="Arial"/>
              </a:rPr>
              <a:t>/row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300" dirty="0" smtClean="0">
                <a:latin typeface="Arial"/>
                <a:cs typeface="Arial"/>
              </a:rPr>
              <a:t>Rad. Hard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300" dirty="0" err="1" smtClean="0">
                <a:latin typeface="Arial"/>
                <a:cs typeface="Arial"/>
              </a:rPr>
              <a:t>P.Pulsing</a:t>
            </a:r>
            <a:r>
              <a:rPr lang="en-US" sz="1300" dirty="0" smtClean="0">
                <a:latin typeface="Arial"/>
                <a:cs typeface="Arial"/>
              </a:rPr>
              <a:t>, </a:t>
            </a:r>
            <a:r>
              <a:rPr lang="en-US" sz="1300" dirty="0" smtClean="0">
                <a:latin typeface="Arial"/>
                <a:cs typeface="Arial"/>
              </a:rPr>
              <a:t>active </a:t>
            </a:r>
            <a:r>
              <a:rPr lang="en-US" sz="1300" dirty="0" smtClean="0">
                <a:latin typeface="Arial"/>
                <a:cs typeface="Arial"/>
              </a:rPr>
              <a:t>cooling (EOS)</a:t>
            </a:r>
            <a:endParaRPr lang="en-US" sz="1300" dirty="0">
              <a:latin typeface="Arial"/>
              <a:cs typeface="Arial"/>
            </a:endParaRPr>
          </a:p>
        </p:txBody>
      </p:sp>
      <p:pic>
        <p:nvPicPr>
          <p:cNvPr id="38" name="Image 37" descr="Capture d’écran 2015-01-02 à 12.21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699" y="1713540"/>
            <a:ext cx="3002865" cy="954425"/>
          </a:xfrm>
          <a:prstGeom prst="rect">
            <a:avLst/>
          </a:prstGeom>
        </p:spPr>
      </p:pic>
      <p:pic>
        <p:nvPicPr>
          <p:cNvPr id="39" name="Image 38" descr="Capture d’écran 2015-01-02 à 12.21.1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77" y="0"/>
            <a:ext cx="2171700" cy="68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1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55" y="1850470"/>
            <a:ext cx="2374548" cy="119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57871" y="137643"/>
            <a:ext cx="4724173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Technologies proposed for the ILD vertex detector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6462" y="637804"/>
            <a:ext cx="683205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14124"/>
                </a:solidFill>
                <a:latin typeface="Arial"/>
                <a:cs typeface="Arial"/>
              </a:rPr>
              <a:t>CMOS Pixel Sensor (CPS</a:t>
            </a:r>
            <a:r>
              <a:rPr lang="en-US" sz="1400" b="1" dirty="0" smtClean="0">
                <a:solidFill>
                  <a:srgbClr val="F14124"/>
                </a:solidFill>
                <a:latin typeface="Arial"/>
                <a:cs typeface="Arial"/>
              </a:rPr>
              <a:t>)</a:t>
            </a:r>
            <a:r>
              <a:rPr lang="en-US" sz="1400" dirty="0" smtClean="0">
                <a:latin typeface="Arial"/>
                <a:cs typeface="Arial"/>
              </a:rPr>
              <a:t>: 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Developed </a:t>
            </a:r>
            <a:r>
              <a:rPr lang="en-US" sz="1200" dirty="0" smtClean="0">
                <a:latin typeface="Arial"/>
                <a:cs typeface="Arial"/>
              </a:rPr>
              <a:t>in 0.35 </a:t>
            </a:r>
            <a:r>
              <a:rPr lang="en-US" sz="1200" dirty="0" smtClean="0">
                <a:latin typeface="Arial"/>
                <a:cs typeface="Arial"/>
              </a:rPr>
              <a:t>nm, the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Mimosa26 chip</a:t>
            </a:r>
          </a:p>
          <a:p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fulfills ILC requirements</a:t>
            </a:r>
          </a:p>
          <a:p>
            <a:r>
              <a:rPr lang="en-US" sz="1200" dirty="0" smtClean="0">
                <a:latin typeface="Arial"/>
                <a:cs typeface="Arial"/>
              </a:rPr>
              <a:t> New chip in 180 nm is being developed</a:t>
            </a:r>
          </a:p>
          <a:p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( 2-4 faster and 60% power cons. less) 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9830" y="1769697"/>
            <a:ext cx="2801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200" dirty="0" smtClean="0">
                <a:latin typeface="Arial"/>
                <a:cs typeface="Arial"/>
              </a:rPr>
              <a:t>Pixel size </a:t>
            </a:r>
            <a:r>
              <a:rPr lang="en-US" altLang="fr-FR" sz="1200" b="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~</a:t>
            </a:r>
            <a:r>
              <a:rPr lang="en-US" sz="1200" dirty="0" smtClean="0">
                <a:latin typeface="Arial"/>
                <a:cs typeface="Arial"/>
              </a:rPr>
              <a:t> 16x16-16-64 </a:t>
            </a:r>
            <a:r>
              <a:rPr lang="en-US" sz="1200" dirty="0" smtClean="0">
                <a:latin typeface="Symbol" charset="2"/>
                <a:cs typeface="Symbol" charset="2"/>
              </a:rPr>
              <a:t>m</a:t>
            </a:r>
            <a:r>
              <a:rPr lang="en-US" sz="1200" dirty="0" smtClean="0">
                <a:latin typeface="Arial"/>
                <a:cs typeface="Arial"/>
              </a:rPr>
              <a:t>m</a:t>
            </a:r>
            <a:r>
              <a:rPr lang="en-US" sz="1200" baseline="30000" dirty="0" smtClean="0">
                <a:latin typeface="Arial"/>
                <a:cs typeface="Arial"/>
              </a:rPr>
              <a:t>2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200" dirty="0" smtClean="0">
                <a:latin typeface="Arial"/>
                <a:cs typeface="Arial"/>
              </a:rPr>
              <a:t>Readout speed (112 </a:t>
            </a:r>
            <a:r>
              <a:rPr lang="en-US" sz="1200" dirty="0" err="1" smtClean="0">
                <a:latin typeface="Symbol" charset="2"/>
                <a:cs typeface="Symbol" charset="2"/>
              </a:rPr>
              <a:t>m</a:t>
            </a:r>
            <a:r>
              <a:rPr lang="en-US" sz="1200" dirty="0" err="1" smtClean="0">
                <a:latin typeface="Arial"/>
                <a:cs typeface="Arial"/>
              </a:rPr>
              <a:t>s</a:t>
            </a:r>
            <a:r>
              <a:rPr lang="en-US" sz="1200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200" dirty="0" smtClean="0">
                <a:latin typeface="Arial"/>
                <a:cs typeface="Arial"/>
              </a:rPr>
              <a:t>Material budget : </a:t>
            </a:r>
            <a:r>
              <a:rPr lang="en-US" sz="1200" dirty="0" smtClean="0">
                <a:latin typeface="Arial"/>
                <a:cs typeface="Arial"/>
              </a:rPr>
              <a:t>0.6%</a:t>
            </a:r>
            <a:r>
              <a:rPr lang="en-US" sz="1200" dirty="0" smtClean="0">
                <a:latin typeface="Arial"/>
                <a:cs typeface="Arial"/>
              </a:rPr>
              <a:t>X</a:t>
            </a:r>
            <a:r>
              <a:rPr lang="en-US" sz="1200" baseline="-25000" dirty="0" smtClean="0">
                <a:latin typeface="Arial"/>
                <a:cs typeface="Arial"/>
              </a:rPr>
              <a:t>0</a:t>
            </a:r>
            <a:r>
              <a:rPr lang="en-US" sz="1200" dirty="0" smtClean="0">
                <a:latin typeface="Arial"/>
                <a:cs typeface="Arial"/>
              </a:rPr>
              <a:t>/</a:t>
            </a:r>
            <a:r>
              <a:rPr lang="en-US" sz="1200" dirty="0" err="1" smtClean="0">
                <a:latin typeface="Arial"/>
                <a:cs typeface="Arial"/>
              </a:rPr>
              <a:t>d.layer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     (0.35%X</a:t>
            </a:r>
            <a:r>
              <a:rPr lang="en-US" sz="1200" baseline="-25000" dirty="0" smtClean="0">
                <a:latin typeface="Arial"/>
                <a:cs typeface="Arial"/>
              </a:rPr>
              <a:t>0 </a:t>
            </a:r>
            <a:r>
              <a:rPr lang="en-US" sz="1200" dirty="0" smtClean="0">
                <a:latin typeface="Arial"/>
                <a:cs typeface="Arial"/>
              </a:rPr>
              <a:t>with </a:t>
            </a:r>
            <a:r>
              <a:rPr lang="en-US" sz="1200" dirty="0" smtClean="0">
                <a:latin typeface="Arial"/>
                <a:cs typeface="Arial"/>
              </a:rPr>
              <a:t>a </a:t>
            </a:r>
            <a:r>
              <a:rPr lang="en-US" sz="1200" dirty="0" smtClean="0">
                <a:latin typeface="Arial"/>
                <a:cs typeface="Arial"/>
              </a:rPr>
              <a:t>new </a:t>
            </a:r>
            <a:r>
              <a:rPr lang="en-US" sz="1200" dirty="0" smtClean="0">
                <a:latin typeface="Arial"/>
                <a:cs typeface="Arial"/>
              </a:rPr>
              <a:t>version) 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637526" y="1836968"/>
            <a:ext cx="3077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200" dirty="0" smtClean="0">
                <a:latin typeface="Arial"/>
                <a:cs typeface="Arial"/>
              </a:rPr>
              <a:t>Occupancy :0.13 hit/mm</a:t>
            </a:r>
            <a:r>
              <a:rPr lang="en-US" sz="1200" baseline="30000" dirty="0" smtClean="0">
                <a:latin typeface="Arial"/>
                <a:cs typeface="Arial"/>
              </a:rPr>
              <a:t>2</a:t>
            </a:r>
            <a:r>
              <a:rPr lang="en-US" sz="1200" dirty="0" smtClean="0">
                <a:latin typeface="Arial"/>
                <a:cs typeface="Arial"/>
              </a:rPr>
              <a:t>/s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200" dirty="0" smtClean="0">
                <a:latin typeface="Arial"/>
                <a:cs typeface="Arial"/>
              </a:rPr>
              <a:t>Rolling shutter mode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200" dirty="0" smtClean="0">
                <a:latin typeface="Arial"/>
                <a:cs typeface="Arial"/>
              </a:rPr>
              <a:t>Rad. Hard tested </a:t>
            </a:r>
          </a:p>
        </p:txBody>
      </p:sp>
      <p:pic>
        <p:nvPicPr>
          <p:cNvPr id="4" name="Image 3" descr="Capture d’écran 2015-01-02 à 12.31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59" y="614745"/>
            <a:ext cx="2778224" cy="1200308"/>
          </a:xfrm>
          <a:prstGeom prst="rect">
            <a:avLst/>
          </a:prstGeom>
        </p:spPr>
      </p:pic>
      <p:pic>
        <p:nvPicPr>
          <p:cNvPr id="6" name="Image 5" descr="Capture d’écran 2015-01-02 à 13.56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10" y="614745"/>
            <a:ext cx="3247389" cy="1200308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44" y="4008679"/>
            <a:ext cx="3927764" cy="10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592" y="1863587"/>
            <a:ext cx="1916401" cy="109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71" y="2680037"/>
            <a:ext cx="2479655" cy="191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Image 6" descr="Capture d’écran 2015-01-02 à 15.07.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834" y="2680037"/>
            <a:ext cx="2330127" cy="183547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41523" y="4629462"/>
            <a:ext cx="5205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3-4 </a:t>
            </a:r>
            <a:r>
              <a:rPr lang="en-US" sz="1200" dirty="0" smtClean="0">
                <a:latin typeface="Symbol" charset="2"/>
                <a:cs typeface="Symbol" charset="2"/>
              </a:rPr>
              <a:t>m</a:t>
            </a:r>
            <a:r>
              <a:rPr lang="en-US" sz="1200" dirty="0" smtClean="0">
                <a:latin typeface="Arial"/>
                <a:cs typeface="Arial"/>
              </a:rPr>
              <a:t>m position resolution, 0.05-0.2° angular resolution obtained in 2012 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TB </a:t>
            </a:r>
            <a:r>
              <a:rPr lang="en-US" sz="1200" dirty="0" smtClean="0">
                <a:latin typeface="Arial"/>
                <a:cs typeface="Arial"/>
              </a:rPr>
              <a:t>at </a:t>
            </a:r>
            <a:r>
              <a:rPr lang="en-US" sz="1200" dirty="0" smtClean="0">
                <a:latin typeface="Arial"/>
                <a:cs typeface="Arial"/>
              </a:rPr>
              <a:t>SPS. New versions of Mimosa have been successfully tested </a:t>
            </a:r>
            <a:endParaRPr lang="en-US" sz="1200" dirty="0">
              <a:latin typeface="Symbol" charset="2"/>
              <a:cs typeface="Symbol" charset="2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203143" y="3309364"/>
            <a:ext cx="393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Future activities </a:t>
            </a:r>
            <a:r>
              <a:rPr lang="en-US" sz="1200" dirty="0" smtClean="0">
                <a:latin typeface="Arial"/>
                <a:cs typeface="Arial"/>
              </a:rPr>
              <a:t>(using </a:t>
            </a:r>
            <a:r>
              <a:rPr lang="en-US" sz="1200" dirty="0" smtClean="0">
                <a:latin typeface="Arial"/>
                <a:cs typeface="Arial"/>
              </a:rPr>
              <a:t>output of R&amp;D for ALICE-ITS</a:t>
            </a:r>
            <a:r>
              <a:rPr lang="en-US" sz="1200" dirty="0" smtClean="0">
                <a:latin typeface="Arial"/>
                <a:cs typeface="Arial"/>
              </a:rPr>
              <a:t>): Finalized </a:t>
            </a:r>
            <a:r>
              <a:rPr lang="en-US" sz="1200" dirty="0" smtClean="0">
                <a:latin typeface="Arial"/>
                <a:cs typeface="Arial"/>
              </a:rPr>
              <a:t>pixel size for different layers</a:t>
            </a:r>
            <a:r>
              <a:rPr lang="en-US" sz="1200" dirty="0" smtClean="0">
                <a:latin typeface="Arial"/>
                <a:cs typeface="Arial"/>
              </a:rPr>
              <a:t>, material </a:t>
            </a:r>
            <a:r>
              <a:rPr lang="en-US" sz="1200" dirty="0" smtClean="0">
                <a:latin typeface="Arial"/>
                <a:cs typeface="Arial"/>
              </a:rPr>
              <a:t>budget, integration </a:t>
            </a:r>
            <a:r>
              <a:rPr lang="en-US" sz="1200" dirty="0" smtClean="0">
                <a:latin typeface="Arial"/>
                <a:cs typeface="Arial"/>
              </a:rPr>
              <a:t>time, power</a:t>
            </a:r>
            <a:r>
              <a:rPr lang="en-US" sz="1200" dirty="0" smtClean="0">
                <a:latin typeface="Arial"/>
                <a:cs typeface="Arial"/>
              </a:rPr>
              <a:t>-pulsing </a:t>
            </a:r>
            <a:r>
              <a:rPr lang="en-US" sz="1200" dirty="0" smtClean="0">
                <a:latin typeface="Arial"/>
                <a:cs typeface="Arial"/>
              </a:rPr>
              <a:t>and integration </a:t>
            </a:r>
            <a:r>
              <a:rPr lang="en-US" sz="1200" dirty="0" smtClean="0">
                <a:latin typeface="Arial"/>
                <a:cs typeface="Arial"/>
              </a:rPr>
              <a:t>issues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7266755" y="2600694"/>
            <a:ext cx="903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latin typeface="Arial"/>
                <a:cs typeface="Arial"/>
              </a:rPr>
              <a:t>Plume coll.</a:t>
            </a:r>
            <a:endParaRPr lang="en-GB" sz="1000" b="1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290777" y="204483"/>
            <a:ext cx="281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latin typeface="Arial"/>
                <a:cs typeface="Arial"/>
              </a:rPr>
              <a:t>Eudet</a:t>
            </a:r>
            <a:r>
              <a:rPr lang="en-GB" sz="1400" dirty="0" smtClean="0">
                <a:latin typeface="Arial"/>
                <a:cs typeface="Arial"/>
              </a:rPr>
              <a:t> tel., STAR vertex detector</a:t>
            </a:r>
            <a:endParaRPr lang="en-GB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30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934" y="278242"/>
            <a:ext cx="1521702" cy="228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88922" y="997210"/>
            <a:ext cx="1479832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rial"/>
                <a:cs typeface="Arial"/>
              </a:rPr>
              <a:t>Tesla, GLD</a:t>
            </a:r>
          </a:p>
          <a:p>
            <a:r>
              <a:rPr lang="fr-FR" sz="1400" dirty="0" smtClean="0">
                <a:latin typeface="Arial"/>
                <a:cs typeface="Arial"/>
              </a:rPr>
              <a:t>First document</a:t>
            </a:r>
            <a:endParaRPr lang="fr-FR" sz="1400" dirty="0">
              <a:latin typeface="Arial"/>
              <a:cs typeface="Arial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871105" y="2739703"/>
            <a:ext cx="7493619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871105" y="1574541"/>
            <a:ext cx="0" cy="724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35259" y="2319821"/>
            <a:ext cx="67169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1998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674189" y="2808125"/>
            <a:ext cx="67169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2001</a:t>
            </a:r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1973108" y="3191074"/>
            <a:ext cx="10496" cy="761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443092" y="4036284"/>
            <a:ext cx="1060247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rial"/>
                <a:cs typeface="Arial"/>
              </a:rPr>
              <a:t>Tesla TDR</a:t>
            </a:r>
            <a:endParaRPr lang="fr-FR" sz="1400" dirty="0">
              <a:latin typeface="Arial"/>
              <a:cs typeface="Arial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555815" y="2304271"/>
            <a:ext cx="67169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2003</a:t>
            </a:r>
            <a:endParaRPr lang="fr-FR" dirty="0"/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2891664" y="1539929"/>
            <a:ext cx="0" cy="724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390514" y="907368"/>
            <a:ext cx="1002299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SiD</a:t>
            </a:r>
            <a:r>
              <a:rPr lang="en-US" sz="1400" dirty="0" smtClean="0">
                <a:latin typeface="Arial"/>
                <a:cs typeface="Arial"/>
              </a:rPr>
              <a:t> proposed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426917" y="2798011"/>
            <a:ext cx="67169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3762728" y="3175521"/>
            <a:ext cx="10496" cy="7347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807705" y="3968247"/>
            <a:ext cx="1915166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rial"/>
                <a:cs typeface="Arial"/>
              </a:rPr>
              <a:t>Report of 4 concepts</a:t>
            </a:r>
          </a:p>
          <a:p>
            <a:r>
              <a:rPr lang="fr-FR" sz="1400" dirty="0" smtClean="0">
                <a:latin typeface="Arial"/>
                <a:cs typeface="Arial"/>
              </a:rPr>
              <a:t>LDC, GLD, SiD,4th </a:t>
            </a:r>
            <a:endParaRPr lang="fr-FR" sz="1400" dirty="0">
              <a:latin typeface="Arial"/>
              <a:cs typeface="Arial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156558" y="2296095"/>
            <a:ext cx="67169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2007</a:t>
            </a:r>
            <a:endParaRPr lang="fr-FR" dirty="0"/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4492411" y="1504880"/>
            <a:ext cx="0" cy="724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3644444" y="802297"/>
            <a:ext cx="2008848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 </a:t>
            </a:r>
            <a:r>
              <a:rPr lang="en-US" sz="1400" dirty="0" smtClean="0"/>
              <a:t> </a:t>
            </a:r>
            <a:r>
              <a:rPr lang="en-US" sz="1400" dirty="0" smtClean="0">
                <a:latin typeface="Arial"/>
                <a:cs typeface="Arial"/>
              </a:rPr>
              <a:t>LDC(Tesla) &amp; GLD</a:t>
            </a:r>
          </a:p>
          <a:p>
            <a:r>
              <a:rPr lang="en-US" sz="1400" dirty="0">
                <a:latin typeface="Arial"/>
                <a:cs typeface="Arial"/>
                <a:sym typeface="Wingdings"/>
              </a:rPr>
              <a:t> </a:t>
            </a:r>
            <a:r>
              <a:rPr lang="en-US" sz="1400" dirty="0" smtClean="0">
                <a:latin typeface="Arial"/>
                <a:cs typeface="Arial"/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</a:t>
            </a:r>
            <a:r>
              <a:rPr lang="en-US" sz="1400" dirty="0" smtClean="0">
                <a:sym typeface="Wingdings"/>
              </a:rPr>
              <a:t>  </a:t>
            </a:r>
            <a:r>
              <a:rPr lang="en-US" sz="1400" dirty="0" smtClean="0"/>
              <a:t>ILD  </a:t>
            </a:r>
            <a:endParaRPr lang="en-US" sz="1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5247633" y="2808125"/>
            <a:ext cx="67169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2009</a:t>
            </a:r>
            <a:endParaRPr lang="fr-FR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5604867" y="3217523"/>
            <a:ext cx="10496" cy="7347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4880730" y="3998475"/>
            <a:ext cx="1888714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LOI delivered</a:t>
            </a:r>
          </a:p>
          <a:p>
            <a:r>
              <a:rPr lang="en-US" sz="1400" dirty="0" smtClean="0">
                <a:latin typeface="Arial"/>
                <a:cs typeface="Arial"/>
              </a:rPr>
              <a:t>ILD &amp; </a:t>
            </a:r>
            <a:r>
              <a:rPr lang="en-US" sz="1400" dirty="0" err="1" smtClean="0">
                <a:latin typeface="Arial"/>
                <a:cs typeface="Arial"/>
              </a:rPr>
              <a:t>SiD</a:t>
            </a:r>
            <a:r>
              <a:rPr lang="en-US" sz="1400" dirty="0" smtClean="0">
                <a:latin typeface="Arial"/>
                <a:cs typeface="Arial"/>
              </a:rPr>
              <a:t> validated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613010" y="2281654"/>
            <a:ext cx="67169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2013</a:t>
            </a:r>
            <a:endParaRPr lang="fr-FR" dirty="0"/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6933988" y="1534412"/>
            <a:ext cx="0" cy="724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6448795" y="908932"/>
            <a:ext cx="964858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 </a:t>
            </a:r>
            <a:r>
              <a:rPr lang="en-US" sz="1400" dirty="0" smtClean="0"/>
              <a:t>  DBD </a:t>
            </a:r>
          </a:p>
          <a:p>
            <a:r>
              <a:rPr lang="en-US" sz="1400" dirty="0" smtClean="0"/>
              <a:t>delivered</a:t>
            </a:r>
            <a:endParaRPr lang="en-US" sz="1400" dirty="0"/>
          </a:p>
        </p:txBody>
      </p:sp>
      <p:sp>
        <p:nvSpPr>
          <p:cNvPr id="35" name="ZoneTexte 34"/>
          <p:cNvSpPr txBox="1"/>
          <p:nvPr/>
        </p:nvSpPr>
        <p:spPr>
          <a:xfrm>
            <a:off x="314858" y="157454"/>
            <a:ext cx="3603648" cy="3693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History of ILC concepts </a:t>
            </a:r>
            <a:endParaRPr lang="en-US" dirty="0"/>
          </a:p>
        </p:txBody>
      </p:sp>
      <p:sp>
        <p:nvSpPr>
          <p:cNvPr id="37" name="ZoneTexte 36"/>
          <p:cNvSpPr txBox="1"/>
          <p:nvPr/>
        </p:nvSpPr>
        <p:spPr>
          <a:xfrm>
            <a:off x="7703523" y="2848191"/>
            <a:ext cx="67169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20??</a:t>
            </a:r>
            <a:endParaRPr lang="fr-FR" dirty="0"/>
          </a:p>
        </p:txBody>
      </p:sp>
      <p:cxnSp>
        <p:nvCxnSpPr>
          <p:cNvPr id="38" name="Connecteur droit avec flèche 37"/>
          <p:cNvCxnSpPr/>
          <p:nvPr/>
        </p:nvCxnSpPr>
        <p:spPr>
          <a:xfrm flipV="1">
            <a:off x="8013749" y="3301499"/>
            <a:ext cx="10496" cy="7347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7541668" y="4082451"/>
            <a:ext cx="933861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Decision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00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7871" y="137643"/>
            <a:ext cx="4724173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Technologies proposed for the ILD vertex detector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6462" y="637804"/>
            <a:ext cx="68320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14124"/>
                </a:solidFill>
                <a:latin typeface="Arial"/>
                <a:cs typeface="Arial"/>
              </a:rPr>
              <a:t>FPCCD</a:t>
            </a:r>
            <a:r>
              <a:rPr lang="en-US" sz="1200" dirty="0" smtClean="0">
                <a:latin typeface="Arial"/>
                <a:cs typeface="Arial"/>
              </a:rPr>
              <a:t>: </a:t>
            </a:r>
          </a:p>
          <a:p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CCD technology with tiny pixel to provide</a:t>
            </a:r>
          </a:p>
          <a:p>
            <a:r>
              <a:rPr lang="en-US" sz="1400" dirty="0" smtClean="0">
                <a:latin typeface="Arial"/>
                <a:cs typeface="Arial"/>
              </a:rPr>
              <a:t> excellent two-track separation and low </a:t>
            </a:r>
          </a:p>
          <a:p>
            <a:r>
              <a:rPr lang="en-US" sz="1400" dirty="0" smtClean="0">
                <a:latin typeface="Arial"/>
                <a:cs typeface="Arial"/>
              </a:rPr>
              <a:t> occupancy of </a:t>
            </a:r>
            <a:r>
              <a:rPr lang="en-US" sz="1400" dirty="0" smtClean="0">
                <a:latin typeface="Arial"/>
                <a:cs typeface="Arial"/>
              </a:rPr>
              <a:t>beam-related background</a:t>
            </a:r>
          </a:p>
          <a:p>
            <a:r>
              <a:rPr lang="en-US" sz="1400" dirty="0" smtClean="0">
                <a:latin typeface="Arial"/>
                <a:cs typeface="Arial"/>
              </a:rPr>
              <a:t>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726" y="1836545"/>
            <a:ext cx="401876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</a:rPr>
              <a:t>Targeted pixel size (5x5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m</a:t>
            </a:r>
            <a:r>
              <a:rPr lang="en-US" sz="1400" baseline="30000" dirty="0" smtClean="0">
                <a:latin typeface="Arial"/>
                <a:cs typeface="Arial"/>
              </a:rPr>
              <a:t>2 </a:t>
            </a:r>
            <a:r>
              <a:rPr lang="en-US" sz="1400" dirty="0" smtClean="0">
                <a:latin typeface="Arial"/>
                <a:cs typeface="Arial"/>
              </a:rPr>
              <a:t>for the inner layers,10x10 </a:t>
            </a:r>
            <a:r>
              <a:rPr lang="en-US" sz="1400" dirty="0">
                <a:latin typeface="Symbol" charset="2"/>
                <a:cs typeface="Symbol" charset="2"/>
              </a:rPr>
              <a:t>m</a:t>
            </a:r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baseline="30000" dirty="0">
                <a:latin typeface="Arial"/>
                <a:cs typeface="Arial"/>
              </a:rPr>
              <a:t>2 </a:t>
            </a:r>
            <a:r>
              <a:rPr lang="en-US" sz="1400" dirty="0">
                <a:latin typeface="Arial"/>
                <a:cs typeface="Arial"/>
              </a:rPr>
              <a:t>for the </a:t>
            </a:r>
            <a:r>
              <a:rPr lang="en-US" sz="1400" dirty="0" smtClean="0">
                <a:latin typeface="Arial"/>
                <a:cs typeface="Arial"/>
              </a:rPr>
              <a:t>external layers)</a:t>
            </a:r>
          </a:p>
          <a:p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     </a:t>
            </a:r>
            <a:r>
              <a:rPr lang="en-US" sz="1400" dirty="0" smtClean="0">
                <a:latin typeface="Arial"/>
                <a:cs typeface="Arial"/>
              </a:rPr>
              <a:t>12 </a:t>
            </a:r>
            <a:r>
              <a:rPr lang="en-US" sz="1400" dirty="0" smtClean="0">
                <a:latin typeface="Arial"/>
                <a:cs typeface="Arial"/>
              </a:rPr>
              <a:t>and 9.6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m pixel size were successfully 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     </a:t>
            </a:r>
            <a:r>
              <a:rPr lang="en-US" sz="1400" dirty="0" smtClean="0">
                <a:latin typeface="Arial"/>
                <a:cs typeface="Arial"/>
              </a:rPr>
              <a:t>tested</a:t>
            </a:r>
            <a:endParaRPr lang="en-US" sz="14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</a:rPr>
              <a:t>Fully depleted 15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m thick epitaxial sensor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</a:rPr>
              <a:t>Low occupancy. No </a:t>
            </a:r>
            <a:r>
              <a:rPr lang="en-US" sz="1400" dirty="0" smtClean="0">
                <a:latin typeface="Arial"/>
                <a:cs typeface="Arial"/>
              </a:rPr>
              <a:t>need to fast electronics. Readout  between bunch trains (200 </a:t>
            </a:r>
            <a:r>
              <a:rPr lang="en-US" sz="1400" dirty="0" err="1" smtClean="0">
                <a:latin typeface="Arial"/>
                <a:cs typeface="Arial"/>
              </a:rPr>
              <a:t>ms</a:t>
            </a:r>
            <a:r>
              <a:rPr lang="en-US" sz="1400" dirty="0" smtClean="0">
                <a:latin typeface="Arial"/>
                <a:cs typeface="Arial"/>
              </a:rPr>
              <a:t>).</a:t>
            </a:r>
            <a:endParaRPr lang="en-US" sz="14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</a:rPr>
              <a:t>16ch-ASIC to read 16x128x2500 pixels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</a:rPr>
              <a:t>Active circuit localized on one edge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</a:rPr>
              <a:t>S/N&gt;10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</a:rPr>
              <a:t>10 </a:t>
            </a:r>
            <a:r>
              <a:rPr lang="en-US" sz="1400" dirty="0" err="1" smtClean="0">
                <a:latin typeface="Arial"/>
                <a:cs typeface="Arial"/>
              </a:rPr>
              <a:t>nW</a:t>
            </a:r>
            <a:r>
              <a:rPr lang="en-US" sz="1400" dirty="0" smtClean="0">
                <a:latin typeface="Arial"/>
                <a:cs typeface="Arial"/>
              </a:rPr>
              <a:t>/pixel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</a:rPr>
              <a:t>Operated at -40°C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</a:rPr>
              <a:t>Two-phase CO</a:t>
            </a:r>
            <a:r>
              <a:rPr lang="en-US" sz="1400" baseline="-25000" dirty="0" smtClean="0">
                <a:latin typeface="Arial"/>
                <a:cs typeface="Arial"/>
              </a:rPr>
              <a:t>2</a:t>
            </a:r>
            <a:r>
              <a:rPr lang="en-US" sz="1400" dirty="0" smtClean="0">
                <a:latin typeface="Arial"/>
                <a:cs typeface="Arial"/>
              </a:rPr>
              <a:t> cooling (2 mm tube) </a:t>
            </a:r>
          </a:p>
        </p:txBody>
      </p:sp>
      <p:pic>
        <p:nvPicPr>
          <p:cNvPr id="5" name="Image 4" descr="Capture d’écran 2015-01-02 à 17.33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24" y="637804"/>
            <a:ext cx="1698121" cy="1169551"/>
          </a:xfrm>
          <a:prstGeom prst="rect">
            <a:avLst/>
          </a:prstGeom>
        </p:spPr>
      </p:pic>
      <p:pic>
        <p:nvPicPr>
          <p:cNvPr id="8" name="Image 7" descr="Capture d’écran 2015-01-02 à 17.33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68" y="328200"/>
            <a:ext cx="2698832" cy="1668761"/>
          </a:xfrm>
          <a:prstGeom prst="rect">
            <a:avLst/>
          </a:prstGeom>
        </p:spPr>
      </p:pic>
      <p:pic>
        <p:nvPicPr>
          <p:cNvPr id="9" name="Image 8" descr="Capture d’écran 2015-01-02 à 17.40.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32" y="2268060"/>
            <a:ext cx="3526626" cy="1136623"/>
          </a:xfrm>
          <a:prstGeom prst="rect">
            <a:avLst/>
          </a:prstGeom>
        </p:spPr>
      </p:pic>
      <p:pic>
        <p:nvPicPr>
          <p:cNvPr id="10" name="Image 9" descr="Capture d’écran 2015-01-02 à 17.48.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56" y="3522510"/>
            <a:ext cx="5027711" cy="125613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019572" y="4320772"/>
            <a:ext cx="9434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latin typeface="Arial"/>
                <a:cs typeface="Arial"/>
              </a:rPr>
              <a:t>Low-pass filter</a:t>
            </a:r>
            <a:endParaRPr lang="en-GB" sz="800" dirty="0">
              <a:latin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13345" y="4305285"/>
            <a:ext cx="111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 smtClean="0">
                <a:latin typeface="Arial"/>
                <a:cs typeface="Arial"/>
              </a:rPr>
              <a:t>Double-correlated</a:t>
            </a:r>
          </a:p>
          <a:p>
            <a:pPr algn="ctr"/>
            <a:r>
              <a:rPr lang="en-GB" sz="800" dirty="0" smtClean="0">
                <a:latin typeface="Arial"/>
                <a:cs typeface="Arial"/>
              </a:rPr>
              <a:t> Samplers</a:t>
            </a:r>
            <a:endParaRPr lang="en-GB"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989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7871" y="137643"/>
            <a:ext cx="4724173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Technologies proposed for the ILD &amp;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cs typeface="Arial"/>
              </a:rPr>
              <a:t>SiD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 Disks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2680" y="2074378"/>
            <a:ext cx="2994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ILD : </a:t>
            </a:r>
          </a:p>
          <a:p>
            <a:r>
              <a:rPr lang="en-US" sz="1400" dirty="0" smtClean="0">
                <a:latin typeface="Arial"/>
                <a:cs typeface="Arial"/>
              </a:rPr>
              <a:t>DEPFET petal </a:t>
            </a:r>
          </a:p>
          <a:p>
            <a:r>
              <a:rPr lang="en-US" sz="1400" dirty="0" smtClean="0">
                <a:latin typeface="Arial"/>
                <a:cs typeface="Arial"/>
              </a:rPr>
              <a:t>R&amp;D on reducing the </a:t>
            </a:r>
          </a:p>
          <a:p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aterial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budget&amp;cooling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4" name="Image 3" descr="Capture d’écran 2015-01-02 à 18.00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1" y="2063638"/>
            <a:ext cx="1657418" cy="1280462"/>
          </a:xfrm>
          <a:prstGeom prst="rect">
            <a:avLst/>
          </a:prstGeom>
        </p:spPr>
      </p:pic>
      <p:pic>
        <p:nvPicPr>
          <p:cNvPr id="5" name="Image 4" descr="Capture d’écran 2015-01-02 à 18.00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75" y="2026897"/>
            <a:ext cx="2345988" cy="1271847"/>
          </a:xfrm>
          <a:prstGeom prst="rect">
            <a:avLst/>
          </a:prstGeom>
        </p:spPr>
      </p:pic>
      <p:pic>
        <p:nvPicPr>
          <p:cNvPr id="6" name="Image 5" descr="Capture d’écran 2015-01-02 à 18.08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623" y="1214829"/>
            <a:ext cx="2021792" cy="216410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680" y="3248935"/>
            <a:ext cx="3878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2D position sensitive </a:t>
            </a:r>
            <a:r>
              <a:rPr lang="en-US" sz="1600" dirty="0" err="1" smtClean="0">
                <a:latin typeface="Arial"/>
                <a:cs typeface="Arial"/>
              </a:rPr>
              <a:t>microstrip</a:t>
            </a:r>
            <a:r>
              <a:rPr lang="en-US" sz="1600" dirty="0" smtClean="0">
                <a:latin typeface="Arial"/>
                <a:cs typeface="Arial"/>
              </a:rPr>
              <a:t> sensor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8" name="Image 7" descr="Capture d’écran 2015-01-02 à 18.18.4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64" y="3605692"/>
            <a:ext cx="2332458" cy="1537807"/>
          </a:xfrm>
          <a:prstGeom prst="rect">
            <a:avLst/>
          </a:prstGeom>
        </p:spPr>
      </p:pic>
      <p:pic>
        <p:nvPicPr>
          <p:cNvPr id="9" name="Image 8" descr="Capture d’écran 2015-01-02 à 18.17.4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227" y="3605694"/>
            <a:ext cx="2282773" cy="1537806"/>
          </a:xfrm>
          <a:prstGeom prst="rect">
            <a:avLst/>
          </a:prstGeom>
        </p:spPr>
      </p:pic>
      <p:pic>
        <p:nvPicPr>
          <p:cNvPr id="10" name="Image 9" descr="Capture d’écran 2015-01-02 à 18.17.2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89" y="3605694"/>
            <a:ext cx="1905059" cy="1492465"/>
          </a:xfrm>
          <a:prstGeom prst="rect">
            <a:avLst/>
          </a:prstGeom>
        </p:spPr>
      </p:pic>
      <p:pic>
        <p:nvPicPr>
          <p:cNvPr id="11" name="Image 10" descr="Capture d’écran 2015-01-02 à 18.16.0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" y="3605693"/>
            <a:ext cx="2029795" cy="153782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02940" y="668981"/>
            <a:ext cx="3797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latin typeface="Arial"/>
                <a:cs typeface="Arial"/>
              </a:rPr>
              <a:t>SiD</a:t>
            </a:r>
            <a:r>
              <a:rPr lang="en-GB" sz="1400" dirty="0" smtClean="0">
                <a:latin typeface="Arial"/>
                <a:cs typeface="Arial"/>
              </a:rPr>
              <a:t> :</a:t>
            </a:r>
          </a:p>
          <a:p>
            <a:endParaRPr lang="en-GB" sz="1400" dirty="0" smtClean="0">
              <a:latin typeface="Arial"/>
              <a:cs typeface="Arial"/>
            </a:endParaRPr>
          </a:p>
          <a:p>
            <a:r>
              <a:rPr lang="en-GB" sz="1400" dirty="0" smtClean="0">
                <a:latin typeface="Arial"/>
                <a:cs typeface="Arial"/>
              </a:rPr>
              <a:t>Silicon </a:t>
            </a:r>
            <a:r>
              <a:rPr lang="en-GB" sz="1400" dirty="0" smtClean="0">
                <a:latin typeface="Arial"/>
                <a:cs typeface="Arial"/>
              </a:rPr>
              <a:t>strip model with </a:t>
            </a:r>
            <a:r>
              <a:rPr lang="en-GB" sz="1400" dirty="0" err="1" smtClean="0">
                <a:latin typeface="Arial"/>
                <a:cs typeface="Arial"/>
              </a:rPr>
              <a:t>hyprid</a:t>
            </a:r>
            <a:r>
              <a:rPr lang="en-GB" sz="1400" dirty="0" smtClean="0">
                <a:latin typeface="Arial"/>
                <a:cs typeface="Arial"/>
              </a:rPr>
              <a:t>-less </a:t>
            </a:r>
            <a:r>
              <a:rPr lang="en-GB" sz="1400" dirty="0" smtClean="0">
                <a:latin typeface="Arial"/>
                <a:cs typeface="Arial"/>
              </a:rPr>
              <a:t>design</a:t>
            </a:r>
          </a:p>
          <a:p>
            <a:r>
              <a:rPr lang="en-GB" sz="1400" dirty="0" smtClean="0">
                <a:latin typeface="Arial"/>
                <a:cs typeface="Arial"/>
              </a:rPr>
              <a:t>Bump bonded FE to the sensor</a:t>
            </a:r>
            <a:endParaRPr lang="en-GB" sz="1400" dirty="0">
              <a:latin typeface="Arial"/>
              <a:cs typeface="Arial"/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3585303" y="546224"/>
            <a:ext cx="2841290" cy="1337210"/>
            <a:chOff x="5486400" y="987425"/>
            <a:chExt cx="3546475" cy="2517775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9"/>
            <a:srcRect b="6398"/>
            <a:stretch>
              <a:fillRect/>
            </a:stretch>
          </p:blipFill>
          <p:spPr bwMode="auto">
            <a:xfrm>
              <a:off x="5486400" y="987425"/>
              <a:ext cx="3546475" cy="25177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" name="TextBox 9"/>
            <p:cNvSpPr txBox="1">
              <a:spLocks noChangeArrowheads="1"/>
            </p:cNvSpPr>
            <p:nvPr/>
          </p:nvSpPr>
          <p:spPr bwMode="auto">
            <a:xfrm>
              <a:off x="6781800" y="2405063"/>
              <a:ext cx="1184275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sz="1100" b="1" dirty="0">
                  <a:solidFill>
                    <a:srgbClr val="FFFF00"/>
                  </a:solidFill>
                  <a:latin typeface="Times New Roman" pitchFamily="-106" charset="0"/>
                </a:rPr>
                <a:t>Bias Connection</a:t>
              </a:r>
            </a:p>
          </p:txBody>
        </p:sp>
        <p:sp>
          <p:nvSpPr>
            <p:cNvPr id="18" name="TextBox 10"/>
            <p:cNvSpPr txBox="1">
              <a:spLocks noChangeArrowheads="1"/>
            </p:cNvSpPr>
            <p:nvPr/>
          </p:nvSpPr>
          <p:spPr bwMode="auto">
            <a:xfrm>
              <a:off x="6096000" y="1447800"/>
              <a:ext cx="119697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Comic Sans MS" pitchFamily="-106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sz="1100" b="1">
                  <a:solidFill>
                    <a:srgbClr val="FFFF00"/>
                  </a:solidFill>
                  <a:latin typeface="Times New Roman" pitchFamily="-106" charset="0"/>
                </a:rPr>
                <a:t>kPix Connection</a:t>
              </a:r>
            </a:p>
          </p:txBody>
        </p:sp>
        <p:cxnSp>
          <p:nvCxnSpPr>
            <p:cNvPr id="19" name="Straight Arrow Connector 12"/>
            <p:cNvCxnSpPr>
              <a:cxnSpLocks noChangeShapeType="1"/>
            </p:cNvCxnSpPr>
            <p:nvPr/>
          </p:nvCxnSpPr>
          <p:spPr bwMode="auto">
            <a:xfrm rot="5400000">
              <a:off x="6286500" y="1790700"/>
              <a:ext cx="228600" cy="15240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arrow" w="med" len="med"/>
            </a:ln>
          </p:spPr>
        </p:cxnSp>
        <p:cxnSp>
          <p:nvCxnSpPr>
            <p:cNvPr id="20" name="Straight Arrow Connector 13"/>
            <p:cNvCxnSpPr>
              <a:cxnSpLocks noChangeShapeType="1"/>
            </p:cNvCxnSpPr>
            <p:nvPr/>
          </p:nvCxnSpPr>
          <p:spPr bwMode="auto">
            <a:xfrm rot="16200000" flipH="1">
              <a:off x="6731000" y="1768475"/>
              <a:ext cx="228600" cy="15240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arrow" w="med" len="med"/>
            </a:ln>
          </p:spPr>
        </p:cxnSp>
        <p:cxnSp>
          <p:nvCxnSpPr>
            <p:cNvPr id="21" name="Straight Arrow Connector 14"/>
            <p:cNvCxnSpPr>
              <a:cxnSpLocks noChangeShapeType="1"/>
            </p:cNvCxnSpPr>
            <p:nvPr/>
          </p:nvCxnSpPr>
          <p:spPr bwMode="auto">
            <a:xfrm>
              <a:off x="7543800" y="2667000"/>
              <a:ext cx="304800" cy="7620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6638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5-01-02 à 20.53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38" y="159814"/>
            <a:ext cx="4097861" cy="284808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268975" y="159813"/>
            <a:ext cx="185654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ILD TPC tracker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9063" y="621946"/>
            <a:ext cx="7427462" cy="4001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Time Projection Chamber (TPC) is chosen as the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central </a:t>
            </a:r>
            <a:r>
              <a:rPr lang="en-US" sz="1600" dirty="0" smtClean="0">
                <a:latin typeface="Arial"/>
                <a:cs typeface="Arial"/>
              </a:rPr>
              <a:t>tracker of ILD</a:t>
            </a:r>
          </a:p>
          <a:p>
            <a:endParaRPr lang="en-US" sz="14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v"/>
            </a:pPr>
            <a:r>
              <a:rPr lang="en-US" sz="1600" dirty="0" smtClean="0">
                <a:latin typeface="Arial"/>
                <a:cs typeface="Arial"/>
              </a:rPr>
              <a:t>3D tracks (</a:t>
            </a:r>
            <a:r>
              <a:rPr lang="en-US" sz="1600" dirty="0" err="1" smtClean="0">
                <a:latin typeface="Arial"/>
                <a:cs typeface="Arial"/>
              </a:rPr>
              <a:t>r</a:t>
            </a:r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dirty="0" err="1" smtClean="0">
                <a:latin typeface="Arial"/>
                <a:cs typeface="Arial"/>
              </a:rPr>
              <a:t>z</a:t>
            </a:r>
            <a:r>
              <a:rPr lang="en-US" sz="1600" dirty="0" smtClean="0">
                <a:latin typeface="Arial"/>
                <a:cs typeface="Arial"/>
              </a:rPr>
              <a:t>) can be built thanks to many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hits </a:t>
            </a:r>
            <a:r>
              <a:rPr lang="en-US" sz="1600" dirty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∼200</a:t>
            </a:r>
            <a:r>
              <a:rPr lang="en-US" sz="1600" dirty="0" smtClean="0">
                <a:latin typeface="Arial"/>
                <a:cs typeface="Arial"/>
              </a:rPr>
              <a:t>/</a:t>
            </a:r>
            <a:r>
              <a:rPr lang="en-US" sz="1600" dirty="0" smtClean="0">
                <a:latin typeface="Arial"/>
                <a:cs typeface="Arial"/>
              </a:rPr>
              <a:t>Track)</a:t>
            </a:r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v"/>
            </a:pPr>
            <a:r>
              <a:rPr lang="en-US" sz="1600" dirty="0"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latin typeface="Symbol" charset="2"/>
                <a:cs typeface="Symbol" charset="2"/>
              </a:rPr>
              <a:t>(</a:t>
            </a:r>
            <a:r>
              <a:rPr lang="en-US" sz="1600" dirty="0" err="1" smtClean="0">
                <a:latin typeface="Arial"/>
                <a:cs typeface="Arial"/>
              </a:rPr>
              <a:t>r</a:t>
            </a:r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dirty="0" smtClean="0">
                <a:latin typeface="Arial"/>
                <a:cs typeface="Arial"/>
              </a:rPr>
              <a:t>) of 100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m (60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m at </a:t>
            </a:r>
            <a:r>
              <a:rPr lang="en-US" sz="1600" dirty="0">
                <a:latin typeface="Arial"/>
                <a:cs typeface="Arial"/>
              </a:rPr>
              <a:t>z=0</a:t>
            </a:r>
            <a:r>
              <a:rPr lang="en-US" sz="1600" dirty="0" smtClean="0">
                <a:latin typeface="Arial"/>
                <a:cs typeface="Arial"/>
              </a:rPr>
              <a:t>) is expected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dirty="0" smtClean="0">
                <a:latin typeface="Symbol" charset="2"/>
                <a:cs typeface="Symbol" charset="2"/>
              </a:rPr>
              <a:t>s(</a:t>
            </a:r>
            <a:r>
              <a:rPr lang="en-US" sz="1600" dirty="0" smtClean="0">
                <a:latin typeface="Arial"/>
                <a:cs typeface="Arial"/>
              </a:rPr>
              <a:t>z) of 1400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>
                <a:latin typeface="Arial"/>
                <a:cs typeface="Arial"/>
              </a:rPr>
              <a:t>m </a:t>
            </a:r>
            <a:r>
              <a:rPr lang="en-US" sz="1600" dirty="0" smtClean="0">
                <a:latin typeface="Arial"/>
                <a:cs typeface="Arial"/>
              </a:rPr>
              <a:t>(400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>
                <a:latin typeface="Arial"/>
                <a:cs typeface="Arial"/>
              </a:rPr>
              <a:t>m at z=0) is </a:t>
            </a:r>
            <a:r>
              <a:rPr lang="en-US" sz="1600" dirty="0" smtClean="0">
                <a:latin typeface="Arial"/>
                <a:cs typeface="Arial"/>
              </a:rPr>
              <a:t>expected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dirty="0" smtClean="0">
                <a:latin typeface="Symbol" charset="2"/>
                <a:cs typeface="Symbol" charset="2"/>
              </a:rPr>
              <a:t>s(1/</a:t>
            </a:r>
            <a:r>
              <a:rPr lang="en-US" sz="1600" dirty="0" err="1" smtClean="0">
                <a:latin typeface="Arial"/>
                <a:cs typeface="Arial"/>
              </a:rPr>
              <a:t>p</a:t>
            </a:r>
            <a:r>
              <a:rPr lang="en-US" sz="1600" baseline="-25000" dirty="0" err="1" smtClean="0">
                <a:latin typeface="Arial"/>
                <a:cs typeface="Arial"/>
              </a:rPr>
              <a:t>t</a:t>
            </a:r>
            <a:r>
              <a:rPr lang="en-US" sz="1600" dirty="0" smtClean="0">
                <a:latin typeface="Arial"/>
                <a:cs typeface="Arial"/>
              </a:rPr>
              <a:t>) </a:t>
            </a:r>
            <a:r>
              <a:rPr lang="en-US" sz="1600" dirty="0" smtClean="0">
                <a:latin typeface="Arial"/>
                <a:cs typeface="Arial"/>
              </a:rPr>
              <a:t>∼10</a:t>
            </a:r>
            <a:r>
              <a:rPr lang="en-US" sz="1600" baseline="30000" dirty="0" smtClean="0">
                <a:latin typeface="Arial"/>
                <a:cs typeface="Arial"/>
              </a:rPr>
              <a:t>-4</a:t>
            </a:r>
            <a:r>
              <a:rPr lang="en-US" sz="1600" dirty="0" smtClean="0">
                <a:latin typeface="Arial"/>
                <a:cs typeface="Arial"/>
              </a:rPr>
              <a:t> GeV</a:t>
            </a:r>
            <a:r>
              <a:rPr lang="en-US" sz="1600" baseline="30000" dirty="0" smtClean="0">
                <a:latin typeface="Arial"/>
                <a:cs typeface="Arial"/>
              </a:rPr>
              <a:t>-1</a:t>
            </a:r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v"/>
            </a:pPr>
            <a:r>
              <a:rPr lang="en-US" sz="1600" dirty="0" err="1" smtClean="0">
                <a:latin typeface="Arial"/>
                <a:cs typeface="Arial"/>
              </a:rPr>
              <a:t>dE</a:t>
            </a:r>
            <a:r>
              <a:rPr lang="en-US" sz="1600" dirty="0" smtClean="0">
                <a:latin typeface="Arial"/>
                <a:cs typeface="Arial"/>
              </a:rPr>
              <a:t>/dx information is provided (particle identification)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dirty="0" smtClean="0">
                <a:latin typeface="Arial"/>
                <a:cs typeface="Arial"/>
              </a:rPr>
              <a:t>Readout pad size ∼ 1x6 mm</a:t>
            </a:r>
            <a:r>
              <a:rPr lang="en-US" sz="1600" baseline="30000" dirty="0" smtClean="0">
                <a:latin typeface="Arial"/>
                <a:cs typeface="Arial"/>
              </a:rPr>
              <a:t>2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 10</a:t>
            </a:r>
            <a:r>
              <a:rPr lang="en-US" sz="1600" baseline="30000" dirty="0" smtClean="0">
                <a:latin typeface="Arial"/>
                <a:cs typeface="Arial"/>
                <a:sym typeface="Wingdings"/>
              </a:rPr>
              <a:t>6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 pads/side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dirty="0">
                <a:latin typeface="Arial"/>
                <a:cs typeface="Arial"/>
                <a:sym typeface="Wingdings"/>
              </a:rPr>
              <a:t>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Material budget : 5%X</a:t>
            </a:r>
            <a:r>
              <a:rPr lang="en-US" sz="1600" baseline="-25000" dirty="0" smtClean="0">
                <a:latin typeface="Arial"/>
                <a:cs typeface="Arial"/>
                <a:sym typeface="Wingdings"/>
              </a:rPr>
              <a:t>0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 in central region and less </a:t>
            </a:r>
          </a:p>
          <a:p>
            <a:r>
              <a:rPr lang="en-US" sz="1600" dirty="0">
                <a:latin typeface="Arial"/>
                <a:cs typeface="Arial"/>
                <a:sym typeface="Wingdings"/>
              </a:rPr>
              <a:t>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     than 25%X</a:t>
            </a:r>
            <a:r>
              <a:rPr lang="en-US" sz="1600" baseline="-25000" dirty="0" smtClean="0">
                <a:latin typeface="Arial"/>
                <a:cs typeface="Arial"/>
                <a:sym typeface="Wingdings"/>
              </a:rPr>
              <a:t>0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 in the endplate region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dirty="0">
                <a:latin typeface="Arial"/>
                <a:cs typeface="Arial"/>
                <a:sym typeface="Wingdings"/>
              </a:rPr>
              <a:t>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Cooling is needed: two-phase CO</a:t>
            </a:r>
            <a:r>
              <a:rPr lang="en-US" sz="1600" baseline="-25000" dirty="0" smtClean="0">
                <a:latin typeface="Arial"/>
                <a:cs typeface="Arial"/>
                <a:sym typeface="Wingdings"/>
              </a:rPr>
              <a:t>2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is a possibility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.</a:t>
            </a:r>
          </a:p>
          <a:p>
            <a:endParaRPr lang="en-US" sz="1600" dirty="0">
              <a:latin typeface="Arial"/>
              <a:cs typeface="Arial"/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r>
              <a:rPr lang="en-US" sz="1600" dirty="0">
                <a:latin typeface="Arial"/>
                <a:cs typeface="Arial"/>
              </a:rPr>
              <a:t>Two main options for gas amplification are considered :</a:t>
            </a:r>
          </a:p>
          <a:p>
            <a:r>
              <a:rPr lang="en-US" sz="1600" dirty="0">
                <a:latin typeface="Arial"/>
                <a:cs typeface="Arial"/>
              </a:rPr>
              <a:t>     </a:t>
            </a:r>
            <a:r>
              <a:rPr lang="en-US" sz="1600" dirty="0" smtClean="0">
                <a:latin typeface="Arial"/>
                <a:cs typeface="Arial"/>
              </a:rPr>
              <a:t>GEM,  </a:t>
            </a:r>
            <a:r>
              <a:rPr lang="en-US" sz="1600" dirty="0" err="1" smtClean="0">
                <a:latin typeface="Arial"/>
                <a:cs typeface="Arial"/>
              </a:rPr>
              <a:t>Micromegas</a:t>
            </a:r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566525" y="2498044"/>
            <a:ext cx="157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/>
                <a:cs typeface="Arial"/>
              </a:rPr>
              <a:t>0.4m &lt;R&lt; 1.8m</a:t>
            </a:r>
          </a:p>
          <a:p>
            <a:r>
              <a:rPr lang="en-GB" sz="1400" dirty="0" smtClean="0">
                <a:latin typeface="Arial"/>
                <a:cs typeface="Arial"/>
              </a:rPr>
              <a:t>|z|&lt; 2.15 m</a:t>
            </a:r>
            <a:endParaRPr lang="en-GB" sz="1400" dirty="0">
              <a:latin typeface="Arial"/>
              <a:cs typeface="Arial"/>
            </a:endParaRPr>
          </a:p>
        </p:txBody>
      </p:sp>
      <p:pic>
        <p:nvPicPr>
          <p:cNvPr id="9" name="Image 8" descr="Capture d’écran 2015-01-08 à 20.44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38" y="3261895"/>
            <a:ext cx="4097862" cy="17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6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36075" y="294793"/>
            <a:ext cx="7744972" cy="273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accent6"/>
                </a:solidFill>
                <a:latin typeface="Arial"/>
                <a:cs typeface="Arial"/>
              </a:rPr>
              <a:t>GEM </a:t>
            </a:r>
            <a:r>
              <a:rPr lang="en-GB" sz="1600" b="1" dirty="0" smtClean="0">
                <a:solidFill>
                  <a:schemeClr val="accent6"/>
                </a:solidFill>
                <a:latin typeface="Arial"/>
                <a:cs typeface="Arial"/>
              </a:rPr>
              <a:t>proposals</a:t>
            </a:r>
          </a:p>
          <a:p>
            <a:endParaRPr lang="en-GB" sz="1600" b="1" dirty="0" smtClean="0">
              <a:solidFill>
                <a:schemeClr val="accent6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GB" sz="1400" dirty="0" smtClean="0">
                <a:latin typeface="Arial"/>
                <a:cs typeface="Arial"/>
              </a:rPr>
              <a:t>Wet-etched Triple-GEM                                                    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400" dirty="0" smtClean="0">
                <a:latin typeface="Arial"/>
                <a:cs typeface="Arial"/>
              </a:rPr>
              <a:t>Laser-etched Thick Double-GEM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400" dirty="0" err="1" smtClean="0">
                <a:latin typeface="Arial"/>
                <a:cs typeface="Arial"/>
              </a:rPr>
              <a:t>GEM+Timepix</a:t>
            </a:r>
            <a:endParaRPr lang="en-GB" sz="1400" dirty="0">
              <a:latin typeface="Arial"/>
              <a:cs typeface="Arial"/>
            </a:endParaRPr>
          </a:p>
          <a:p>
            <a:endParaRPr lang="en-GB" sz="1400" dirty="0" smtClean="0">
              <a:latin typeface="Arial"/>
              <a:cs typeface="Arial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GB" sz="1400" dirty="0" smtClean="0">
                <a:latin typeface="Arial"/>
                <a:cs typeface="Arial"/>
              </a:rPr>
              <a:t>R&amp;D to reduce the field deformation on </a:t>
            </a:r>
            <a:r>
              <a:rPr lang="en-GB" sz="1400" dirty="0" smtClean="0">
                <a:latin typeface="Arial"/>
                <a:cs typeface="Arial"/>
              </a:rPr>
              <a:t>the module </a:t>
            </a:r>
            <a:r>
              <a:rPr lang="en-GB" sz="1400" dirty="0" smtClean="0">
                <a:latin typeface="Arial"/>
                <a:cs typeface="Arial"/>
              </a:rPr>
              <a:t>edges</a:t>
            </a:r>
          </a:p>
          <a:p>
            <a:r>
              <a:rPr lang="en-GB" sz="1400" dirty="0">
                <a:latin typeface="Arial"/>
                <a:cs typeface="Arial"/>
              </a:rPr>
              <a:t> </a:t>
            </a:r>
            <a:r>
              <a:rPr lang="en-GB" sz="1400" dirty="0" smtClean="0">
                <a:latin typeface="Arial"/>
                <a:cs typeface="Arial"/>
              </a:rPr>
              <a:t>     Wire ring is proposed.</a:t>
            </a:r>
          </a:p>
          <a:p>
            <a:endParaRPr lang="en-GB" sz="1400" dirty="0">
              <a:latin typeface="Arial"/>
              <a:cs typeface="Arial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GB" sz="1400" dirty="0" smtClean="0">
                <a:latin typeface="Arial"/>
                <a:cs typeface="Arial"/>
                <a:sym typeface="Wingdings"/>
              </a:rPr>
              <a:t>R&amp;D to reduce the field deformation due</a:t>
            </a:r>
          </a:p>
          <a:p>
            <a:r>
              <a:rPr lang="en-GB" sz="1400" dirty="0">
                <a:latin typeface="Arial"/>
                <a:cs typeface="Arial"/>
                <a:sym typeface="Wingdings"/>
              </a:rPr>
              <a:t> </a:t>
            </a:r>
            <a:r>
              <a:rPr lang="en-GB" sz="1400" dirty="0" smtClean="0">
                <a:latin typeface="Arial"/>
                <a:cs typeface="Arial"/>
                <a:sym typeface="Wingdings"/>
              </a:rPr>
              <a:t>     to the presence of positive ions by using </a:t>
            </a:r>
          </a:p>
          <a:p>
            <a:r>
              <a:rPr lang="en-GB" sz="1400" dirty="0">
                <a:latin typeface="Arial"/>
                <a:cs typeface="Arial"/>
                <a:sym typeface="Wingdings"/>
              </a:rPr>
              <a:t> </a:t>
            </a:r>
            <a:r>
              <a:rPr lang="en-GB" sz="1400" dirty="0" smtClean="0">
                <a:latin typeface="Arial"/>
                <a:cs typeface="Arial"/>
                <a:sym typeface="Wingdings"/>
              </a:rPr>
              <a:t>     a gate</a:t>
            </a:r>
            <a:endParaRPr lang="en-GB" sz="1400" dirty="0" smtClean="0">
              <a:latin typeface="Arial"/>
              <a:cs typeface="Arial"/>
            </a:endParaRPr>
          </a:p>
        </p:txBody>
      </p:sp>
      <p:pic>
        <p:nvPicPr>
          <p:cNvPr id="6" name="Image 5" descr="Capture d’écran 2015-01-03 à 10.16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540" y="1678120"/>
            <a:ext cx="2644328" cy="1610092"/>
          </a:xfrm>
          <a:prstGeom prst="rect">
            <a:avLst/>
          </a:prstGeom>
        </p:spPr>
      </p:pic>
      <p:pic>
        <p:nvPicPr>
          <p:cNvPr id="7" name="Image 6" descr="Capture d’écran 2015-01-03 à 10.29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64" y="1678120"/>
            <a:ext cx="2238068" cy="154205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36075" y="3338568"/>
            <a:ext cx="7744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 smtClean="0">
                <a:solidFill>
                  <a:srgbClr val="F14124"/>
                </a:solidFill>
                <a:latin typeface="Arial"/>
                <a:cs typeface="Arial"/>
              </a:rPr>
              <a:t>Micromegas</a:t>
            </a:r>
            <a:r>
              <a:rPr lang="en-GB" sz="1600" b="1" dirty="0" smtClean="0">
                <a:solidFill>
                  <a:srgbClr val="F14124"/>
                </a:solidFill>
                <a:latin typeface="Arial"/>
                <a:cs typeface="Arial"/>
              </a:rPr>
              <a:t>  </a:t>
            </a:r>
            <a:r>
              <a:rPr lang="en-GB" sz="1600" b="1" dirty="0" smtClean="0">
                <a:solidFill>
                  <a:srgbClr val="F14124"/>
                </a:solidFill>
                <a:latin typeface="Arial"/>
                <a:cs typeface="Arial"/>
              </a:rPr>
              <a:t>proposals</a:t>
            </a:r>
          </a:p>
          <a:p>
            <a:endParaRPr lang="en-GB" sz="1600" b="1" dirty="0" smtClean="0">
              <a:solidFill>
                <a:srgbClr val="F14124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GB" sz="1400" dirty="0" smtClean="0">
                <a:latin typeface="Arial"/>
                <a:cs typeface="Arial"/>
              </a:rPr>
              <a:t>Resistive Anode </a:t>
            </a:r>
            <a:r>
              <a:rPr lang="en-GB" sz="1400" dirty="0" err="1" smtClean="0">
                <a:latin typeface="Arial"/>
                <a:cs typeface="Arial"/>
              </a:rPr>
              <a:t>Micromegas</a:t>
            </a:r>
            <a:endParaRPr lang="en-GB" sz="14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GB" sz="1400" dirty="0" smtClean="0">
                <a:latin typeface="Arial"/>
                <a:cs typeface="Arial"/>
              </a:rPr>
              <a:t>Ingrid (MM on </a:t>
            </a:r>
            <a:r>
              <a:rPr lang="en-GB" sz="1400" dirty="0" err="1" smtClean="0">
                <a:latin typeface="Arial"/>
                <a:cs typeface="Arial"/>
              </a:rPr>
              <a:t>Timepix</a:t>
            </a:r>
            <a:r>
              <a:rPr lang="en-GB" sz="1400" dirty="0" smtClean="0">
                <a:latin typeface="Arial"/>
                <a:cs typeface="Arial"/>
              </a:rPr>
              <a:t>)</a:t>
            </a:r>
          </a:p>
          <a:p>
            <a:endParaRPr lang="en-GB" sz="1400" dirty="0">
              <a:latin typeface="Arial"/>
              <a:cs typeface="Arial"/>
            </a:endParaRPr>
          </a:p>
          <a:p>
            <a:endParaRPr lang="en-GB" sz="1400" dirty="0" smtClean="0">
              <a:latin typeface="Arial"/>
              <a:cs typeface="Arial"/>
            </a:endParaRPr>
          </a:p>
        </p:txBody>
      </p:sp>
      <p:pic>
        <p:nvPicPr>
          <p:cNvPr id="10" name="Image 9" descr="Capture d’écran 2015-01-03 à 10.35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31" y="3424274"/>
            <a:ext cx="2881309" cy="15037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60537" y="0"/>
            <a:ext cx="3383464" cy="140157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Image 14" descr="Capture d’écran 2015-01-03 à 10.57.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344" y="113389"/>
            <a:ext cx="1387688" cy="963782"/>
          </a:xfrm>
          <a:prstGeom prst="rect">
            <a:avLst/>
          </a:prstGeom>
        </p:spPr>
      </p:pic>
      <p:pic>
        <p:nvPicPr>
          <p:cNvPr id="5" name="Image 4" descr="Capture d’écran 2015-01-03 à 10.19.4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62" y="-2118"/>
            <a:ext cx="3791691" cy="139243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808954" y="1155349"/>
            <a:ext cx="1213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/>
                <a:cs typeface="Arial"/>
              </a:rPr>
              <a:t>With a wire ring</a:t>
            </a:r>
            <a:endParaRPr lang="en-GB" sz="1000" dirty="0">
              <a:latin typeface="Arial"/>
              <a:cs typeface="Arial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4377101" y="647919"/>
            <a:ext cx="3503946" cy="6143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Capture d’écran 2015-01-08 à 20.45.5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067" y="3424274"/>
            <a:ext cx="2635965" cy="150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18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2767" y="215432"/>
            <a:ext cx="5420348" cy="357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accent6"/>
                </a:solidFill>
                <a:latin typeface="Arial"/>
                <a:cs typeface="Arial"/>
              </a:rPr>
              <a:t>Very active Test Beam </a:t>
            </a:r>
            <a:r>
              <a:rPr lang="en-GB" sz="1400" dirty="0" smtClean="0">
                <a:latin typeface="Arial"/>
                <a:cs typeface="Arial"/>
              </a:rPr>
              <a:t>measurements </a:t>
            </a:r>
          </a:p>
          <a:p>
            <a:r>
              <a:rPr lang="en-GB" sz="1400" dirty="0" smtClean="0">
                <a:latin typeface="Arial"/>
                <a:cs typeface="Arial"/>
              </a:rPr>
              <a:t>using </a:t>
            </a:r>
            <a:r>
              <a:rPr lang="en-GB" sz="1400" dirty="0" err="1" smtClean="0">
                <a:latin typeface="Arial"/>
                <a:cs typeface="Arial"/>
              </a:rPr>
              <a:t>PCMAG@desy</a:t>
            </a:r>
            <a:endParaRPr lang="en-GB" sz="1400" dirty="0" smtClean="0">
              <a:latin typeface="Arial"/>
              <a:cs typeface="Arial"/>
            </a:endParaRPr>
          </a:p>
          <a:p>
            <a:pPr marL="285750" indent="-285750">
              <a:buFont typeface="Symbol" charset="0"/>
              <a:buChar char="F"/>
            </a:pPr>
            <a:r>
              <a:rPr lang="en-GB" sz="1400" dirty="0" smtClean="0">
                <a:latin typeface="Arial"/>
                <a:cs typeface="Arial"/>
              </a:rPr>
              <a:t>= 72 cm, L = 58 cm, B=1T</a:t>
            </a:r>
          </a:p>
          <a:p>
            <a:r>
              <a:rPr lang="en-GB" sz="1400" dirty="0" smtClean="0">
                <a:latin typeface="Arial"/>
                <a:cs typeface="Arial"/>
              </a:rPr>
              <a:t>A TPC prototype with:</a:t>
            </a:r>
            <a:endParaRPr lang="en-GB" sz="1400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GB" sz="1400" dirty="0" smtClean="0">
                <a:latin typeface="Arial"/>
                <a:cs typeface="Arial"/>
              </a:rPr>
              <a:t>Modular End Plate : Up to 7 modules </a:t>
            </a:r>
          </a:p>
          <a:p>
            <a:r>
              <a:rPr lang="en-GB" sz="1400" dirty="0">
                <a:latin typeface="Arial"/>
                <a:cs typeface="Arial"/>
              </a:rPr>
              <a:t> </a:t>
            </a:r>
            <a:r>
              <a:rPr lang="en-GB" sz="1400" dirty="0" smtClean="0">
                <a:latin typeface="Arial"/>
                <a:cs typeface="Arial"/>
              </a:rPr>
              <a:t>    </a:t>
            </a:r>
            <a:r>
              <a:rPr lang="en-GB" sz="1400" dirty="0" smtClean="0">
                <a:latin typeface="Arial"/>
                <a:cs typeface="Arial"/>
              </a:rPr>
              <a:t>(</a:t>
            </a:r>
            <a:r>
              <a:rPr lang="en-GB" sz="1400" dirty="0" smtClean="0">
                <a:latin typeface="Arial"/>
                <a:cs typeface="Arial"/>
              </a:rPr>
              <a:t>similar in size to the ILC final ones)</a:t>
            </a:r>
          </a:p>
          <a:p>
            <a:pPr marL="285750" indent="-285750">
              <a:buFont typeface="Wingdings" charset="2"/>
              <a:buChar char="ü"/>
            </a:pPr>
            <a:r>
              <a:rPr lang="en-GB" sz="1400" dirty="0" smtClean="0">
                <a:latin typeface="Arial"/>
                <a:cs typeface="Arial"/>
                <a:sym typeface="Wingdings"/>
              </a:rPr>
              <a:t>HV, gas and slow control system</a:t>
            </a:r>
          </a:p>
          <a:p>
            <a:pPr marL="285750" indent="-285750">
              <a:buFont typeface="Wingdings" charset="2"/>
              <a:buChar char="ü"/>
            </a:pPr>
            <a:r>
              <a:rPr lang="en-GB" sz="1400" dirty="0" err="1" smtClean="0">
                <a:latin typeface="Arial"/>
                <a:cs typeface="Arial"/>
                <a:sym typeface="Wingdings"/>
              </a:rPr>
              <a:t>Cosmic&amp;beam</a:t>
            </a:r>
            <a:r>
              <a:rPr lang="en-GB" sz="1400" dirty="0" smtClean="0">
                <a:latin typeface="Arial"/>
                <a:cs typeface="Arial"/>
                <a:sym typeface="Wingdings"/>
              </a:rPr>
              <a:t> trigger</a:t>
            </a:r>
          </a:p>
          <a:p>
            <a:pPr marL="285750" indent="-285750">
              <a:buFont typeface="Wingdings" charset="2"/>
              <a:buChar char="ü"/>
            </a:pPr>
            <a:r>
              <a:rPr lang="en-GB" sz="1400" dirty="0" smtClean="0">
                <a:latin typeface="Arial"/>
                <a:cs typeface="Arial"/>
                <a:sym typeface="Wingdings"/>
              </a:rPr>
              <a:t>Laser calibration system</a:t>
            </a:r>
          </a:p>
          <a:p>
            <a:pPr marL="285750" indent="-285750">
              <a:buFont typeface="Wingdings" charset="2"/>
              <a:buChar char="ü"/>
            </a:pPr>
            <a:r>
              <a:rPr lang="en-GB" sz="1400" dirty="0" smtClean="0">
                <a:latin typeface="Arial"/>
                <a:cs typeface="Arial"/>
                <a:sym typeface="Wingdings"/>
              </a:rPr>
              <a:t>Cooling system TRACI </a:t>
            </a:r>
            <a:r>
              <a:rPr lang="en-GB" sz="1400" dirty="0" smtClean="0">
                <a:latin typeface="Arial"/>
                <a:cs typeface="Arial"/>
                <a:sym typeface="Wingdings"/>
              </a:rPr>
              <a:t>2PCO2</a:t>
            </a:r>
          </a:p>
          <a:p>
            <a:pPr marL="285750" indent="-285750">
              <a:buFont typeface="Wingdings" charset="2"/>
              <a:buChar char="ü"/>
            </a:pPr>
            <a:endParaRPr lang="en-GB" sz="1400" dirty="0" smtClean="0">
              <a:latin typeface="Arial"/>
              <a:cs typeface="Arial"/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GB" sz="1400" dirty="0" smtClean="0">
                <a:latin typeface="Arial"/>
                <a:cs typeface="Arial"/>
                <a:sym typeface="Wingdings"/>
              </a:rPr>
              <a:t>2 </a:t>
            </a:r>
            <a:r>
              <a:rPr lang="en-GB" sz="1400" dirty="0" err="1" smtClean="0">
                <a:latin typeface="Arial"/>
                <a:cs typeface="Arial"/>
                <a:sym typeface="Wingdings"/>
              </a:rPr>
              <a:t>TimePix</a:t>
            </a:r>
            <a:r>
              <a:rPr lang="en-GB" sz="1400" dirty="0" smtClean="0">
                <a:latin typeface="Arial"/>
                <a:cs typeface="Arial"/>
                <a:sym typeface="Wingdings"/>
              </a:rPr>
              <a:t> </a:t>
            </a:r>
            <a:r>
              <a:rPr lang="en-GB" sz="1400" dirty="0" err="1" smtClean="0">
                <a:latin typeface="Arial"/>
                <a:cs typeface="Arial"/>
                <a:sym typeface="Wingdings"/>
              </a:rPr>
              <a:t>octoboards</a:t>
            </a:r>
            <a:r>
              <a:rPr lang="en-GB" sz="1400" dirty="0" smtClean="0">
                <a:latin typeface="Arial"/>
                <a:cs typeface="Arial"/>
                <a:sym typeface="Wingdings"/>
              </a:rPr>
              <a:t>:</a:t>
            </a:r>
          </a:p>
          <a:p>
            <a:r>
              <a:rPr lang="en-GB" sz="1400" dirty="0">
                <a:latin typeface="Arial"/>
                <a:cs typeface="Arial"/>
                <a:sym typeface="Wingdings"/>
              </a:rPr>
              <a:t> </a:t>
            </a:r>
            <a:r>
              <a:rPr lang="en-GB" sz="1400" dirty="0" smtClean="0">
                <a:latin typeface="Arial"/>
                <a:cs typeface="Arial"/>
                <a:sym typeface="Wingdings"/>
              </a:rPr>
              <a:t>     1 mounted on MM&amp; 1 on GEM</a:t>
            </a:r>
          </a:p>
          <a:p>
            <a:pPr marL="285750" indent="-285750">
              <a:buFont typeface="Wingdings" charset="0"/>
              <a:buChar char="à"/>
            </a:pPr>
            <a:r>
              <a:rPr lang="en-GB" sz="1400" dirty="0" smtClean="0">
                <a:latin typeface="Arial"/>
                <a:cs typeface="Arial"/>
                <a:sym typeface="Wingdings"/>
              </a:rPr>
              <a:t>3 modified GEM modules tested</a:t>
            </a:r>
          </a:p>
          <a:p>
            <a:pPr marL="285750" indent="-285750">
              <a:buFont typeface="Wingdings" charset="0"/>
              <a:buChar char="à"/>
            </a:pPr>
            <a:r>
              <a:rPr lang="en-GB" sz="1400" dirty="0" smtClean="0">
                <a:latin typeface="Arial"/>
                <a:cs typeface="Arial"/>
                <a:sym typeface="Wingdings"/>
              </a:rPr>
              <a:t>7 MM   modules tested</a:t>
            </a:r>
            <a:endParaRPr lang="en-GB" sz="1400" dirty="0" smtClean="0">
              <a:latin typeface="Arial"/>
              <a:cs typeface="Arial"/>
            </a:endParaRPr>
          </a:p>
          <a:p>
            <a:r>
              <a:rPr lang="en-GB" sz="1600" dirty="0" smtClean="0">
                <a:latin typeface="Arial"/>
                <a:cs typeface="Arial"/>
              </a:rPr>
              <a:t>   </a:t>
            </a:r>
            <a:endParaRPr lang="en-GB" sz="1600" dirty="0">
              <a:latin typeface="Arial"/>
              <a:cs typeface="Arial"/>
            </a:endParaRPr>
          </a:p>
        </p:txBody>
      </p:sp>
      <p:pic>
        <p:nvPicPr>
          <p:cNvPr id="3" name="Image 2" descr="Capture d’écran 2015-01-03 à 11.11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780" y="57366"/>
            <a:ext cx="1814336" cy="1530719"/>
          </a:xfrm>
          <a:prstGeom prst="rect">
            <a:avLst/>
          </a:prstGeom>
        </p:spPr>
      </p:pic>
      <p:pic>
        <p:nvPicPr>
          <p:cNvPr id="4" name="Image 3" descr="Capture d’écran 2015-01-03 à 11.24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28" y="1532656"/>
            <a:ext cx="1875297" cy="1659583"/>
          </a:xfrm>
          <a:prstGeom prst="rect">
            <a:avLst/>
          </a:prstGeom>
        </p:spPr>
      </p:pic>
      <p:pic>
        <p:nvPicPr>
          <p:cNvPr id="5" name="Image 4" descr="Capture d’écran 2015-01-03 à 11.24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20" y="1560591"/>
            <a:ext cx="2004535" cy="1654767"/>
          </a:xfrm>
          <a:prstGeom prst="rect">
            <a:avLst/>
          </a:prstGeom>
        </p:spPr>
      </p:pic>
      <p:pic>
        <p:nvPicPr>
          <p:cNvPr id="6" name="Image 5" descr="Capture d’écran 2015-01-03 à 11.28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28" y="3327618"/>
            <a:ext cx="1957251" cy="16547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27" y="3287278"/>
            <a:ext cx="2826528" cy="185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54" y="1575816"/>
            <a:ext cx="1848359" cy="171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Image 9" descr="Capture d’écran 2015-01-03 à 11.55.3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7" y="0"/>
            <a:ext cx="1768983" cy="1560591"/>
          </a:xfrm>
          <a:prstGeom prst="rect">
            <a:avLst/>
          </a:prstGeom>
        </p:spPr>
      </p:pic>
      <p:pic>
        <p:nvPicPr>
          <p:cNvPr id="11" name="Picture 2" descr="D:\Paul\ilc\2PCO2doc\EndpwCoolin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840" y="57366"/>
            <a:ext cx="1637160" cy="14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89209" y="3568676"/>
            <a:ext cx="29596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14124"/>
                </a:solidFill>
                <a:latin typeface="Arial"/>
                <a:cs typeface="Arial"/>
              </a:rPr>
              <a:t>Similar results obtained with the different technologies</a:t>
            </a:r>
          </a:p>
          <a:p>
            <a:r>
              <a:rPr lang="en-GB" sz="1400" dirty="0" smtClean="0">
                <a:latin typeface="Arial"/>
                <a:cs typeface="Arial"/>
              </a:rPr>
              <a:t>      </a:t>
            </a:r>
            <a:r>
              <a:rPr lang="en-GB" sz="1400" dirty="0" err="1" smtClean="0">
                <a:latin typeface="Arial"/>
                <a:cs typeface="Arial"/>
              </a:rPr>
              <a:t>Ongoing</a:t>
            </a:r>
            <a:r>
              <a:rPr lang="en-GB" sz="1400" dirty="0" smtClean="0">
                <a:latin typeface="Arial"/>
                <a:cs typeface="Arial"/>
              </a:rPr>
              <a:t> R&amp;</a:t>
            </a:r>
            <a:r>
              <a:rPr lang="en-GB" sz="1400" dirty="0" smtClean="0">
                <a:latin typeface="Arial"/>
                <a:cs typeface="Arial"/>
              </a:rPr>
              <a:t>D :</a:t>
            </a:r>
            <a:endParaRPr lang="en-GB" sz="14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GB" sz="1400" dirty="0" smtClean="0">
                <a:latin typeface="Arial"/>
                <a:cs typeface="Arial"/>
              </a:rPr>
              <a:t>New electronics </a:t>
            </a:r>
            <a:r>
              <a:rPr lang="en-GB" sz="1400" dirty="0" smtClean="0">
                <a:latin typeface="Arial"/>
                <a:cs typeface="Arial"/>
              </a:rPr>
              <a:t>with </a:t>
            </a:r>
            <a:r>
              <a:rPr lang="en-GB" sz="1400" dirty="0" smtClean="0">
                <a:latin typeface="Arial"/>
                <a:cs typeface="Arial"/>
              </a:rPr>
              <a:t>Power-Pulsing to be tested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400" dirty="0" smtClean="0">
                <a:latin typeface="Arial"/>
                <a:cs typeface="Arial"/>
              </a:rPr>
              <a:t>Mechanics and low budget material </a:t>
            </a:r>
            <a:endParaRPr lang="en-GB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715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2680" y="137643"/>
            <a:ext cx="4724173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Technologies proposed for </a:t>
            </a:r>
            <a:r>
              <a:rPr lang="en-US" sz="1600" dirty="0" err="1" smtClean="0">
                <a:solidFill>
                  <a:schemeClr val="bg1"/>
                </a:solidFill>
                <a:latin typeface="Arial"/>
                <a:cs typeface="Arial"/>
              </a:rPr>
              <a:t>ILD&amp;SiD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 calorimeters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9677" y="553940"/>
            <a:ext cx="165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/>
                <a:cs typeface="Arial"/>
              </a:rPr>
              <a:t>ECAL for </a:t>
            </a:r>
            <a:r>
              <a:rPr lang="en-GB" b="1" dirty="0" err="1" smtClean="0">
                <a:solidFill>
                  <a:srgbClr val="FF0000"/>
                </a:solidFill>
                <a:latin typeface="Arial"/>
                <a:cs typeface="Arial"/>
              </a:rPr>
              <a:t>SiD</a:t>
            </a:r>
            <a:endParaRPr lang="en-GB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78" y="962248"/>
            <a:ext cx="5213253" cy="323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4862" y="0"/>
            <a:ext cx="3176432" cy="190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4862" y="1814186"/>
            <a:ext cx="3181663" cy="191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4863" y="3480969"/>
            <a:ext cx="3176432" cy="14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9678" y="4364561"/>
            <a:ext cx="6112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sz="1400" dirty="0" smtClean="0">
                <a:latin typeface="Arial"/>
                <a:cs typeface="Arial"/>
              </a:rPr>
              <a:t>X-talk to be reduced by better shielding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400" dirty="0" smtClean="0">
                <a:latin typeface="Arial"/>
                <a:cs typeface="Arial"/>
              </a:rPr>
              <a:t>New scheme to have rectangular sensor (modified cells on the edge)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400" dirty="0" smtClean="0">
                <a:latin typeface="Arial"/>
                <a:cs typeface="Arial"/>
              </a:rPr>
              <a:t>Mechanical structure study needed 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696722" y="3957176"/>
            <a:ext cx="150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/>
                <a:cs typeface="Arial"/>
              </a:rPr>
              <a:t>1024 </a:t>
            </a:r>
            <a:r>
              <a:rPr lang="en-GB" sz="1200" dirty="0" err="1" smtClean="0">
                <a:latin typeface="Arial"/>
                <a:cs typeface="Arial"/>
              </a:rPr>
              <a:t>KPiX</a:t>
            </a:r>
            <a:r>
              <a:rPr lang="en-GB" sz="1200" dirty="0" smtClean="0">
                <a:latin typeface="Arial"/>
                <a:cs typeface="Arial"/>
              </a:rPr>
              <a:t> ASIC</a:t>
            </a:r>
          </a:p>
          <a:p>
            <a:r>
              <a:rPr lang="en-GB" sz="1200" dirty="0" smtClean="0">
                <a:latin typeface="Arial"/>
                <a:cs typeface="Arial"/>
              </a:rPr>
              <a:t>Power-pulsed</a:t>
            </a:r>
            <a:endParaRPr lang="en-GB" sz="1200" dirty="0">
              <a:latin typeface="Arial"/>
              <a:cs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905849" y="1497230"/>
            <a:ext cx="2622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/>
                <a:cs typeface="Arial"/>
              </a:rPr>
              <a:t>TB scheme : 9 layers </a:t>
            </a:r>
            <a:r>
              <a:rPr lang="en-GB" sz="1400" dirty="0" err="1" smtClean="0">
                <a:latin typeface="Arial"/>
                <a:cs typeface="Arial"/>
              </a:rPr>
              <a:t>SiW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082889" y="3149345"/>
            <a:ext cx="175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FFFF"/>
                </a:solidFill>
                <a:latin typeface="Arial"/>
                <a:cs typeface="Arial"/>
              </a:rPr>
              <a:t>3-electron event</a:t>
            </a:r>
            <a:endParaRPr lang="en-GB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7274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680" y="137643"/>
            <a:ext cx="4724173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Technologies proposed for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cs typeface="Arial"/>
              </a:rPr>
              <a:t>ILD&amp;SiD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 calorimeters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9677" y="553940"/>
            <a:ext cx="211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lang="en-GB" b="1" dirty="0" smtClean="0">
                <a:solidFill>
                  <a:srgbClr val="FF0000"/>
                </a:solidFill>
                <a:latin typeface="Arial"/>
                <a:cs typeface="Arial"/>
              </a:rPr>
              <a:t>CAL for </a:t>
            </a:r>
            <a:r>
              <a:rPr lang="en-GB" b="1" dirty="0" err="1" smtClean="0">
                <a:solidFill>
                  <a:srgbClr val="FF0000"/>
                </a:solidFill>
                <a:latin typeface="Arial"/>
                <a:cs typeface="Arial"/>
              </a:rPr>
              <a:t>SiD</a:t>
            </a:r>
            <a:endParaRPr lang="en-GB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5033" y="1053718"/>
            <a:ext cx="45617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/>
                <a:cs typeface="Arial"/>
              </a:rPr>
              <a:t>40 layers of 2 cm </a:t>
            </a:r>
            <a:r>
              <a:rPr lang="en-GB" sz="1400" dirty="0">
                <a:latin typeface="Arial"/>
                <a:cs typeface="Arial"/>
              </a:rPr>
              <a:t>s</a:t>
            </a:r>
            <a:r>
              <a:rPr lang="en-GB" sz="1400" dirty="0" smtClean="0">
                <a:latin typeface="Arial"/>
                <a:cs typeface="Arial"/>
              </a:rPr>
              <a:t>tainless steel interleaved with</a:t>
            </a:r>
          </a:p>
          <a:p>
            <a:r>
              <a:rPr lang="en-GB" sz="1400" dirty="0" smtClean="0">
                <a:latin typeface="Arial"/>
                <a:cs typeface="Arial"/>
              </a:rPr>
              <a:t>planes made of Glass RPC and their embedded readout 1-bit electronics </a:t>
            </a:r>
            <a:r>
              <a:rPr lang="en-GB" sz="1400" dirty="0">
                <a:latin typeface="Arial"/>
                <a:cs typeface="Arial"/>
              </a:rPr>
              <a:t>allowing a lateral segmentation of 1 cm</a:t>
            </a:r>
            <a:r>
              <a:rPr lang="en-GB" sz="1400" baseline="30000" dirty="0">
                <a:latin typeface="Arial"/>
                <a:cs typeface="Arial"/>
              </a:rPr>
              <a:t>2</a:t>
            </a:r>
            <a:endParaRPr lang="en-GB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An advanced physical (embedded electronics) prototype of 54 was built and successfully run.</a:t>
            </a:r>
          </a:p>
          <a:p>
            <a:endParaRPr lang="en-US" sz="1400" dirty="0" smtClean="0">
              <a:latin typeface="Arial"/>
              <a:cs typeface="Arial"/>
            </a:endParaRPr>
          </a:p>
          <a:p>
            <a:endParaRPr lang="en-US" sz="1400" dirty="0" smtClean="0">
              <a:latin typeface="Arial"/>
              <a:cs typeface="Arial"/>
            </a:endParaRPr>
          </a:p>
          <a:p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Other options with GEM and </a:t>
            </a:r>
            <a:r>
              <a:rPr lang="en-US" sz="1400" dirty="0" err="1" smtClean="0">
                <a:latin typeface="Arial"/>
                <a:cs typeface="Arial"/>
              </a:rPr>
              <a:t>micromegas</a:t>
            </a:r>
            <a:r>
              <a:rPr lang="en-US" sz="1400" dirty="0" smtClean="0">
                <a:latin typeface="Arial"/>
                <a:cs typeface="Arial"/>
              </a:rPr>
              <a:t> detectors are also proposed  as active layers for the </a:t>
            </a:r>
            <a:r>
              <a:rPr lang="en-US" sz="1400" dirty="0" err="1" smtClean="0">
                <a:latin typeface="Arial"/>
                <a:cs typeface="Arial"/>
              </a:rPr>
              <a:t>SiD</a:t>
            </a:r>
            <a:r>
              <a:rPr lang="en-US" sz="1400" dirty="0" smtClean="0">
                <a:latin typeface="Arial"/>
                <a:cs typeface="Arial"/>
              </a:rPr>
              <a:t> HCAL</a:t>
            </a:r>
          </a:p>
          <a:p>
            <a:r>
              <a:rPr lang="en-US" sz="1400" dirty="0" smtClean="0">
                <a:latin typeface="Arial"/>
                <a:cs typeface="Arial"/>
              </a:rPr>
              <a:t>Several layers of mm were built and tested using 2-bit readout electronics. Few GEM planes are also in preparation.</a:t>
            </a: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Scintillator </a:t>
            </a:r>
            <a:r>
              <a:rPr lang="en-US" sz="1400" dirty="0" smtClean="0">
                <a:latin typeface="Arial"/>
                <a:cs typeface="Arial"/>
              </a:rPr>
              <a:t>tiles </a:t>
            </a:r>
            <a:r>
              <a:rPr lang="en-US" sz="1400" dirty="0" smtClean="0">
                <a:latin typeface="Arial"/>
                <a:cs typeface="Arial"/>
              </a:rPr>
              <a:t>is also an option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Dual readout is also an option for both ECAL&amp;HCAL</a:t>
            </a:r>
            <a:endParaRPr lang="en-US" sz="1400" dirty="0" smtClean="0">
              <a:latin typeface="Arial"/>
              <a:cs typeface="Arial"/>
            </a:endParaRP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2742590" y="-29539407"/>
            <a:ext cx="2147483647" cy="2147483647"/>
            <a:chOff x="825" y="2428"/>
            <a:chExt cx="4147166" cy="6695045"/>
          </a:xfrm>
        </p:grpSpPr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2894990" y="-29387007"/>
            <a:ext cx="2147483647" cy="2147483647"/>
            <a:chOff x="825" y="2428"/>
            <a:chExt cx="4147166" cy="6695045"/>
          </a:xfrm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pic>
        <p:nvPicPr>
          <p:cNvPr id="17" name="Picture 2" descr="E:\DCIM\100OLYMP\P10100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53" y="0"/>
            <a:ext cx="2128253" cy="165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 descr="Capture d’écran 2015-01-05 à 11.17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53" y="1652124"/>
            <a:ext cx="4420539" cy="1673231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106" y="3325355"/>
            <a:ext cx="2268894" cy="173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246" y="3325355"/>
            <a:ext cx="2104860" cy="175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Capture d’écran 2015-01-07 à 22.49.1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440" y="0"/>
            <a:ext cx="2646951" cy="165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2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 descr="Capture d’écran 2015-01-03 à 19.3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92" y="2488613"/>
            <a:ext cx="1678268" cy="138590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9677" y="137643"/>
            <a:ext cx="4724173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Technologies proposed for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cs typeface="Arial"/>
              </a:rPr>
              <a:t>ILD&amp;SiD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 calorimeters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9677" y="553940"/>
            <a:ext cx="165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/>
                <a:cs typeface="Arial"/>
              </a:rPr>
              <a:t>ECAL for ILD</a:t>
            </a:r>
            <a:endParaRPr lang="en-GB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8401" y="986878"/>
            <a:ext cx="456171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/>
                <a:cs typeface="Arial"/>
              </a:rPr>
              <a:t>30 layers of tungsten (24X</a:t>
            </a:r>
            <a:r>
              <a:rPr lang="en-GB" sz="1400" baseline="-25000" dirty="0" smtClean="0">
                <a:latin typeface="Arial"/>
                <a:cs typeface="Arial"/>
              </a:rPr>
              <a:t>0</a:t>
            </a:r>
            <a:r>
              <a:rPr lang="en-GB" sz="1400" dirty="0" smtClean="0">
                <a:latin typeface="Arial"/>
                <a:cs typeface="Arial"/>
              </a:rPr>
              <a:t>) interleaved with </a:t>
            </a:r>
          </a:p>
          <a:p>
            <a:r>
              <a:rPr lang="en-GB" sz="1400" dirty="0" smtClean="0">
                <a:latin typeface="Arial"/>
                <a:cs typeface="Arial"/>
              </a:rPr>
              <a:t>-</a:t>
            </a:r>
            <a:r>
              <a:rPr lang="en-GB" sz="1400" dirty="0" err="1" smtClean="0">
                <a:latin typeface="Arial"/>
                <a:cs typeface="Arial"/>
              </a:rPr>
              <a:t>Pixellated</a:t>
            </a:r>
            <a:r>
              <a:rPr lang="en-GB" sz="1400" dirty="0" smtClean="0">
                <a:latin typeface="Arial"/>
                <a:cs typeface="Arial"/>
              </a:rPr>
              <a:t> Silicon of 5x5 mm</a:t>
            </a:r>
            <a:r>
              <a:rPr lang="en-GB" sz="1400" baseline="30000" dirty="0" smtClean="0">
                <a:latin typeface="Arial"/>
                <a:cs typeface="Arial"/>
              </a:rPr>
              <a:t>2</a:t>
            </a:r>
            <a:r>
              <a:rPr lang="en-GB" sz="1400" dirty="0" smtClean="0">
                <a:latin typeface="Arial"/>
                <a:cs typeface="Arial"/>
              </a:rPr>
              <a:t>,</a:t>
            </a:r>
          </a:p>
          <a:p>
            <a:r>
              <a:rPr lang="en-GB" sz="1400" dirty="0">
                <a:latin typeface="Arial"/>
                <a:cs typeface="Arial"/>
              </a:rPr>
              <a:t> </a:t>
            </a:r>
            <a:r>
              <a:rPr lang="en-GB" sz="1400" dirty="0" smtClean="0">
                <a:latin typeface="Arial"/>
                <a:cs typeface="Arial"/>
              </a:rPr>
              <a:t> </a:t>
            </a:r>
          </a:p>
          <a:p>
            <a:r>
              <a:rPr lang="en-GB" sz="1400" dirty="0" smtClean="0">
                <a:latin typeface="Arial"/>
                <a:cs typeface="Arial"/>
              </a:rPr>
              <a:t>A physics prototype (1x1 mm</a:t>
            </a:r>
            <a:r>
              <a:rPr lang="en-GB" sz="1400" baseline="30000" dirty="0" smtClean="0">
                <a:latin typeface="Arial"/>
                <a:cs typeface="Arial"/>
              </a:rPr>
              <a:t>2 </a:t>
            </a:r>
            <a:r>
              <a:rPr lang="en-GB" sz="1400" dirty="0" smtClean="0">
                <a:latin typeface="Arial"/>
                <a:cs typeface="Arial"/>
              </a:rPr>
              <a:t>cell size) with a deported electronics was built and successfully tested. </a:t>
            </a:r>
          </a:p>
          <a:p>
            <a:endParaRPr lang="en-GB" sz="1400" dirty="0" smtClean="0">
              <a:latin typeface="Arial"/>
              <a:cs typeface="Arial"/>
            </a:endParaRPr>
          </a:p>
          <a:p>
            <a:r>
              <a:rPr lang="en-GB" sz="1400" dirty="0" smtClean="0">
                <a:latin typeface="Arial"/>
                <a:cs typeface="Arial"/>
              </a:rPr>
              <a:t>A technological prototype fulfilling the ILD DBD requirement is being developed :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400" dirty="0" smtClean="0">
                <a:latin typeface="Arial"/>
                <a:cs typeface="Arial"/>
              </a:rPr>
              <a:t>Self-supporting structure (alveolar) 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400" dirty="0" smtClean="0">
                <a:latin typeface="Arial"/>
                <a:cs typeface="Arial"/>
              </a:rPr>
              <a:t>Embedded power-pulsed electronics </a:t>
            </a:r>
            <a:endParaRPr lang="en-GB" sz="1400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GB" sz="1400" dirty="0" smtClean="0">
                <a:latin typeface="Arial"/>
                <a:cs typeface="Arial"/>
              </a:rPr>
              <a:t>Large surface detector </a:t>
            </a:r>
            <a:endParaRPr lang="en-GB" sz="1400" dirty="0">
              <a:latin typeface="Arial"/>
              <a:cs typeface="Arial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3899" y="374149"/>
            <a:ext cx="2503663" cy="181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97562" y="374149"/>
            <a:ext cx="2246438" cy="16781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2742590" y="-29539407"/>
            <a:ext cx="2147483647" cy="2147483647"/>
            <a:chOff x="825" y="2428"/>
            <a:chExt cx="4147166" cy="6695045"/>
          </a:xfrm>
        </p:grpSpPr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2894990" y="-29387007"/>
            <a:ext cx="2147483647" cy="2147483647"/>
            <a:chOff x="825" y="2428"/>
            <a:chExt cx="4147166" cy="6695045"/>
          </a:xfrm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158" y="2488613"/>
            <a:ext cx="1723624" cy="138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39" y="3556035"/>
            <a:ext cx="2539551" cy="158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Image 29" descr="Capture d’écran 2015-01-03 à 19.34.4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00" y="2488613"/>
            <a:ext cx="1533323" cy="1385908"/>
          </a:xfrm>
          <a:prstGeom prst="rect">
            <a:avLst/>
          </a:prstGeom>
        </p:spPr>
      </p:pic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7290601" y="711856"/>
            <a:ext cx="1214127" cy="42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0020" rIns="81639" bIns="40820"/>
          <a:lstStyle>
            <a:lvl1pPr defTabSz="41433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74688" indent="-260350" defTabSz="41433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6638" indent="-207963" defTabSz="41433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0975" indent="-206375" defTabSz="41433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66900" indent="-207963" defTabSz="41433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41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813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385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957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000" dirty="0"/>
              <a:t>Energy resolution =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000" dirty="0"/>
              <a:t> 16.5/</a:t>
            </a:r>
            <a:r>
              <a:rPr lang="en-US" sz="1000" dirty="0" err="1"/>
              <a:t>sqrt</a:t>
            </a:r>
            <a:r>
              <a:rPr lang="en-US" sz="1000" dirty="0"/>
              <a:t>(E)+1.1%</a:t>
            </a: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7552200" y="2085201"/>
            <a:ext cx="1383435" cy="276999"/>
          </a:xfrm>
          <a:prstGeom prst="rect">
            <a:avLst/>
          </a:prstGeom>
          <a:solidFill>
            <a:srgbClr val="669900"/>
          </a:solidFill>
          <a:ln w="9525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Linearity 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&lt;1%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990626" y="4324882"/>
            <a:ext cx="2781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/>
                <a:cs typeface="Arial"/>
              </a:rPr>
              <a:t>Several TB took place at DESY </a:t>
            </a:r>
            <a:endParaRPr lang="en-GB" sz="1400" dirty="0">
              <a:latin typeface="Arial"/>
              <a:cs typeface="Arial"/>
            </a:endParaRPr>
          </a:p>
        </p:txBody>
      </p:sp>
      <p:pic>
        <p:nvPicPr>
          <p:cNvPr id="35" name="Image 34" descr="Capture d’écran 2015-01-06 à 17.18.2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58" y="3782156"/>
            <a:ext cx="3462842" cy="136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0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Capture d’écran 2015-01-04 à 11.24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77" y="3853792"/>
            <a:ext cx="1841477" cy="128970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2680" y="137643"/>
            <a:ext cx="4724173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Technologies proposed for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cs typeface="Arial"/>
              </a:rPr>
              <a:t>ILD&amp;SiD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 calorimeters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9677" y="553940"/>
            <a:ext cx="165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/>
                <a:cs typeface="Arial"/>
              </a:rPr>
              <a:t>ECAL for ILD</a:t>
            </a:r>
            <a:endParaRPr lang="en-GB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9654" y="1036221"/>
            <a:ext cx="45617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/>
                <a:cs typeface="Arial"/>
              </a:rPr>
              <a:t>30 layers of tungsten (24X</a:t>
            </a:r>
            <a:r>
              <a:rPr lang="en-GB" sz="1400" baseline="-25000" dirty="0" smtClean="0">
                <a:latin typeface="Arial"/>
                <a:cs typeface="Arial"/>
              </a:rPr>
              <a:t>0</a:t>
            </a:r>
            <a:r>
              <a:rPr lang="en-GB" sz="1400" dirty="0" smtClean="0">
                <a:latin typeface="Arial"/>
                <a:cs typeface="Arial"/>
              </a:rPr>
              <a:t>) interleaved with </a:t>
            </a:r>
          </a:p>
          <a:p>
            <a:r>
              <a:rPr lang="en-GB" sz="1400" dirty="0" smtClean="0">
                <a:latin typeface="Arial"/>
                <a:cs typeface="Arial"/>
              </a:rPr>
              <a:t>of 5x45 mm</a:t>
            </a:r>
            <a:r>
              <a:rPr lang="en-GB" sz="1400" baseline="30000" dirty="0" smtClean="0">
                <a:latin typeface="Arial"/>
                <a:cs typeface="Arial"/>
              </a:rPr>
              <a:t>2 </a:t>
            </a:r>
            <a:r>
              <a:rPr lang="en-GB" sz="1400" dirty="0" smtClean="0">
                <a:latin typeface="Arial"/>
                <a:cs typeface="Arial"/>
              </a:rPr>
              <a:t>scintillator strip with alternating direction </a:t>
            </a:r>
          </a:p>
          <a:p>
            <a:r>
              <a:rPr lang="en-GB" sz="1400" dirty="0" smtClean="0">
                <a:latin typeface="Arial"/>
                <a:cs typeface="Arial"/>
              </a:rPr>
              <a:t>layers (X&amp;Y) </a:t>
            </a:r>
            <a:r>
              <a:rPr lang="en-GB" sz="1400" dirty="0" smtClean="0">
                <a:latin typeface="Arial"/>
                <a:cs typeface="Arial"/>
                <a:sym typeface="Wingdings"/>
              </a:rPr>
              <a:t> equivalent of 5x5 </a:t>
            </a:r>
            <a:r>
              <a:rPr lang="en-GB" sz="1400" dirty="0" smtClean="0">
                <a:latin typeface="Arial"/>
                <a:cs typeface="Arial"/>
                <a:sym typeface="Wingdings"/>
              </a:rPr>
              <a:t>mm</a:t>
            </a:r>
            <a:r>
              <a:rPr lang="en-GB" sz="1400" baseline="30000" dirty="0" smtClean="0">
                <a:latin typeface="Arial"/>
                <a:cs typeface="Arial"/>
                <a:sym typeface="Wingdings"/>
              </a:rPr>
              <a:t>2 </a:t>
            </a:r>
            <a:r>
              <a:rPr lang="en-GB" sz="1400" dirty="0" smtClean="0">
                <a:latin typeface="Arial"/>
                <a:cs typeface="Arial"/>
                <a:sym typeface="Wingdings"/>
              </a:rPr>
              <a:t>(SSA)</a:t>
            </a:r>
            <a:endParaRPr lang="en-GB" sz="1400" baseline="30000" dirty="0" smtClean="0">
              <a:latin typeface="Arial"/>
              <a:cs typeface="Arial"/>
              <a:sym typeface="Wingdings"/>
            </a:endParaRPr>
          </a:p>
          <a:p>
            <a:r>
              <a:rPr lang="en-GB" sz="1400" dirty="0" smtClean="0">
                <a:latin typeface="Arial"/>
                <a:cs typeface="Arial"/>
                <a:sym typeface="Wingdings"/>
              </a:rPr>
              <a:t>Read out by </a:t>
            </a:r>
            <a:r>
              <a:rPr lang="en-GB" sz="1400" dirty="0" err="1" smtClean="0">
                <a:latin typeface="Arial"/>
                <a:cs typeface="Arial"/>
                <a:sym typeface="Wingdings"/>
              </a:rPr>
              <a:t>SiPM</a:t>
            </a:r>
            <a:endParaRPr lang="en-GB" sz="1400" dirty="0" smtClean="0">
              <a:latin typeface="Arial"/>
              <a:cs typeface="Arial"/>
            </a:endParaRPr>
          </a:p>
          <a:p>
            <a:r>
              <a:rPr lang="en-GB" sz="1400" dirty="0" smtClean="0">
                <a:latin typeface="Arial"/>
                <a:cs typeface="Arial"/>
              </a:rPr>
              <a:t>A physics prototype </a:t>
            </a:r>
            <a:r>
              <a:rPr lang="en-GB" sz="1400" dirty="0">
                <a:latin typeface="Arial"/>
                <a:cs typeface="Arial"/>
              </a:rPr>
              <a:t>with a deported electronics </a:t>
            </a:r>
            <a:r>
              <a:rPr lang="en-GB" sz="1400" dirty="0" smtClean="0">
                <a:latin typeface="Arial"/>
                <a:cs typeface="Arial"/>
              </a:rPr>
              <a:t>was built and successfully tested</a:t>
            </a:r>
          </a:p>
          <a:p>
            <a:endParaRPr lang="en-GB" sz="1400" dirty="0" smtClean="0">
              <a:latin typeface="Arial"/>
              <a:cs typeface="Arial"/>
            </a:endParaRPr>
          </a:p>
          <a:p>
            <a:r>
              <a:rPr lang="en-GB" sz="1400" dirty="0" smtClean="0">
                <a:latin typeface="Arial"/>
                <a:cs typeface="Arial"/>
              </a:rPr>
              <a:t>A technological prototype is being developed with</a:t>
            </a:r>
          </a:p>
          <a:p>
            <a:endParaRPr lang="en-GB" sz="14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GB" sz="1400" dirty="0" smtClean="0">
                <a:latin typeface="Arial"/>
                <a:cs typeface="Arial"/>
              </a:rPr>
              <a:t>Scintillator shape that optimizes light collection and reduces dead zones : rectangular, wedge, tapered..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400" dirty="0" smtClean="0">
                <a:latin typeface="Arial"/>
                <a:cs typeface="Arial"/>
              </a:rPr>
              <a:t> </a:t>
            </a:r>
            <a:r>
              <a:rPr lang="en-GB" sz="1400" dirty="0" err="1" smtClean="0">
                <a:latin typeface="Arial"/>
                <a:cs typeface="Arial"/>
              </a:rPr>
              <a:t>SiPM</a:t>
            </a:r>
            <a:r>
              <a:rPr lang="en-GB" sz="1400" dirty="0" smtClean="0">
                <a:latin typeface="Arial"/>
                <a:cs typeface="Arial"/>
              </a:rPr>
              <a:t> more compact with higher linearity range </a:t>
            </a:r>
          </a:p>
          <a:p>
            <a:r>
              <a:rPr lang="en-GB" sz="1400" dirty="0">
                <a:latin typeface="Arial"/>
                <a:cs typeface="Arial"/>
              </a:rPr>
              <a:t> </a:t>
            </a:r>
            <a:r>
              <a:rPr lang="en-GB" sz="1400" dirty="0" smtClean="0">
                <a:latin typeface="Arial"/>
                <a:cs typeface="Arial"/>
              </a:rPr>
              <a:t>      and less noise (MPPC 10000 </a:t>
            </a:r>
            <a:r>
              <a:rPr lang="en-GB" sz="1400" dirty="0" err="1" smtClean="0">
                <a:latin typeface="Arial"/>
                <a:cs typeface="Arial"/>
              </a:rPr>
              <a:t>ch</a:t>
            </a:r>
            <a:r>
              <a:rPr lang="en-GB" sz="1400" dirty="0" smtClean="0">
                <a:latin typeface="Arial"/>
                <a:cs typeface="Arial"/>
              </a:rPr>
              <a:t> in 1x1mm</a:t>
            </a:r>
            <a:r>
              <a:rPr lang="en-GB" sz="1400" baseline="30000" dirty="0" smtClean="0">
                <a:latin typeface="Arial"/>
                <a:cs typeface="Arial"/>
              </a:rPr>
              <a:t>2</a:t>
            </a:r>
            <a:r>
              <a:rPr lang="en-GB" sz="1400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400" dirty="0" smtClean="0">
                <a:latin typeface="Arial"/>
                <a:cs typeface="Arial"/>
              </a:rPr>
              <a:t>Electronic board to host ASIC on one side</a:t>
            </a:r>
          </a:p>
          <a:p>
            <a:r>
              <a:rPr lang="en-GB" sz="1400" dirty="0">
                <a:latin typeface="Arial"/>
                <a:cs typeface="Arial"/>
              </a:rPr>
              <a:t> </a:t>
            </a:r>
            <a:r>
              <a:rPr lang="en-GB" sz="1400" dirty="0" smtClean="0">
                <a:latin typeface="Arial"/>
                <a:cs typeface="Arial"/>
              </a:rPr>
              <a:t>    and scintillator plane on the other.</a:t>
            </a:r>
          </a:p>
          <a:p>
            <a:r>
              <a:rPr lang="en-GB" sz="1400" dirty="0" smtClean="0">
                <a:latin typeface="Arial"/>
                <a:cs typeface="Arial"/>
              </a:rPr>
              <a:t> </a:t>
            </a:r>
          </a:p>
          <a:p>
            <a:r>
              <a:rPr lang="en-GB" sz="1400" dirty="0" smtClean="0">
                <a:latin typeface="Arial"/>
                <a:cs typeface="Arial"/>
              </a:rPr>
              <a:t>A first plane with the new technology was tested </a:t>
            </a:r>
            <a:endParaRPr lang="en-GB" sz="1400" dirty="0">
              <a:latin typeface="Arial"/>
              <a:cs typeface="Arial"/>
            </a:endParaRPr>
          </a:p>
          <a:p>
            <a:r>
              <a:rPr lang="en-GB" sz="1400" dirty="0" smtClean="0">
                <a:latin typeface="Arial"/>
                <a:cs typeface="Arial"/>
              </a:rPr>
              <a:t> in 2014.</a:t>
            </a:r>
            <a:endParaRPr lang="en-GB" sz="1400" dirty="0">
              <a:latin typeface="Arial"/>
              <a:cs typeface="Arial"/>
            </a:endParaRP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2742590" y="-29539407"/>
            <a:ext cx="2147483647" cy="2147483647"/>
            <a:chOff x="825" y="2428"/>
            <a:chExt cx="4147166" cy="6695045"/>
          </a:xfrm>
        </p:grpSpPr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2894990" y="-29387007"/>
            <a:ext cx="2147483647" cy="2147483647"/>
            <a:chOff x="825" y="2428"/>
            <a:chExt cx="4147166" cy="6695045"/>
          </a:xfrm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46" y="485535"/>
            <a:ext cx="2226212" cy="16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7405920" y="2200021"/>
            <a:ext cx="1383435" cy="276999"/>
          </a:xfrm>
          <a:prstGeom prst="rect">
            <a:avLst/>
          </a:prstGeom>
          <a:solidFill>
            <a:srgbClr val="669900"/>
          </a:solidFill>
          <a:ln w="9525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Linearity 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&lt;1.5%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Image 18" descr="Capture d’écran 2015-01-04 à 11.40.4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46" y="2457794"/>
            <a:ext cx="1728351" cy="1188818"/>
          </a:xfrm>
          <a:prstGeom prst="rect">
            <a:avLst/>
          </a:prstGeom>
        </p:spPr>
      </p:pic>
      <p:pic>
        <p:nvPicPr>
          <p:cNvPr id="18" name="Image 17" descr="Capture d’écran 2015-01-04 à 11.25.5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477" y="3660514"/>
            <a:ext cx="1526443" cy="1357055"/>
          </a:xfrm>
          <a:prstGeom prst="rect">
            <a:avLst/>
          </a:prstGeom>
        </p:spPr>
      </p:pic>
      <p:pic>
        <p:nvPicPr>
          <p:cNvPr id="20" name="Image 19" descr="Capture d’écran 2015-01-04 à 12.39.0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646612"/>
            <a:ext cx="1520645" cy="1376282"/>
          </a:xfrm>
          <a:prstGeom prst="rect">
            <a:avLst/>
          </a:prstGeom>
        </p:spPr>
      </p:pic>
      <p:pic>
        <p:nvPicPr>
          <p:cNvPr id="21" name="Image 20" descr="Capture d’écran 2015-01-04 à 12.34.4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45" y="2457794"/>
            <a:ext cx="1474155" cy="1079558"/>
          </a:xfrm>
          <a:prstGeom prst="rect">
            <a:avLst/>
          </a:prstGeom>
        </p:spPr>
      </p:pic>
      <p:pic>
        <p:nvPicPr>
          <p:cNvPr id="33" name="Image 32" descr="Capture d’écran 2015-01-04 à 12.40.3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54" y="2994310"/>
            <a:ext cx="2408255" cy="590510"/>
          </a:xfrm>
          <a:prstGeom prst="rect">
            <a:avLst/>
          </a:prstGeom>
        </p:spPr>
      </p:pic>
      <p:pic>
        <p:nvPicPr>
          <p:cNvPr id="24" name="Image 23" descr="Capture d’écran 2015-01-07 à 23.07.19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058" y="476197"/>
            <a:ext cx="2295942" cy="16781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25762" y="610839"/>
            <a:ext cx="134417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100" dirty="0" smtClean="0">
                <a:latin typeface="Arial"/>
                <a:cs typeface="Arial"/>
                <a:sym typeface="Wingdings"/>
              </a:rPr>
              <a:t>Energy resolution</a:t>
            </a:r>
          </a:p>
          <a:p>
            <a:r>
              <a:rPr lang="en-US" sz="1100" dirty="0" smtClean="0">
                <a:latin typeface="Arial"/>
                <a:cs typeface="Arial"/>
              </a:rPr>
              <a:t>  12.8%</a:t>
            </a:r>
            <a:r>
              <a:rPr lang="en-US" sz="1100" dirty="0">
                <a:latin typeface="Arial"/>
                <a:cs typeface="Arial"/>
              </a:rPr>
              <a:t>/</a:t>
            </a:r>
            <a:r>
              <a:rPr lang="en-US" sz="1100" b="1" dirty="0">
                <a:sym typeface="Symbol" charset="0"/>
              </a:rPr>
              <a:t></a:t>
            </a:r>
            <a:r>
              <a:rPr lang="en-US" sz="1100" dirty="0" smtClean="0">
                <a:latin typeface="Arial"/>
                <a:cs typeface="Arial"/>
              </a:rPr>
              <a:t>E ⊕ 1.0%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94873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680" y="137643"/>
            <a:ext cx="4724173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Technologies proposed for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cs typeface="Arial"/>
              </a:rPr>
              <a:t>ILD&amp;SiD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 calorimeters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9677" y="553940"/>
            <a:ext cx="211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lang="en-GB" b="1" dirty="0" smtClean="0">
                <a:solidFill>
                  <a:srgbClr val="FF0000"/>
                </a:solidFill>
                <a:latin typeface="Arial"/>
                <a:cs typeface="Arial"/>
              </a:rPr>
              <a:t>CAL for ILD</a:t>
            </a:r>
            <a:endParaRPr lang="en-GB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9676" y="923272"/>
            <a:ext cx="511854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/>
                <a:cs typeface="Arial"/>
              </a:rPr>
              <a:t>48 layers of 2 cm </a:t>
            </a:r>
            <a:r>
              <a:rPr lang="en-GB" sz="1400" dirty="0">
                <a:latin typeface="Arial"/>
                <a:cs typeface="Arial"/>
              </a:rPr>
              <a:t>s</a:t>
            </a:r>
            <a:r>
              <a:rPr lang="en-GB" sz="1400" dirty="0" smtClean="0">
                <a:latin typeface="Arial"/>
                <a:cs typeface="Arial"/>
              </a:rPr>
              <a:t>tainless steel interleaved with</a:t>
            </a:r>
          </a:p>
          <a:p>
            <a:r>
              <a:rPr lang="en-GB" sz="1400" dirty="0" smtClean="0">
                <a:latin typeface="Arial"/>
                <a:cs typeface="Arial"/>
              </a:rPr>
              <a:t>planes made of 3x3 cm</a:t>
            </a:r>
            <a:r>
              <a:rPr lang="en-GB" sz="1400" baseline="30000" dirty="0" smtClean="0">
                <a:latin typeface="Arial"/>
                <a:cs typeface="Arial"/>
              </a:rPr>
              <a:t>2</a:t>
            </a:r>
            <a:r>
              <a:rPr lang="en-GB" sz="1400" dirty="0" smtClean="0">
                <a:latin typeface="Arial"/>
                <a:cs typeface="Arial"/>
              </a:rPr>
              <a:t> tiles, read out </a:t>
            </a:r>
            <a:r>
              <a:rPr lang="en-US" sz="1400" dirty="0" smtClean="0">
                <a:latin typeface="Arial"/>
                <a:cs typeface="Arial"/>
              </a:rPr>
              <a:t>directly by </a:t>
            </a:r>
            <a:r>
              <a:rPr lang="en-US" sz="1400" dirty="0" err="1" smtClean="0">
                <a:latin typeface="Arial"/>
                <a:cs typeface="Arial"/>
              </a:rPr>
              <a:t>SiPM</a:t>
            </a:r>
            <a:r>
              <a:rPr lang="en-US" sz="1400" dirty="0" smtClean="0">
                <a:latin typeface="Arial"/>
                <a:cs typeface="Arial"/>
              </a:rPr>
              <a:t> </a:t>
            </a:r>
          </a:p>
          <a:p>
            <a:r>
              <a:rPr lang="en-US" sz="1400" dirty="0" smtClean="0">
                <a:latin typeface="Arial"/>
                <a:cs typeface="Arial"/>
              </a:rPr>
              <a:t>and embedded electronics.</a:t>
            </a:r>
          </a:p>
          <a:p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A physical prototype of 38 layers of 1 m</a:t>
            </a:r>
            <a:r>
              <a:rPr lang="en-US" sz="1400" baseline="30000" dirty="0" smtClean="0">
                <a:latin typeface="Arial"/>
                <a:cs typeface="Arial"/>
              </a:rPr>
              <a:t>2</a:t>
            </a:r>
            <a:r>
              <a:rPr lang="en-US" sz="1400" dirty="0" smtClean="0">
                <a:latin typeface="Arial"/>
                <a:cs typeface="Arial"/>
              </a:rPr>
              <a:t>, totalizing</a:t>
            </a:r>
          </a:p>
          <a:p>
            <a:r>
              <a:rPr lang="en-US" sz="1400" dirty="0" smtClean="0">
                <a:latin typeface="Arial"/>
                <a:cs typeface="Arial"/>
              </a:rPr>
              <a:t>(5.3 </a:t>
            </a:r>
            <a:r>
              <a:rPr lang="en-US" sz="1400" dirty="0" err="1" smtClean="0">
                <a:latin typeface="Symbol" charset="2"/>
                <a:cs typeface="Symbol" charset="2"/>
              </a:rPr>
              <a:t>l</a:t>
            </a:r>
            <a:r>
              <a:rPr lang="en-US" sz="1400" baseline="-25000" dirty="0" err="1" smtClean="0">
                <a:latin typeface="Arial"/>
                <a:cs typeface="Arial"/>
              </a:rPr>
              <a:t>I</a:t>
            </a:r>
            <a:r>
              <a:rPr lang="en-US" sz="1400" dirty="0" smtClean="0">
                <a:latin typeface="Arial"/>
                <a:cs typeface="Arial"/>
              </a:rPr>
              <a:t>) accompanied by a tail catcher (6 </a:t>
            </a:r>
            <a:r>
              <a:rPr lang="en-US" sz="1400" dirty="0" err="1">
                <a:latin typeface="Symbol" charset="2"/>
                <a:cs typeface="Symbol" charset="2"/>
              </a:rPr>
              <a:t>l</a:t>
            </a:r>
            <a:r>
              <a:rPr lang="en-US" sz="1400" baseline="-25000" dirty="0" err="1">
                <a:latin typeface="Arial"/>
                <a:cs typeface="Arial"/>
              </a:rPr>
              <a:t>I</a:t>
            </a:r>
            <a:r>
              <a:rPr lang="en-US" sz="1400" dirty="0" smtClean="0">
                <a:latin typeface="Arial"/>
                <a:cs typeface="Arial"/>
              </a:rPr>
              <a:t>) with </a:t>
            </a:r>
          </a:p>
          <a:p>
            <a:r>
              <a:rPr lang="en-US" sz="1400" dirty="0">
                <a:latin typeface="Arial"/>
                <a:cs typeface="Arial"/>
              </a:rPr>
              <a:t>d</a:t>
            </a:r>
            <a:r>
              <a:rPr lang="en-US" sz="1400" dirty="0" smtClean="0">
                <a:latin typeface="Arial"/>
                <a:cs typeface="Arial"/>
              </a:rPr>
              <a:t>eported electronics  was built and successfully tested</a:t>
            </a: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A technological prototype fulfilling the ILD requirements is being developed :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</a:rPr>
              <a:t>Optimized tile shape for direct readout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</a:rPr>
              <a:t>Embedded, power-pulsed readout electronics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</a:rPr>
              <a:t>Large plane with tiles assembled in a way to reduce</a:t>
            </a:r>
          </a:p>
          <a:p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     dead zones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</a:rPr>
              <a:t>Self-supporting mechanical structure</a:t>
            </a: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     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2742590" y="-29539407"/>
            <a:ext cx="2147483647" cy="2147483647"/>
            <a:chOff x="825" y="2428"/>
            <a:chExt cx="4147166" cy="6695045"/>
          </a:xfrm>
        </p:grpSpPr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2894990" y="-29387007"/>
            <a:ext cx="2147483647" cy="2147483647"/>
            <a:chOff x="825" y="2428"/>
            <a:chExt cx="4147166" cy="6695045"/>
          </a:xfrm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190566" y="4360321"/>
            <a:ext cx="36228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/>
                <a:cs typeface="Arial"/>
              </a:rPr>
              <a:t>Several planes of different sizes were made and successfully tested in 2014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958270" y="37631"/>
            <a:ext cx="1181073" cy="885641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019908" y="66285"/>
            <a:ext cx="1181072" cy="896331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31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13" y="2918112"/>
            <a:ext cx="936189" cy="222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576" y="992112"/>
            <a:ext cx="2156681" cy="167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258" y="1012720"/>
            <a:ext cx="2364770" cy="165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RIMG0577.jpeg"/>
          <p:cNvPicPr/>
          <p:nvPr/>
        </p:nvPicPr>
        <p:blipFill>
          <a:blip r:embed="rId8">
            <a:extLst/>
          </a:blip>
          <a:srcRect l="4433" t="17725" r="4433"/>
          <a:stretch>
            <a:fillRect/>
          </a:stretch>
        </p:blipFill>
        <p:spPr>
          <a:xfrm>
            <a:off x="7050268" y="3224405"/>
            <a:ext cx="1839200" cy="1669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dropped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577532" y="2918112"/>
            <a:ext cx="1225568" cy="1059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dropped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577531" y="3977426"/>
            <a:ext cx="1225568" cy="11660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991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5519" y="192813"/>
            <a:ext cx="3436078" cy="369332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Philosophy of the ILC detectors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6766" y="646145"/>
            <a:ext cx="88075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Arial"/>
                <a:cs typeface="Arial"/>
              </a:rPr>
              <a:t>Detectors </a:t>
            </a:r>
            <a:r>
              <a:rPr lang="en-US" sz="1600" dirty="0" smtClean="0">
                <a:latin typeface="Arial"/>
                <a:cs typeface="Arial"/>
              </a:rPr>
              <a:t>should be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precision</a:t>
            </a:r>
            <a:r>
              <a:rPr lang="en-US" sz="1600" dirty="0" smtClean="0">
                <a:latin typeface="Arial"/>
                <a:cs typeface="Arial"/>
              </a:rPr>
              <a:t> and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discovery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  </a:t>
            </a:r>
            <a:r>
              <a:rPr lang="en-US" sz="1600" dirty="0" smtClean="0">
                <a:latin typeface="Arial"/>
                <a:cs typeface="Arial"/>
              </a:rPr>
              <a:t> tools </a:t>
            </a:r>
            <a:r>
              <a:rPr lang="en-US" sz="1600" dirty="0" smtClean="0">
                <a:latin typeface="Arial"/>
                <a:cs typeface="Arial"/>
              </a:rPr>
              <a:t>beyond the LHC scope.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Arial"/>
                <a:cs typeface="Arial"/>
              </a:rPr>
              <a:t>Relevant Physics phenomena in the </a:t>
            </a:r>
            <a:r>
              <a:rPr lang="en-US" sz="1600" dirty="0" err="1" smtClean="0">
                <a:latin typeface="Arial"/>
                <a:cs typeface="Arial"/>
              </a:rPr>
              <a:t>TeV</a:t>
            </a:r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energy range are associated to multi jet 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final states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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Jet energy measurement 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is </a:t>
            </a:r>
            <a:r>
              <a:rPr lang="en-US" sz="1600" dirty="0" smtClean="0">
                <a:latin typeface="Arial"/>
                <a:cs typeface="Arial"/>
              </a:rPr>
              <a:t>the most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important </a:t>
            </a:r>
            <a:r>
              <a:rPr lang="en-US" sz="1600" dirty="0" smtClean="0">
                <a:latin typeface="Arial"/>
                <a:cs typeface="Arial"/>
              </a:rPr>
              <a:t>item.</a:t>
            </a:r>
          </a:p>
          <a:p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b="1" dirty="0" smtClean="0">
                <a:latin typeface="Arial"/>
                <a:cs typeface="Arial"/>
                <a:sym typeface="Wingdings"/>
              </a:rPr>
              <a:t>Particle Flow Algorithm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is adopted in both</a:t>
            </a:r>
          </a:p>
          <a:p>
            <a:r>
              <a:rPr lang="en-US" sz="1600" dirty="0">
                <a:latin typeface="Arial"/>
                <a:cs typeface="Arial"/>
                <a:sym typeface="Wingdings"/>
              </a:rPr>
              <a:t>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    </a:t>
            </a:r>
            <a:r>
              <a:rPr lang="en-US" sz="1600" dirty="0" err="1" smtClean="0">
                <a:latin typeface="Arial"/>
                <a:cs typeface="Arial"/>
                <a:sym typeface="Wingdings"/>
              </a:rPr>
              <a:t>SiD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 and ILD concepts.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PFA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: Construction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of individual</a:t>
            </a:r>
          </a:p>
          <a:p>
            <a:r>
              <a:rPr lang="en-US" sz="1600" dirty="0" smtClean="0">
                <a:latin typeface="Arial"/>
                <a:cs typeface="Arial"/>
                <a:sym typeface="Wingdings"/>
              </a:rPr>
              <a:t>     particles and estimation of their energy/momentum</a:t>
            </a:r>
          </a:p>
          <a:p>
            <a:r>
              <a:rPr lang="en-US" sz="1600" dirty="0">
                <a:latin typeface="Arial"/>
                <a:cs typeface="Arial"/>
                <a:sym typeface="Wingdings"/>
              </a:rPr>
              <a:t>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    in the most appropriate sub-detector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.</a:t>
            </a: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PFA </a:t>
            </a:r>
            <a:r>
              <a:rPr lang="en-US" sz="1600" dirty="0">
                <a:latin typeface="Arial"/>
                <a:cs typeface="Arial"/>
              </a:rPr>
              <a:t>requires the different sub-detectors including calorimeters to be highly granular.   </a:t>
            </a:r>
          </a:p>
          <a:p>
            <a:r>
              <a:rPr lang="en-US" sz="1600" dirty="0">
                <a:latin typeface="Arial"/>
                <a:cs typeface="Arial"/>
              </a:rPr>
              <a:t>    PFA uses their granularity to separate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neutral </a:t>
            </a:r>
            <a:r>
              <a:rPr lang="en-US" sz="1600" dirty="0">
                <a:latin typeface="Arial"/>
                <a:cs typeface="Arial"/>
              </a:rPr>
              <a:t>from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charged</a:t>
            </a:r>
            <a:r>
              <a:rPr lang="en-US" sz="1600" dirty="0">
                <a:latin typeface="Arial"/>
                <a:cs typeface="Arial"/>
              </a:rPr>
              <a:t> contributions and exploits </a:t>
            </a:r>
          </a:p>
          <a:p>
            <a:r>
              <a:rPr lang="en-US" sz="1600" dirty="0">
                <a:latin typeface="Arial"/>
                <a:cs typeface="Arial"/>
              </a:rPr>
              <a:t>    the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tracking system </a:t>
            </a:r>
            <a:r>
              <a:rPr lang="en-US" sz="1600" dirty="0">
                <a:latin typeface="Arial"/>
                <a:cs typeface="Arial"/>
              </a:rPr>
              <a:t>to measure  with precision the energy/momentum of charged particles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r>
              <a:rPr lang="en-US" sz="1600" dirty="0" smtClean="0">
                <a:latin typeface="Arial"/>
                <a:cs typeface="Arial"/>
              </a:rPr>
              <a:t>  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4" name="Image 3" descr="Capture d’écran 2015-01-07 à 16.38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16" y="192813"/>
            <a:ext cx="3689684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7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680" y="137643"/>
            <a:ext cx="4724173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Technologies proposed for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cs typeface="Arial"/>
              </a:rPr>
              <a:t>ILD&amp;SiD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 calorimeters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9677" y="553940"/>
            <a:ext cx="211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lang="en-GB" b="1" dirty="0" smtClean="0">
                <a:solidFill>
                  <a:srgbClr val="FF0000"/>
                </a:solidFill>
                <a:latin typeface="Arial"/>
                <a:cs typeface="Arial"/>
              </a:rPr>
              <a:t>CAL for ILD</a:t>
            </a:r>
            <a:endParaRPr lang="en-GB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5137" y="1093822"/>
            <a:ext cx="456171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/>
                <a:cs typeface="Arial"/>
              </a:rPr>
              <a:t>48 layers of 2 cm </a:t>
            </a:r>
            <a:r>
              <a:rPr lang="en-GB" sz="1400" dirty="0">
                <a:latin typeface="Arial"/>
                <a:cs typeface="Arial"/>
              </a:rPr>
              <a:t>s</a:t>
            </a:r>
            <a:r>
              <a:rPr lang="en-GB" sz="1400" dirty="0" smtClean="0">
                <a:latin typeface="Arial"/>
                <a:cs typeface="Arial"/>
              </a:rPr>
              <a:t>tainless steel interleaved with</a:t>
            </a:r>
          </a:p>
          <a:p>
            <a:r>
              <a:rPr lang="en-GB" sz="1400" dirty="0" smtClean="0">
                <a:latin typeface="Arial"/>
                <a:cs typeface="Arial"/>
              </a:rPr>
              <a:t>planes made of Glass RPC and their embedded readout 2-bit electronics allowing a lateral segmentation of 1 cm</a:t>
            </a:r>
            <a:r>
              <a:rPr lang="en-GB" sz="1400" baseline="30000" dirty="0" smtClean="0">
                <a:latin typeface="Arial"/>
                <a:cs typeface="Arial"/>
              </a:rPr>
              <a:t>2</a:t>
            </a:r>
            <a:endParaRPr lang="en-GB" sz="1400" dirty="0" smtClean="0">
              <a:latin typeface="Arial"/>
              <a:cs typeface="Arial"/>
            </a:endParaRPr>
          </a:p>
          <a:p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A technological prototype of 48 fulfilling almost all the ILD requirements of compactness and power consumption was built with a self-supporting mechanical structure. It </a:t>
            </a:r>
            <a:r>
              <a:rPr lang="en-US" sz="1400" dirty="0" err="1" smtClean="0">
                <a:latin typeface="Arial"/>
                <a:cs typeface="Arial"/>
              </a:rPr>
              <a:t>ws</a:t>
            </a:r>
            <a:r>
              <a:rPr lang="en-US" sz="1400" dirty="0" smtClean="0">
                <a:latin typeface="Arial"/>
                <a:cs typeface="Arial"/>
              </a:rPr>
              <a:t> successfully tested with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err="1" smtClean="0">
                <a:latin typeface="Arial"/>
                <a:cs typeface="Arial"/>
              </a:rPr>
              <a:t>Triggerless</a:t>
            </a:r>
            <a:r>
              <a:rPr lang="en-US" sz="1400" dirty="0" smtClean="0">
                <a:latin typeface="Arial"/>
                <a:cs typeface="Arial"/>
              </a:rPr>
              <a:t> mode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</a:rPr>
              <a:t>Power-pulsing mode</a:t>
            </a:r>
          </a:p>
          <a:p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Last step is to build very large GRPC and equip them with the last generation of the readout electronics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 </a:t>
            </a:r>
          </a:p>
          <a:p>
            <a:r>
              <a:rPr lang="en-US" sz="1400" dirty="0" smtClean="0">
                <a:latin typeface="Arial"/>
                <a:cs typeface="Arial"/>
              </a:rPr>
              <a:t>The GRPC was also successfully tested in a magnetic field of 3 T using the power-pulsing mode   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2742590" y="-29539407"/>
            <a:ext cx="2147483647" cy="2147483647"/>
            <a:chOff x="825" y="2428"/>
            <a:chExt cx="4147166" cy="6695045"/>
          </a:xfrm>
        </p:grpSpPr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2894990" y="-29387007"/>
            <a:ext cx="2147483647" cy="2147483647"/>
            <a:chOff x="825" y="2428"/>
            <a:chExt cx="4147166" cy="6695045"/>
          </a:xfrm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6864159" y="32848"/>
            <a:ext cx="2279842" cy="3257570"/>
            <a:chOff x="6466895" y="553940"/>
            <a:chExt cx="1918982" cy="3257570"/>
          </a:xfrm>
        </p:grpSpPr>
        <p:pic>
          <p:nvPicPr>
            <p:cNvPr id="18" name="Image 17" descr="Lin-Sept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6895" y="553940"/>
              <a:ext cx="1918982" cy="1698268"/>
            </a:xfrm>
            <a:prstGeom prst="rect">
              <a:avLst/>
            </a:prstGeom>
          </p:spPr>
        </p:pic>
        <p:pic>
          <p:nvPicPr>
            <p:cNvPr id="19" name="Image 18" descr="Reso-Sept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6895" y="2113242"/>
              <a:ext cx="1918982" cy="1698268"/>
            </a:xfrm>
            <a:prstGeom prst="rect">
              <a:avLst/>
            </a:prstGeom>
          </p:spPr>
        </p:pic>
      </p:grpSp>
      <p:pic>
        <p:nvPicPr>
          <p:cNvPr id="26" name="Image 25" descr="Capture d’écran 2014-10-01 à 16.39.3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853" y="13381"/>
            <a:ext cx="2193938" cy="1717736"/>
          </a:xfrm>
          <a:prstGeom prst="rect">
            <a:avLst/>
          </a:prstGeom>
        </p:spPr>
      </p:pic>
      <p:pic>
        <p:nvPicPr>
          <p:cNvPr id="28" name="Image 27" descr="BeamLin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6853" y="3525720"/>
            <a:ext cx="2193938" cy="161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 28" descr="BField_Efficiency_PowerPulsed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0791" y="3525720"/>
            <a:ext cx="2203209" cy="161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19" descr="Capture d’écran 2015-01-06 à 12.03.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19" y="1592150"/>
            <a:ext cx="2214372" cy="16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31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Capture d’écran 2015-01-07 à 14.44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" y="476197"/>
            <a:ext cx="3589329" cy="144089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2680" y="137643"/>
            <a:ext cx="5749195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Technologies proposed for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cs typeface="Arial"/>
              </a:rPr>
              <a:t>ILD&amp;SiD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 forward calorimeters</a:t>
            </a: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2742590" y="-29539407"/>
            <a:ext cx="2147483647" cy="2147483647"/>
            <a:chOff x="825" y="2428"/>
            <a:chExt cx="4147166" cy="6695045"/>
          </a:xfrm>
        </p:grpSpPr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2894990" y="-29387007"/>
            <a:ext cx="2147483647" cy="2147483647"/>
            <a:chOff x="825" y="2428"/>
            <a:chExt cx="4147166" cy="6695045"/>
          </a:xfrm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124736" y="793706"/>
            <a:ext cx="56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7" name="ZoneTexte 16"/>
          <p:cNvSpPr txBox="1"/>
          <p:nvPr/>
        </p:nvSpPr>
        <p:spPr>
          <a:xfrm>
            <a:off x="3338082" y="747537"/>
            <a:ext cx="58059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Arial"/>
                <a:cs typeface="Arial"/>
              </a:rPr>
              <a:t>LumiCal</a:t>
            </a:r>
            <a:r>
              <a:rPr lang="en-US" sz="1400" dirty="0" smtClean="0">
                <a:latin typeface="Arial"/>
                <a:cs typeface="Arial"/>
              </a:rPr>
              <a:t>:  Precise luminosity measurement  (10</a:t>
            </a:r>
            <a:r>
              <a:rPr lang="en-US" sz="1400" baseline="30000" dirty="0" smtClean="0">
                <a:latin typeface="Arial"/>
                <a:cs typeface="Arial"/>
              </a:rPr>
              <a:t>-3</a:t>
            </a:r>
            <a:r>
              <a:rPr lang="en-US" sz="1400" dirty="0" smtClean="0">
                <a:latin typeface="Arial"/>
                <a:cs typeface="Arial"/>
              </a:rPr>
              <a:t>) at 500 </a:t>
            </a:r>
            <a:r>
              <a:rPr lang="en-US" sz="1400" dirty="0" err="1" smtClean="0">
                <a:latin typeface="Arial"/>
                <a:cs typeface="Arial"/>
              </a:rPr>
              <a:t>GeV</a:t>
            </a:r>
            <a:r>
              <a:rPr lang="en-US" sz="1400" dirty="0" smtClean="0">
                <a:latin typeface="Arial"/>
                <a:cs typeface="Arial"/>
              </a:rPr>
              <a:t>. </a:t>
            </a:r>
          </a:p>
          <a:p>
            <a:r>
              <a:rPr lang="en-US" sz="1400" b="1" dirty="0" err="1">
                <a:latin typeface="Arial"/>
                <a:cs typeface="Arial"/>
              </a:rPr>
              <a:t>BeamCal</a:t>
            </a:r>
            <a:r>
              <a:rPr lang="en-US" sz="1400" dirty="0">
                <a:latin typeface="Arial"/>
                <a:cs typeface="Arial"/>
              </a:rPr>
              <a:t> : </a:t>
            </a:r>
            <a:r>
              <a:rPr lang="en-US" sz="1400" dirty="0" smtClean="0">
                <a:latin typeface="Arial"/>
                <a:cs typeface="Arial"/>
              </a:rPr>
              <a:t>Instantaneous </a:t>
            </a:r>
            <a:r>
              <a:rPr lang="en-US" sz="1400" dirty="0">
                <a:latin typeface="Arial"/>
                <a:cs typeface="Arial"/>
              </a:rPr>
              <a:t>luminosity </a:t>
            </a:r>
            <a:r>
              <a:rPr lang="en-US" sz="1400" dirty="0" smtClean="0">
                <a:latin typeface="Arial"/>
                <a:cs typeface="Arial"/>
              </a:rPr>
              <a:t> measurement</a:t>
            </a:r>
            <a:r>
              <a:rPr lang="en-US" sz="1400" dirty="0">
                <a:latin typeface="Arial"/>
                <a:cs typeface="Arial"/>
              </a:rPr>
              <a:t>, beam </a:t>
            </a:r>
            <a:r>
              <a:rPr lang="en-US" sz="1400" dirty="0" smtClean="0">
                <a:latin typeface="Arial"/>
                <a:cs typeface="Arial"/>
              </a:rPr>
              <a:t>diagnostics   </a:t>
            </a:r>
          </a:p>
          <a:p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                 but </a:t>
            </a:r>
            <a:r>
              <a:rPr lang="en-US" sz="1400" dirty="0">
                <a:latin typeface="Arial"/>
                <a:cs typeface="Arial"/>
              </a:rPr>
              <a:t>very </a:t>
            </a:r>
            <a:r>
              <a:rPr lang="en-US" sz="1400" dirty="0" smtClean="0">
                <a:latin typeface="Arial"/>
                <a:cs typeface="Arial"/>
              </a:rPr>
              <a:t>high radiation </a:t>
            </a:r>
            <a:r>
              <a:rPr lang="en-US" sz="1400" dirty="0">
                <a:latin typeface="Arial"/>
                <a:cs typeface="Arial"/>
              </a:rPr>
              <a:t>load (up to 1MGy/ year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r>
              <a:rPr lang="en-US" sz="1400" b="1" dirty="0" err="1">
                <a:latin typeface="Arial"/>
                <a:cs typeface="Arial"/>
              </a:rPr>
              <a:t>LHCaL</a:t>
            </a:r>
            <a:r>
              <a:rPr lang="en-US" sz="1400" dirty="0">
                <a:latin typeface="Arial"/>
                <a:cs typeface="Arial"/>
              </a:rPr>
              <a:t>: </a:t>
            </a:r>
            <a:r>
              <a:rPr lang="en-US" sz="1400" dirty="0" smtClean="0">
                <a:latin typeface="Arial"/>
                <a:cs typeface="Arial"/>
              </a:rPr>
              <a:t>Extends </a:t>
            </a:r>
            <a:r>
              <a:rPr lang="en-US" sz="1400" dirty="0">
                <a:latin typeface="Arial"/>
                <a:cs typeface="Arial"/>
              </a:rPr>
              <a:t>the calorimeter measurements to small polar angles</a:t>
            </a:r>
          </a:p>
          <a:p>
            <a:endParaRPr lang="en-US" sz="1400" dirty="0"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4736" y="1741333"/>
            <a:ext cx="60213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  <a:latin typeface="Arial"/>
                <a:cs typeface="Arial"/>
              </a:rPr>
              <a:t>LumiCal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(31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-77 </a:t>
            </a:r>
            <a:r>
              <a:rPr lang="en-US" sz="1400" b="1" dirty="0" err="1" smtClean="0">
                <a:solidFill>
                  <a:srgbClr val="000000"/>
                </a:solidFill>
                <a:latin typeface="Arial"/>
                <a:cs typeface="Arial"/>
              </a:rPr>
              <a:t>mrad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</a:rPr>
              <a:t>Two </a:t>
            </a:r>
            <a:r>
              <a:rPr lang="en-US" sz="1400" dirty="0">
                <a:latin typeface="Arial"/>
                <a:cs typeface="Arial"/>
              </a:rPr>
              <a:t>Si-W sandwich EM </a:t>
            </a:r>
            <a:r>
              <a:rPr lang="en-US" sz="1400" dirty="0" err="1">
                <a:latin typeface="Arial"/>
                <a:cs typeface="Arial"/>
              </a:rPr>
              <a:t>calo</a:t>
            </a:r>
            <a:r>
              <a:rPr lang="en-US" sz="1400" dirty="0">
                <a:latin typeface="Arial"/>
                <a:cs typeface="Arial"/>
              </a:rPr>
              <a:t> at ~ 2.5 m from the </a:t>
            </a:r>
            <a:r>
              <a:rPr lang="en-US" sz="1400" dirty="0" smtClean="0">
                <a:latin typeface="Arial"/>
                <a:cs typeface="Arial"/>
              </a:rPr>
              <a:t>IP (both sides). </a:t>
            </a: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Arial"/>
                <a:cs typeface="Arial"/>
              </a:rPr>
              <a:t>30 tungsten disks of  3.5 mm thickness. Si sensor pitch of 1.8 </a:t>
            </a:r>
            <a:r>
              <a:rPr lang="en-US" sz="1400" dirty="0" smtClean="0">
                <a:latin typeface="Arial"/>
                <a:cs typeface="Arial"/>
              </a:rPr>
              <a:t>mm </a:t>
            </a: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</a:rPr>
              <a:t>Two </a:t>
            </a:r>
            <a:r>
              <a:rPr lang="en-US" sz="1400" dirty="0">
                <a:latin typeface="Arial"/>
                <a:cs typeface="Arial"/>
              </a:rPr>
              <a:t>tracking layers in front are envisaged to improve angle </a:t>
            </a:r>
          </a:p>
          <a:p>
            <a:r>
              <a:rPr lang="en-US" sz="1400" dirty="0" smtClean="0">
                <a:latin typeface="Arial"/>
                <a:cs typeface="Arial"/>
              </a:rPr>
              <a:t>      measurement </a:t>
            </a:r>
            <a:r>
              <a:rPr lang="en-US" sz="1400" dirty="0">
                <a:latin typeface="Arial"/>
                <a:cs typeface="Arial"/>
              </a:rPr>
              <a:t>and separate e/</a:t>
            </a:r>
            <a:r>
              <a:rPr lang="en-US" sz="1400" dirty="0">
                <a:latin typeface="Symbol" charset="2"/>
                <a:cs typeface="Symbol" charset="2"/>
              </a:rPr>
              <a:t>g</a:t>
            </a:r>
            <a:r>
              <a:rPr lang="en-US" sz="1400" dirty="0">
                <a:latin typeface="Arial"/>
                <a:cs typeface="Arial"/>
              </a:rPr>
              <a:t>. 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182" y="1678125"/>
            <a:ext cx="1563906" cy="145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27" descr="Capture d’écran 2015-01-04 à 16.07.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88" y="1678124"/>
            <a:ext cx="1718752" cy="1453162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39" y="3910784"/>
            <a:ext cx="2012153" cy="123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 descr="Capture d’écran 2015-01-04 à 16.14.3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009" y="3367582"/>
            <a:ext cx="5364115" cy="16572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736" y="2794406"/>
            <a:ext cx="65659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BeamCal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1400" b="1" dirty="0" smtClean="0">
                <a:latin typeface="Arial"/>
                <a:cs typeface="Arial"/>
                <a:sym typeface="Wingdings" panose="05000000000000000000" pitchFamily="2" charset="2"/>
              </a:rPr>
              <a:t>(</a:t>
            </a:r>
            <a:r>
              <a:rPr lang="en-US" sz="1400" b="1" dirty="0" smtClean="0">
                <a:latin typeface="Arial"/>
                <a:cs typeface="Arial"/>
              </a:rPr>
              <a:t>5 </a:t>
            </a:r>
            <a:r>
              <a:rPr lang="en-US" sz="1400" b="1" dirty="0">
                <a:latin typeface="Arial"/>
                <a:cs typeface="Arial"/>
              </a:rPr>
              <a:t>– </a:t>
            </a:r>
            <a:r>
              <a:rPr lang="en-US" sz="1400" b="1" dirty="0" smtClean="0">
                <a:latin typeface="Arial"/>
                <a:cs typeface="Arial"/>
              </a:rPr>
              <a:t>40 </a:t>
            </a:r>
            <a:r>
              <a:rPr lang="en-US" sz="1400" b="1" dirty="0" err="1" smtClean="0">
                <a:latin typeface="Arial"/>
                <a:cs typeface="Arial"/>
              </a:rPr>
              <a:t>mrad</a:t>
            </a:r>
            <a:r>
              <a:rPr lang="en-US" sz="1400" b="1" dirty="0" smtClean="0">
                <a:latin typeface="Arial"/>
                <a:cs typeface="Arial"/>
              </a:rPr>
              <a:t>)</a:t>
            </a:r>
            <a:endParaRPr lang="en-US" sz="1400" b="1" dirty="0" smtClean="0">
              <a:latin typeface="Arial"/>
              <a:cs typeface="Arial"/>
              <a:sym typeface="Wingdings" panose="05000000000000000000" pitchFamily="2" charset="2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  <a:sym typeface="Wingdings" panose="05000000000000000000" pitchFamily="2" charset="2"/>
              </a:rPr>
              <a:t>similar </a:t>
            </a:r>
            <a:r>
              <a:rPr lang="en-US" sz="1400" dirty="0">
                <a:latin typeface="Arial"/>
                <a:cs typeface="Arial"/>
                <a:sym typeface="Wingdings" panose="05000000000000000000" pitchFamily="2" charset="2"/>
              </a:rPr>
              <a:t>W-absorber as for the </a:t>
            </a:r>
            <a:r>
              <a:rPr lang="en-US" sz="1400" dirty="0" err="1">
                <a:latin typeface="Arial"/>
                <a:cs typeface="Arial"/>
                <a:sym typeface="Wingdings" panose="05000000000000000000" pitchFamily="2" charset="2"/>
              </a:rPr>
              <a:t>LumiCal</a:t>
            </a:r>
            <a:r>
              <a:rPr lang="en-US" sz="1400" dirty="0">
                <a:latin typeface="Arial"/>
                <a:cs typeface="Arial"/>
                <a:sym typeface="Wingdings" panose="05000000000000000000" pitchFamily="2" charset="2"/>
              </a:rPr>
              <a:t> but </a:t>
            </a:r>
            <a:r>
              <a:rPr lang="en-US" sz="1400" dirty="0" smtClean="0">
                <a:latin typeface="Arial"/>
                <a:cs typeface="Arial"/>
                <a:sym typeface="Wingdings" panose="05000000000000000000" pitchFamily="2" charset="2"/>
              </a:rPr>
              <a:t>r</a:t>
            </a:r>
            <a:r>
              <a:rPr lang="en-US" sz="1400" dirty="0" smtClean="0">
                <a:latin typeface="Arial"/>
                <a:cs typeface="Arial"/>
              </a:rPr>
              <a:t>adiation </a:t>
            </a:r>
            <a:r>
              <a:rPr lang="en-US" sz="1400" dirty="0">
                <a:latin typeface="Arial"/>
                <a:cs typeface="Arial"/>
              </a:rPr>
              <a:t>hard </a:t>
            </a:r>
            <a:r>
              <a:rPr lang="en-US" sz="1400" dirty="0" smtClean="0">
                <a:latin typeface="Arial"/>
                <a:cs typeface="Arial"/>
              </a:rPr>
              <a:t>sensors</a:t>
            </a:r>
          </a:p>
          <a:p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   </a:t>
            </a:r>
            <a:r>
              <a:rPr lang="en-US" sz="1400" dirty="0" smtClean="0">
                <a:latin typeface="Arial"/>
                <a:cs typeface="Arial"/>
              </a:rPr>
              <a:t> (</a:t>
            </a:r>
            <a:r>
              <a:rPr lang="en-US" sz="1400" dirty="0" err="1" smtClean="0">
                <a:latin typeface="Arial"/>
                <a:cs typeface="Arial"/>
              </a:rPr>
              <a:t>GaAs</a:t>
            </a:r>
            <a:r>
              <a:rPr lang="en-US" sz="1400" dirty="0">
                <a:latin typeface="Arial"/>
                <a:cs typeface="Arial"/>
              </a:rPr>
              <a:t>, CV </a:t>
            </a:r>
            <a:r>
              <a:rPr lang="en-US" sz="1400" dirty="0" smtClean="0">
                <a:latin typeface="Arial"/>
                <a:cs typeface="Arial"/>
              </a:rPr>
              <a:t>Diamond, Sapphire, Si)</a:t>
            </a:r>
            <a:r>
              <a:rPr lang="en-US" sz="1400" dirty="0" smtClean="0">
                <a:latin typeface="Arial"/>
                <a:cs typeface="Arial"/>
              </a:rPr>
              <a:t>.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>
                <a:latin typeface="Arial"/>
                <a:cs typeface="Arial"/>
              </a:rPr>
              <a:t>Segmentation is being worked </a:t>
            </a:r>
            <a:r>
              <a:rPr lang="en-US" sz="1400" dirty="0" smtClean="0">
                <a:latin typeface="Arial"/>
                <a:cs typeface="Arial"/>
              </a:rPr>
              <a:t>out, </a:t>
            </a:r>
          </a:p>
          <a:p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     </a:t>
            </a:r>
            <a:r>
              <a:rPr lang="en-US" sz="1400" dirty="0" smtClean="0">
                <a:latin typeface="Arial"/>
                <a:cs typeface="Arial"/>
              </a:rPr>
              <a:t>new ideas on the sensor orientation</a:t>
            </a:r>
            <a:endParaRPr lang="en-US" sz="1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" name="Image 2" descr="Capture d’écran 2015-01-07 à 14.52.3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875" y="1678125"/>
            <a:ext cx="1680214" cy="145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2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 descr="Capture d’écran 2015-01-04 à 16.52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742" y="528873"/>
            <a:ext cx="4211258" cy="121742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2680" y="137643"/>
            <a:ext cx="5749195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Technologies proposed for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cs typeface="Arial"/>
              </a:rPr>
              <a:t>ILD&amp;SiD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 forward calorimeters</a:t>
            </a: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2742590" y="-29539407"/>
            <a:ext cx="2147483647" cy="2147483647"/>
            <a:chOff x="825" y="2428"/>
            <a:chExt cx="4147166" cy="6695045"/>
          </a:xfrm>
        </p:grpSpPr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2894990" y="-29387007"/>
            <a:ext cx="2147483647" cy="2147483647"/>
            <a:chOff x="825" y="2428"/>
            <a:chExt cx="4147166" cy="6695045"/>
          </a:xfrm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124736" y="793706"/>
            <a:ext cx="56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3" name="Image 22" descr="Capture d’écran 2015-01-04 à 16.09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49" y="3195467"/>
            <a:ext cx="2405144" cy="1730563"/>
          </a:xfrm>
          <a:prstGeom prst="rect">
            <a:avLst/>
          </a:prstGeom>
        </p:spPr>
      </p:pic>
      <p:pic>
        <p:nvPicPr>
          <p:cNvPr id="27" name="Image 26" descr="Capture d’écran 2015-01-04 à 16.11.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28" y="2174428"/>
            <a:ext cx="2163924" cy="1075224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124736" y="624429"/>
            <a:ext cx="747282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GB" sz="1600" dirty="0" err="1" smtClean="0">
                <a:latin typeface="Arial"/>
                <a:cs typeface="Arial"/>
              </a:rPr>
              <a:t>LumiCal</a:t>
            </a:r>
            <a:r>
              <a:rPr lang="en-GB" sz="1600" dirty="0" smtClean="0">
                <a:latin typeface="Arial"/>
                <a:cs typeface="Arial"/>
              </a:rPr>
              <a:t> </a:t>
            </a:r>
            <a:r>
              <a:rPr lang="en-GB" sz="1400" dirty="0" smtClean="0">
                <a:latin typeface="Arial"/>
                <a:cs typeface="Arial"/>
              </a:rPr>
              <a:t>chip in 130 nm.</a:t>
            </a:r>
          </a:p>
          <a:p>
            <a:r>
              <a:rPr lang="en-GB" sz="1400" dirty="0" smtClean="0">
                <a:latin typeface="Arial"/>
                <a:cs typeface="Arial"/>
              </a:rPr>
              <a:t>● </a:t>
            </a:r>
            <a:r>
              <a:rPr lang="en-GB" sz="1400" dirty="0">
                <a:latin typeface="Arial"/>
                <a:cs typeface="Arial"/>
              </a:rPr>
              <a:t>8 channel </a:t>
            </a:r>
            <a:r>
              <a:rPr lang="en-GB" sz="1400" dirty="0" smtClean="0">
                <a:latin typeface="Arial"/>
                <a:cs typeface="Arial"/>
              </a:rPr>
              <a:t>(</a:t>
            </a:r>
            <a:r>
              <a:rPr lang="en-GB" sz="1400" dirty="0">
                <a:latin typeface="Arial"/>
                <a:cs typeface="Arial"/>
              </a:rPr>
              <a:t>preamp, shaper </a:t>
            </a:r>
            <a:r>
              <a:rPr lang="en-GB" sz="1400" dirty="0" err="1">
                <a:latin typeface="Arial"/>
                <a:cs typeface="Arial"/>
              </a:rPr>
              <a:t>Tpeak</a:t>
            </a:r>
            <a:r>
              <a:rPr lang="en-GB" sz="1400" dirty="0">
                <a:latin typeface="Arial"/>
                <a:cs typeface="Arial"/>
              </a:rPr>
              <a:t> ~ 60 ns</a:t>
            </a:r>
            <a:r>
              <a:rPr lang="en-GB" sz="1400" dirty="0" smtClean="0">
                <a:latin typeface="Arial"/>
                <a:cs typeface="Arial"/>
              </a:rPr>
              <a:t>,~</a:t>
            </a:r>
            <a:r>
              <a:rPr lang="en-GB" sz="1400" dirty="0">
                <a:latin typeface="Arial"/>
                <a:cs typeface="Arial"/>
              </a:rPr>
              <a:t>9 </a:t>
            </a:r>
            <a:r>
              <a:rPr lang="en-GB" sz="1400" dirty="0" err="1" smtClean="0">
                <a:latin typeface="Arial"/>
                <a:cs typeface="Arial"/>
              </a:rPr>
              <a:t>mW</a:t>
            </a:r>
            <a:r>
              <a:rPr lang="en-GB" sz="1400" dirty="0">
                <a:latin typeface="Arial"/>
                <a:cs typeface="Arial"/>
              </a:rPr>
              <a:t> </a:t>
            </a:r>
            <a:r>
              <a:rPr lang="en-GB" sz="1400" dirty="0" smtClean="0">
                <a:latin typeface="Arial"/>
                <a:cs typeface="Arial"/>
              </a:rPr>
              <a:t>channel</a:t>
            </a:r>
            <a:r>
              <a:rPr lang="en-GB" sz="1400" dirty="0">
                <a:latin typeface="Arial"/>
                <a:cs typeface="Arial"/>
              </a:rPr>
              <a:t>); </a:t>
            </a:r>
          </a:p>
          <a:p>
            <a:r>
              <a:rPr lang="en-GB" sz="1400" dirty="0">
                <a:latin typeface="Arial"/>
                <a:cs typeface="Arial"/>
              </a:rPr>
              <a:t>● 8 channel pipeline ADC, </a:t>
            </a:r>
            <a:r>
              <a:rPr lang="en-GB" sz="1400" dirty="0" smtClean="0">
                <a:latin typeface="Arial"/>
                <a:cs typeface="Arial"/>
              </a:rPr>
              <a:t>~</a:t>
            </a:r>
            <a:r>
              <a:rPr lang="en-GB" sz="1400" dirty="0">
                <a:latin typeface="Arial"/>
                <a:cs typeface="Arial"/>
              </a:rPr>
              <a:t>1.2 </a:t>
            </a:r>
            <a:r>
              <a:rPr lang="en-GB" sz="1400" dirty="0" err="1">
                <a:latin typeface="Arial"/>
                <a:cs typeface="Arial"/>
              </a:rPr>
              <a:t>mW</a:t>
            </a:r>
            <a:r>
              <a:rPr lang="en-GB" sz="1400" dirty="0">
                <a:latin typeface="Arial"/>
                <a:cs typeface="Arial"/>
              </a:rPr>
              <a:t>/MHz; </a:t>
            </a:r>
            <a:endParaRPr lang="en-GB" sz="1400" dirty="0" smtClean="0">
              <a:latin typeface="Arial"/>
              <a:cs typeface="Arial"/>
            </a:endParaRPr>
          </a:p>
          <a:p>
            <a:r>
              <a:rPr lang="en-GB" sz="1400" dirty="0" smtClean="0">
                <a:latin typeface="Arial"/>
                <a:cs typeface="Arial"/>
              </a:rPr>
              <a:t>● FPGA based data concentrator and further readout</a:t>
            </a:r>
            <a:r>
              <a:rPr lang="en-GB" sz="1400" dirty="0">
                <a:latin typeface="Arial"/>
                <a:cs typeface="Arial"/>
              </a:rPr>
              <a:t>. </a:t>
            </a:r>
          </a:p>
          <a:p>
            <a:endParaRPr lang="en-GB" sz="1600" dirty="0">
              <a:latin typeface="Arial"/>
              <a:cs typeface="Arial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9416" y="1608846"/>
            <a:ext cx="4025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GB" sz="1400" dirty="0" smtClean="0">
                <a:latin typeface="Arial"/>
                <a:cs typeface="Arial"/>
              </a:rPr>
              <a:t> 4 layers are realized and tested in TB</a:t>
            </a:r>
          </a:p>
          <a:p>
            <a:pPr marL="285750" indent="-285750">
              <a:buFont typeface="Wingdings" charset="2"/>
              <a:buChar char="ü"/>
            </a:pPr>
            <a:r>
              <a:rPr lang="en-GB" sz="1400" dirty="0" smtClean="0">
                <a:latin typeface="Arial"/>
                <a:cs typeface="Arial"/>
              </a:rPr>
              <a:t>Mechanical structure studied and prototyped</a:t>
            </a:r>
          </a:p>
        </p:txBody>
      </p:sp>
      <p:pic>
        <p:nvPicPr>
          <p:cNvPr id="32" name="Image 31" descr="Capture d’écran 2015-01-04 à 16.48.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9930" y="1485901"/>
            <a:ext cx="1013986" cy="2405145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5499723" y="1855535"/>
            <a:ext cx="350455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GB" sz="1400" dirty="0" err="1" smtClean="0">
                <a:latin typeface="Arial"/>
                <a:cs typeface="Arial"/>
              </a:rPr>
              <a:t>BeamCal</a:t>
            </a:r>
            <a:endParaRPr lang="en-GB" sz="14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1400" dirty="0" smtClean="0">
                <a:latin typeface="Arial"/>
                <a:cs typeface="Arial"/>
              </a:rPr>
              <a:t>Choice of the sensor will depend on the T-506 studies at SLAC  </a:t>
            </a:r>
          </a:p>
          <a:p>
            <a:pPr marL="342900" indent="-342900">
              <a:buFont typeface="Arial"/>
              <a:buChar char="•"/>
            </a:pPr>
            <a:r>
              <a:rPr lang="en-GB" sz="1400" dirty="0" err="1">
                <a:latin typeface="Arial"/>
                <a:cs typeface="Arial"/>
              </a:rPr>
              <a:t>BeamCal</a:t>
            </a:r>
            <a:r>
              <a:rPr lang="en-GB" sz="1400" dirty="0">
                <a:latin typeface="Arial"/>
                <a:cs typeface="Arial"/>
              </a:rPr>
              <a:t> is sensitive above 50 </a:t>
            </a:r>
            <a:r>
              <a:rPr lang="en-GB" sz="1400" dirty="0" err="1">
                <a:latin typeface="Arial"/>
                <a:cs typeface="Arial"/>
              </a:rPr>
              <a:t>GeV</a:t>
            </a:r>
            <a:r>
              <a:rPr lang="en-GB" sz="1400" dirty="0">
                <a:latin typeface="Arial"/>
                <a:cs typeface="Arial"/>
              </a:rPr>
              <a:t>. </a:t>
            </a:r>
            <a:r>
              <a:rPr lang="en-GB" sz="1200" dirty="0">
                <a:latin typeface="Arial"/>
                <a:cs typeface="Arial"/>
              </a:rPr>
              <a:t>At 50 </a:t>
            </a:r>
            <a:r>
              <a:rPr lang="en-GB" sz="1200" dirty="0" err="1">
                <a:latin typeface="Arial"/>
                <a:cs typeface="Arial"/>
              </a:rPr>
              <a:t>GeV</a:t>
            </a:r>
            <a:r>
              <a:rPr lang="en-GB" sz="1200" dirty="0">
                <a:latin typeface="Arial"/>
                <a:cs typeface="Arial"/>
              </a:rPr>
              <a:t> the fake rate due to </a:t>
            </a:r>
            <a:r>
              <a:rPr lang="en-GB" sz="1200" dirty="0" err="1">
                <a:latin typeface="Arial"/>
                <a:cs typeface="Arial"/>
              </a:rPr>
              <a:t>beamshtrahlung</a:t>
            </a:r>
            <a:r>
              <a:rPr lang="en-GB" sz="1200" dirty="0">
                <a:latin typeface="Arial"/>
                <a:cs typeface="Arial"/>
              </a:rPr>
              <a:t> is 0.5% for R&gt;7 cm, </a:t>
            </a:r>
            <a:endParaRPr lang="en-GB" sz="1200" dirty="0" smtClean="0">
              <a:latin typeface="Arial"/>
              <a:cs typeface="Arial"/>
            </a:endParaRPr>
          </a:p>
          <a:p>
            <a:r>
              <a:rPr lang="en-GB" sz="1200" dirty="0">
                <a:latin typeface="Arial"/>
                <a:cs typeface="Arial"/>
              </a:rPr>
              <a:t> </a:t>
            </a:r>
            <a:r>
              <a:rPr lang="en-GB" sz="1200" dirty="0" smtClean="0">
                <a:latin typeface="Arial"/>
                <a:cs typeface="Arial"/>
              </a:rPr>
              <a:t>       </a:t>
            </a:r>
            <a:r>
              <a:rPr lang="en-GB" sz="1200" dirty="0" smtClean="0">
                <a:latin typeface="Arial"/>
                <a:cs typeface="Arial"/>
              </a:rPr>
              <a:t>energy </a:t>
            </a:r>
            <a:r>
              <a:rPr lang="en-GB" sz="1200" dirty="0">
                <a:latin typeface="Arial"/>
                <a:cs typeface="Arial"/>
              </a:rPr>
              <a:t>resolution = 10%, at </a:t>
            </a:r>
            <a:r>
              <a:rPr lang="en-GB" sz="1200" dirty="0" smtClean="0">
                <a:latin typeface="Arial"/>
                <a:cs typeface="Arial"/>
              </a:rPr>
              <a:t>200, 4% at 500 </a:t>
            </a:r>
          </a:p>
          <a:p>
            <a:r>
              <a:rPr lang="en-GB" sz="1200" dirty="0">
                <a:latin typeface="Arial"/>
                <a:cs typeface="Arial"/>
              </a:rPr>
              <a:t> </a:t>
            </a:r>
            <a:r>
              <a:rPr lang="en-GB" sz="1200" dirty="0" smtClean="0">
                <a:latin typeface="Arial"/>
                <a:cs typeface="Arial"/>
              </a:rPr>
              <a:t>       </a:t>
            </a:r>
            <a:r>
              <a:rPr lang="en-GB" sz="1200" dirty="0" err="1" smtClean="0">
                <a:latin typeface="Arial"/>
                <a:cs typeface="Arial"/>
              </a:rPr>
              <a:t>GeV</a:t>
            </a:r>
            <a:r>
              <a:rPr lang="en-GB" sz="1200" dirty="0" smtClean="0">
                <a:latin typeface="Arial"/>
                <a:cs typeface="Arial"/>
              </a:rPr>
              <a:t> 4</a:t>
            </a:r>
            <a:r>
              <a:rPr lang="en-GB" sz="1200" dirty="0">
                <a:latin typeface="Arial"/>
                <a:cs typeface="Arial"/>
              </a:rPr>
              <a:t>% </a:t>
            </a:r>
          </a:p>
          <a:p>
            <a:pPr marL="342900" indent="-342900">
              <a:buFont typeface="Arial"/>
              <a:buChar char="•"/>
            </a:pPr>
            <a:endParaRPr lang="en-GB" sz="1400" dirty="0">
              <a:latin typeface="Arial"/>
              <a:cs typeface="Arial"/>
            </a:endParaRPr>
          </a:p>
        </p:txBody>
      </p:sp>
      <p:pic>
        <p:nvPicPr>
          <p:cNvPr id="34" name="Image 33" descr="Capture d’écran 2015-01-04 à 17.09.3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723" y="3467594"/>
            <a:ext cx="3504555" cy="1560483"/>
          </a:xfrm>
          <a:prstGeom prst="rect">
            <a:avLst/>
          </a:prstGeom>
        </p:spPr>
      </p:pic>
      <p:pic>
        <p:nvPicPr>
          <p:cNvPr id="35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6428" y="3249652"/>
            <a:ext cx="2163924" cy="167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25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680" y="137643"/>
            <a:ext cx="5749195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Technologies proposed for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cs typeface="Arial"/>
              </a:rPr>
              <a:t>ILD&amp;SiD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cs typeface="Arial"/>
              </a:rPr>
              <a:t>muon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 detectors</a:t>
            </a:r>
          </a:p>
        </p:txBody>
      </p:sp>
      <p:pic>
        <p:nvPicPr>
          <p:cNvPr id="3" name="Image 2" descr="Capture d’écran 2015-01-04 à 18.29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20" y="137643"/>
            <a:ext cx="3965124" cy="200088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2680" y="772583"/>
            <a:ext cx="51540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/>
                <a:cs typeface="Arial"/>
              </a:rPr>
              <a:t>For ILD</a:t>
            </a:r>
          </a:p>
          <a:p>
            <a:pPr marL="285750" indent="-285750">
              <a:buFont typeface="Wingdings" charset="2"/>
              <a:buChar char="v"/>
            </a:pPr>
            <a:r>
              <a:rPr lang="en-GB" sz="1400" dirty="0" smtClean="0">
                <a:latin typeface="Arial"/>
                <a:cs typeface="Arial"/>
              </a:rPr>
              <a:t>14 (12) active layer for the barrel (</a:t>
            </a:r>
            <a:r>
              <a:rPr lang="en-GB" sz="1400" dirty="0" err="1" smtClean="0">
                <a:latin typeface="Arial"/>
                <a:cs typeface="Arial"/>
              </a:rPr>
              <a:t>endcap</a:t>
            </a:r>
            <a:r>
              <a:rPr lang="en-GB" sz="1400" dirty="0" smtClean="0">
                <a:latin typeface="Arial"/>
                <a:cs typeface="Arial"/>
              </a:rPr>
              <a:t> ) region, interleaved with iron slabs of return yoke.</a:t>
            </a:r>
          </a:p>
          <a:p>
            <a:pPr marL="285750" indent="-285750">
              <a:buFont typeface="Wingdings" charset="2"/>
              <a:buChar char="v"/>
            </a:pPr>
            <a:r>
              <a:rPr lang="en-GB" sz="1400" dirty="0" smtClean="0">
                <a:latin typeface="Arial"/>
                <a:cs typeface="Arial"/>
              </a:rPr>
              <a:t>Baseline adopts scintillator strips read out by </a:t>
            </a:r>
            <a:r>
              <a:rPr lang="en-GB" sz="1400" dirty="0" err="1" smtClean="0">
                <a:latin typeface="Arial"/>
                <a:cs typeface="Arial"/>
              </a:rPr>
              <a:t>SiPM</a:t>
            </a:r>
            <a:r>
              <a:rPr lang="en-GB" sz="1400" dirty="0" smtClean="0">
                <a:latin typeface="Arial"/>
                <a:cs typeface="Arial"/>
              </a:rPr>
              <a:t> through WLS </a:t>
            </a:r>
            <a:r>
              <a:rPr lang="en-GB" sz="1400" dirty="0" err="1" smtClean="0">
                <a:latin typeface="Arial"/>
                <a:cs typeface="Arial"/>
              </a:rPr>
              <a:t>fibers</a:t>
            </a:r>
            <a:r>
              <a:rPr lang="en-GB" sz="1400" dirty="0" smtClean="0">
                <a:latin typeface="Arial"/>
                <a:cs typeface="Arial"/>
              </a:rPr>
              <a:t>. RPC are an alternative (X&amp;Y)</a:t>
            </a:r>
          </a:p>
          <a:p>
            <a:endParaRPr lang="en-GB" sz="1400" dirty="0" smtClean="0">
              <a:latin typeface="Arial"/>
              <a:cs typeface="Arial"/>
            </a:endParaRPr>
          </a:p>
          <a:p>
            <a:r>
              <a:rPr lang="en-GB" sz="1600" dirty="0" smtClean="0">
                <a:latin typeface="Arial"/>
                <a:cs typeface="Arial"/>
              </a:rPr>
              <a:t>For </a:t>
            </a:r>
            <a:r>
              <a:rPr lang="en-GB" sz="1600" dirty="0" err="1" smtClean="0">
                <a:latin typeface="Arial"/>
                <a:cs typeface="Arial"/>
              </a:rPr>
              <a:t>SiD</a:t>
            </a:r>
            <a:endParaRPr lang="en-GB" sz="1600" dirty="0">
              <a:latin typeface="Arial"/>
              <a:cs typeface="Arial"/>
            </a:endParaRPr>
          </a:p>
          <a:p>
            <a:r>
              <a:rPr lang="en-GB" sz="1400" dirty="0" smtClean="0">
                <a:latin typeface="Arial"/>
                <a:cs typeface="Arial"/>
              </a:rPr>
              <a:t>Similar scenarios</a:t>
            </a:r>
            <a:endParaRPr lang="en-GB" dirty="0"/>
          </a:p>
        </p:txBody>
      </p:sp>
      <p:pic>
        <p:nvPicPr>
          <p:cNvPr id="5" name="Image 4" descr="Capture d’écran 2015-01-04 à 18.37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9" y="2933521"/>
            <a:ext cx="1592147" cy="1989157"/>
          </a:xfrm>
          <a:prstGeom prst="rect">
            <a:avLst/>
          </a:prstGeom>
        </p:spPr>
      </p:pic>
      <p:pic>
        <p:nvPicPr>
          <p:cNvPr id="6" name="Image 5" descr="Capture d’écran 2015-01-04 à 18.43.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86" y="2933521"/>
            <a:ext cx="2459105" cy="1989157"/>
          </a:xfrm>
          <a:prstGeom prst="rect">
            <a:avLst/>
          </a:prstGeom>
        </p:spPr>
      </p:pic>
      <p:pic>
        <p:nvPicPr>
          <p:cNvPr id="7" name="Image 6" descr="Capture d’écran 2015-01-04 à 18.37.4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35" y="2051915"/>
            <a:ext cx="2025309" cy="1961473"/>
          </a:xfrm>
          <a:prstGeom prst="rect">
            <a:avLst/>
          </a:prstGeom>
        </p:spPr>
      </p:pic>
      <p:pic>
        <p:nvPicPr>
          <p:cNvPr id="8" name="Image 7" descr="Capture d’écran 2015-01-04 à 18.44.4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884" y="2138527"/>
            <a:ext cx="2129751" cy="187486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033821" y="4502727"/>
            <a:ext cx="3717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/>
                <a:cs typeface="Arial"/>
              </a:rPr>
              <a:t>More work is needed in this field</a:t>
            </a:r>
            <a:endParaRPr lang="en-GB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30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5-01-07 à 16.04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54" y="1378297"/>
            <a:ext cx="3843341" cy="263484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630454" y="441158"/>
            <a:ext cx="219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Arial"/>
                <a:cs typeface="Arial"/>
              </a:rPr>
              <a:t>Cost estimate</a:t>
            </a:r>
            <a:endParaRPr lang="en-GB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37" y="1009770"/>
            <a:ext cx="4633496" cy="382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33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5-01-07 à 16.04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54" y="1378297"/>
            <a:ext cx="3843341" cy="263484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630454" y="441158"/>
            <a:ext cx="219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Arial"/>
                <a:cs typeface="Arial"/>
              </a:rPr>
              <a:t>Cost estimate</a:t>
            </a:r>
            <a:endParaRPr lang="en-GB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37" y="1009770"/>
            <a:ext cx="4633496" cy="382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D:\behnke\ilc\ILD\DBD\ilddbd\5_Costs\figs\ILDCo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97" y="1699135"/>
            <a:ext cx="3729789" cy="227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86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71008" y="381726"/>
            <a:ext cx="203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/>
                <a:cs typeface="Arial"/>
              </a:rPr>
              <a:t>Conclusion</a:t>
            </a:r>
            <a:endParaRPr lang="en-GB" sz="2800" dirty="0"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38727" y="1339273"/>
            <a:ext cx="74814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A tremendous amount of work on the ILC </a:t>
            </a:r>
            <a:r>
              <a:rPr lang="en-US" dirty="0" smtClean="0">
                <a:latin typeface="Arial"/>
                <a:cs typeface="Arial"/>
              </a:rPr>
              <a:t>detectors </a:t>
            </a:r>
            <a:r>
              <a:rPr lang="en-US" dirty="0" smtClean="0">
                <a:latin typeface="Arial"/>
                <a:cs typeface="Arial"/>
              </a:rPr>
              <a:t>has been achieved.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Many technologies have reached maturity. 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Work on engineering prototypes </a:t>
            </a:r>
            <a:r>
              <a:rPr lang="en-US" dirty="0" smtClean="0">
                <a:latin typeface="Arial"/>
                <a:cs typeface="Arial"/>
              </a:rPr>
              <a:t>is </a:t>
            </a:r>
            <a:r>
              <a:rPr lang="en-US" dirty="0" smtClean="0">
                <a:latin typeface="Arial"/>
                <a:cs typeface="Arial"/>
              </a:rPr>
              <a:t>ongoing</a:t>
            </a:r>
            <a:r>
              <a:rPr lang="en-US" dirty="0" smtClean="0">
                <a:latin typeface="Arial"/>
                <a:cs typeface="Arial"/>
              </a:rPr>
              <a:t>.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Common developments on the DAQ have been initiated.</a:t>
            </a:r>
            <a:r>
              <a:rPr lang="en-US" dirty="0" smtClean="0">
                <a:latin typeface="Arial"/>
                <a:cs typeface="Arial"/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Installation scenarios of the different sub-detectors are under study.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Many </a:t>
            </a:r>
            <a:r>
              <a:rPr lang="en-US" dirty="0" smtClean="0">
                <a:latin typeface="Arial"/>
                <a:cs typeface="Arial"/>
              </a:rPr>
              <a:t>R&amp;D within the ILC framework have been adopted in other experiments (upgrade LHC, BELLEII, STAR</a:t>
            </a:r>
            <a:r>
              <a:rPr lang="en-US" dirty="0" smtClean="0">
                <a:latin typeface="Arial"/>
                <a:cs typeface="Arial"/>
              </a:rPr>
              <a:t>…)</a:t>
            </a:r>
            <a:r>
              <a:rPr lang="en-US" dirty="0" smtClean="0">
                <a:latin typeface="Arial"/>
                <a:cs typeface="Arial"/>
              </a:rPr>
              <a:t> 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R&amp;D for ILC </a:t>
            </a:r>
            <a:r>
              <a:rPr lang="en-US" dirty="0" smtClean="0">
                <a:latin typeface="Arial"/>
                <a:cs typeface="Arial"/>
              </a:rPr>
              <a:t>could benefit other </a:t>
            </a:r>
            <a:r>
              <a:rPr lang="en-US" dirty="0" smtClean="0">
                <a:latin typeface="Arial"/>
                <a:cs typeface="Arial"/>
              </a:rPr>
              <a:t>future lepton colliders  </a:t>
            </a:r>
          </a:p>
          <a:p>
            <a:r>
              <a:rPr lang="en-US" dirty="0" smtClean="0">
                <a:latin typeface="Arial"/>
                <a:cs typeface="Arial"/>
              </a:rPr>
              <a:t>     CLIC, CPEC,FCC </a:t>
            </a:r>
            <a:r>
              <a:rPr lang="en-US" dirty="0" err="1" smtClean="0">
                <a:latin typeface="Arial"/>
                <a:cs typeface="Arial"/>
              </a:rPr>
              <a:t>ee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even if some features associated to</a:t>
            </a:r>
          </a:p>
          <a:p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    different duty cycles need to be carefully studied.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16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67789" y="481263"/>
            <a:ext cx="278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/>
                <a:cs typeface="Arial"/>
              </a:rPr>
              <a:t>Acknowledgement</a:t>
            </a:r>
            <a:endParaRPr lang="en-GB" sz="2400" dirty="0"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75895" y="1363579"/>
            <a:ext cx="7192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/>
                <a:cs typeface="Arial"/>
              </a:rPr>
              <a:t>This presentation is a summary of many presentations by the different members of the ILD and </a:t>
            </a:r>
            <a:r>
              <a:rPr lang="en-GB" dirty="0" err="1" smtClean="0">
                <a:latin typeface="Arial"/>
                <a:cs typeface="Arial"/>
              </a:rPr>
              <a:t>SiD</a:t>
            </a:r>
            <a:r>
              <a:rPr lang="en-GB" dirty="0" smtClean="0">
                <a:latin typeface="Arial"/>
                <a:cs typeface="Arial"/>
              </a:rPr>
              <a:t> collaboration. </a:t>
            </a:r>
          </a:p>
          <a:p>
            <a:endParaRPr lang="en-GB" dirty="0" smtClean="0">
              <a:latin typeface="Arial"/>
              <a:cs typeface="Arial"/>
            </a:endParaRPr>
          </a:p>
          <a:p>
            <a:r>
              <a:rPr lang="en-GB" dirty="0" smtClean="0">
                <a:latin typeface="Arial"/>
                <a:cs typeface="Arial"/>
              </a:rPr>
              <a:t>I apologize if information of some R&amp;D are not be up-to-date</a:t>
            </a:r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5370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35833" y="1662678"/>
            <a:ext cx="247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Arial"/>
                <a:cs typeface="Arial"/>
              </a:rPr>
              <a:t>Back up</a:t>
            </a:r>
            <a:endParaRPr lang="en-GB" sz="4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9663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5-01-07 à 16.28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29" y="710249"/>
            <a:ext cx="3867419" cy="4186140"/>
          </a:xfrm>
          <a:prstGeom prst="rect">
            <a:avLst/>
          </a:prstGeom>
        </p:spPr>
      </p:pic>
      <p:pic>
        <p:nvPicPr>
          <p:cNvPr id="3" name="Image 2" descr="Capture d’écran 2015-01-07 à 16.29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5" y="710249"/>
            <a:ext cx="4543359" cy="3046512"/>
          </a:xfrm>
          <a:prstGeom prst="rect">
            <a:avLst/>
          </a:prstGeom>
        </p:spPr>
      </p:pic>
      <p:pic>
        <p:nvPicPr>
          <p:cNvPr id="4" name="Image 3" descr="Capture d’écran 2015-01-07 à 16.29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5" y="3756761"/>
            <a:ext cx="4425520" cy="12319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821596" y="187029"/>
            <a:ext cx="3888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ILD PFA performance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91104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5519" y="192813"/>
            <a:ext cx="3436078" cy="369332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Philosophy of the ILC detectors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6766" y="646145"/>
            <a:ext cx="88075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Arial"/>
                <a:cs typeface="Arial"/>
              </a:rPr>
              <a:t>Detectors </a:t>
            </a:r>
            <a:r>
              <a:rPr lang="en-US" sz="1600" dirty="0" smtClean="0">
                <a:latin typeface="Arial"/>
                <a:cs typeface="Arial"/>
              </a:rPr>
              <a:t>should be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precision</a:t>
            </a:r>
            <a:r>
              <a:rPr lang="en-US" sz="1600" dirty="0" smtClean="0">
                <a:latin typeface="Arial"/>
                <a:cs typeface="Arial"/>
              </a:rPr>
              <a:t> and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discovery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  </a:t>
            </a:r>
            <a:r>
              <a:rPr lang="en-US" sz="1600" dirty="0" smtClean="0">
                <a:latin typeface="Arial"/>
                <a:cs typeface="Arial"/>
              </a:rPr>
              <a:t> tools </a:t>
            </a:r>
            <a:r>
              <a:rPr lang="en-US" sz="1600" dirty="0" smtClean="0">
                <a:latin typeface="Arial"/>
                <a:cs typeface="Arial"/>
              </a:rPr>
              <a:t>beyond the LHC scope.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Arial"/>
                <a:cs typeface="Arial"/>
              </a:rPr>
              <a:t>Relevant Physics phenomena in the </a:t>
            </a:r>
            <a:r>
              <a:rPr lang="en-US" sz="1600" dirty="0" err="1" smtClean="0">
                <a:latin typeface="Arial"/>
                <a:cs typeface="Arial"/>
              </a:rPr>
              <a:t>TeV</a:t>
            </a:r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energy range are associated to multi jet 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final states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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Jet energy measurement 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is </a:t>
            </a:r>
            <a:r>
              <a:rPr lang="en-US" sz="1600" dirty="0" smtClean="0">
                <a:latin typeface="Arial"/>
                <a:cs typeface="Arial"/>
              </a:rPr>
              <a:t>the most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important </a:t>
            </a:r>
            <a:r>
              <a:rPr lang="en-US" sz="1600" dirty="0" smtClean="0">
                <a:latin typeface="Arial"/>
                <a:cs typeface="Arial"/>
              </a:rPr>
              <a:t>item.</a:t>
            </a:r>
          </a:p>
          <a:p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b="1" dirty="0" smtClean="0">
                <a:latin typeface="Arial"/>
                <a:cs typeface="Arial"/>
                <a:sym typeface="Wingdings"/>
              </a:rPr>
              <a:t>Particle Flow Algorithm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is adopted in both</a:t>
            </a:r>
          </a:p>
          <a:p>
            <a:r>
              <a:rPr lang="en-US" sz="1600" dirty="0">
                <a:latin typeface="Arial"/>
                <a:cs typeface="Arial"/>
                <a:sym typeface="Wingdings"/>
              </a:rPr>
              <a:t>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    </a:t>
            </a:r>
            <a:r>
              <a:rPr lang="en-US" sz="1600" dirty="0" err="1" smtClean="0">
                <a:latin typeface="Arial"/>
                <a:cs typeface="Arial"/>
                <a:sym typeface="Wingdings"/>
              </a:rPr>
              <a:t>SiD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 and ILD concepts.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PFA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: Construction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of individual</a:t>
            </a:r>
          </a:p>
          <a:p>
            <a:r>
              <a:rPr lang="en-US" sz="1600" dirty="0" smtClean="0">
                <a:latin typeface="Arial"/>
                <a:cs typeface="Arial"/>
                <a:sym typeface="Wingdings"/>
              </a:rPr>
              <a:t>     particles and estimation of their energy/momentum</a:t>
            </a:r>
          </a:p>
          <a:p>
            <a:r>
              <a:rPr lang="en-US" sz="1600" dirty="0">
                <a:latin typeface="Arial"/>
                <a:cs typeface="Arial"/>
                <a:sym typeface="Wingdings"/>
              </a:rPr>
              <a:t>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    in the most appropriate sub-detector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.</a:t>
            </a: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PFA </a:t>
            </a:r>
            <a:r>
              <a:rPr lang="en-US" sz="1600" dirty="0">
                <a:latin typeface="Arial"/>
                <a:cs typeface="Arial"/>
              </a:rPr>
              <a:t>requires the different sub-detectors including calorimeters to be highly granular.   </a:t>
            </a:r>
          </a:p>
          <a:p>
            <a:r>
              <a:rPr lang="en-US" sz="1600" dirty="0">
                <a:latin typeface="Arial"/>
                <a:cs typeface="Arial"/>
              </a:rPr>
              <a:t>    PFA uses their granularity to separate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neutral </a:t>
            </a:r>
            <a:r>
              <a:rPr lang="en-US" sz="1600" dirty="0">
                <a:latin typeface="Arial"/>
                <a:cs typeface="Arial"/>
              </a:rPr>
              <a:t>from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charged</a:t>
            </a:r>
            <a:r>
              <a:rPr lang="en-US" sz="1600" dirty="0">
                <a:latin typeface="Arial"/>
                <a:cs typeface="Arial"/>
              </a:rPr>
              <a:t> contributions and exploits </a:t>
            </a:r>
          </a:p>
          <a:p>
            <a:r>
              <a:rPr lang="en-US" sz="1600" dirty="0">
                <a:latin typeface="Arial"/>
                <a:cs typeface="Arial"/>
              </a:rPr>
              <a:t>    the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tracking system </a:t>
            </a:r>
            <a:r>
              <a:rPr lang="en-US" sz="1600" dirty="0" smtClean="0">
                <a:latin typeface="Arial"/>
                <a:cs typeface="Arial"/>
              </a:rPr>
              <a:t>to </a:t>
            </a:r>
            <a:r>
              <a:rPr lang="en-US" sz="1600" dirty="0">
                <a:latin typeface="Arial"/>
                <a:cs typeface="Arial"/>
              </a:rPr>
              <a:t>measure </a:t>
            </a:r>
            <a:r>
              <a:rPr lang="en-US" sz="1600" dirty="0" smtClean="0">
                <a:latin typeface="Arial"/>
                <a:cs typeface="Arial"/>
              </a:rPr>
              <a:t> with </a:t>
            </a:r>
            <a:r>
              <a:rPr lang="en-US" sz="1600" dirty="0">
                <a:latin typeface="Arial"/>
                <a:cs typeface="Arial"/>
              </a:rPr>
              <a:t>precision the energy/momentum </a:t>
            </a:r>
            <a:r>
              <a:rPr lang="en-US" sz="1600" dirty="0" smtClean="0">
                <a:latin typeface="Arial"/>
                <a:cs typeface="Arial"/>
              </a:rPr>
              <a:t>of charged particles.</a:t>
            </a:r>
            <a:r>
              <a:rPr lang="en-US" sz="1600" dirty="0" smtClean="0">
                <a:latin typeface="Arial"/>
                <a:cs typeface="Arial"/>
              </a:rPr>
              <a:t>  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5" name="Image 4" descr="Capture d’écran 2014-12-31 à 16.40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21" y="192813"/>
            <a:ext cx="3649579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2109082" y="3629026"/>
            <a:ext cx="4970463" cy="1249362"/>
            <a:chOff x="425450" y="3475038"/>
            <a:chExt cx="4970463" cy="1249362"/>
          </a:xfrm>
        </p:grpSpPr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603250" y="4219575"/>
              <a:ext cx="4324350" cy="504825"/>
              <a:chOff x="0" y="0"/>
              <a:chExt cx="2724" cy="318"/>
            </a:xfrm>
          </p:grpSpPr>
          <p:sp>
            <p:nvSpPr>
              <p:cNvPr id="10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512" y="11"/>
                <a:ext cx="1" cy="29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11" name="Rectangle 18"/>
              <p:cNvSpPr>
                <a:spLocks/>
              </p:cNvSpPr>
              <p:nvPr/>
            </p:nvSpPr>
            <p:spPr bwMode="auto">
              <a:xfrm>
                <a:off x="0" y="121"/>
                <a:ext cx="553" cy="191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lIns="50800" tIns="50800" bIns="50800"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  <a:latin typeface="Arial" charset="0"/>
                    <a:cs typeface="Arial" charset="0"/>
                    <a:sym typeface="Arial" charset="0"/>
                  </a:rPr>
                  <a:t>Resolution</a:t>
                </a:r>
              </a:p>
            </p:txBody>
          </p:sp>
          <p:sp>
            <p:nvSpPr>
              <p:cNvPr id="12" name="Rectangle 19"/>
              <p:cNvSpPr>
                <a:spLocks/>
              </p:cNvSpPr>
              <p:nvPr/>
            </p:nvSpPr>
            <p:spPr bwMode="auto">
              <a:xfrm>
                <a:off x="680" y="122"/>
                <a:ext cx="469" cy="191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lIns="50800" tIns="50800" bIns="50800"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  <a:latin typeface="Arial" charset="0"/>
                    <a:cs typeface="Arial" charset="0"/>
                    <a:sym typeface="Arial" charset="0"/>
                  </a:rPr>
                  <a:t>Tracking</a:t>
                </a:r>
              </a:p>
            </p:txBody>
          </p:sp>
          <p:sp>
            <p:nvSpPr>
              <p:cNvPr id="13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937" y="0"/>
                <a:ext cx="1" cy="1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14" name="Rectangle 21"/>
              <p:cNvSpPr>
                <a:spLocks/>
              </p:cNvSpPr>
              <p:nvPr/>
            </p:nvSpPr>
            <p:spPr bwMode="auto">
              <a:xfrm>
                <a:off x="1292" y="127"/>
                <a:ext cx="468" cy="191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lIns="50800" tIns="50800" bIns="50800"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  <a:latin typeface="Arial" charset="0"/>
                    <a:cs typeface="Arial" charset="0"/>
                    <a:sym typeface="Arial" charset="0"/>
                  </a:rPr>
                  <a:t>Leakage</a:t>
                </a:r>
              </a:p>
            </p:txBody>
          </p:sp>
          <p:sp>
            <p:nvSpPr>
              <p:cNvPr id="15" name="Line 22"/>
              <p:cNvSpPr>
                <a:spLocks noChangeShapeType="1"/>
              </p:cNvSpPr>
              <p:nvPr/>
            </p:nvSpPr>
            <p:spPr bwMode="auto">
              <a:xfrm rot="10800000" flipH="1">
                <a:off x="1465" y="4"/>
                <a:ext cx="1" cy="1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16" name="Rectangle 23"/>
              <p:cNvSpPr>
                <a:spLocks/>
              </p:cNvSpPr>
              <p:nvPr/>
            </p:nvSpPr>
            <p:spPr bwMode="auto">
              <a:xfrm>
                <a:off x="2192" y="125"/>
                <a:ext cx="532" cy="191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lIns="50800" tIns="50800" bIns="50800"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  <a:latin typeface="Arial" charset="0"/>
                    <a:cs typeface="Arial" charset="0"/>
                    <a:sym typeface="Arial" charset="0"/>
                  </a:rPr>
                  <a:t>Confusion</a:t>
                </a:r>
              </a:p>
            </p:txBody>
          </p:sp>
          <p:sp>
            <p:nvSpPr>
              <p:cNvPr id="17" name="Line 24"/>
              <p:cNvSpPr>
                <a:spLocks noChangeShapeType="1"/>
              </p:cNvSpPr>
              <p:nvPr/>
            </p:nvSpPr>
            <p:spPr bwMode="auto">
              <a:xfrm rot="10800000" flipH="1">
                <a:off x="2295" y="10"/>
                <a:ext cx="1" cy="1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</p:grp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25450" y="3475038"/>
              <a:ext cx="4970463" cy="792162"/>
              <a:chOff x="0" y="0"/>
              <a:chExt cx="3131" cy="499"/>
            </a:xfrm>
          </p:grpSpPr>
          <p:sp>
            <p:nvSpPr>
              <p:cNvPr id="8" name="Rectangle 26"/>
              <p:cNvSpPr>
                <a:spLocks/>
              </p:cNvSpPr>
              <p:nvPr/>
            </p:nvSpPr>
            <p:spPr bwMode="auto">
              <a:xfrm>
                <a:off x="0" y="0"/>
                <a:ext cx="3131" cy="499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pic>
            <p:nvPicPr>
              <p:cNvPr id="9" name="Picture 27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" y="46"/>
                <a:ext cx="3017" cy="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8" name="Image 17" descr="Capture d’écran 2015-01-07 à 16.11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19" y="0"/>
            <a:ext cx="4712315" cy="34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21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5-01-07 à 16.36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0" y="850977"/>
            <a:ext cx="7633366" cy="390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415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5-01-07 à 23.01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94" y="261839"/>
            <a:ext cx="6704704" cy="468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356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behnke\ilc\ILD\DBD\ilddbd\0_executive summary\4-ILD\figs\intlen_ILD_o1_v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647" y="989262"/>
            <a:ext cx="3680677" cy="333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916947" y="478771"/>
            <a:ext cx="80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/>
                <a:cs typeface="Arial"/>
              </a:rPr>
              <a:t>ILD</a:t>
            </a:r>
            <a:endParaRPr lang="en-GB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116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9144000" y="-508000"/>
            <a:ext cx="914400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/>
          <p:cNvSpPr txBox="1"/>
          <p:nvPr/>
        </p:nvSpPr>
        <p:spPr>
          <a:xfrm>
            <a:off x="4271209" y="83234"/>
            <a:ext cx="1169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ILD cost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67929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471616" y="282629"/>
            <a:ext cx="7804311" cy="4718567"/>
            <a:chOff x="363794" y="186813"/>
            <a:chExt cx="8554064" cy="546393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4778" y="759853"/>
              <a:ext cx="7970276" cy="437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5"/>
            <p:cNvSpPr txBox="1"/>
            <p:nvPr/>
          </p:nvSpPr>
          <p:spPr>
            <a:xfrm>
              <a:off x="5868473" y="5281411"/>
              <a:ext cx="2166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Metal 1 Shield Traces</a:t>
              </a:r>
              <a:endParaRPr lang="en-US" dirty="0"/>
            </a:p>
          </p:txBody>
        </p:sp>
        <p:cxnSp>
          <p:nvCxnSpPr>
            <p:cNvPr id="5" name="Straight Arrow Connector 6"/>
            <p:cNvCxnSpPr>
              <a:stCxn id="4" idx="0"/>
            </p:cNvCxnSpPr>
            <p:nvPr/>
          </p:nvCxnSpPr>
          <p:spPr>
            <a:xfrm flipH="1" flipV="1">
              <a:off x="5795493" y="3863662"/>
              <a:ext cx="1156450" cy="1417749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"/>
            <p:cNvSpPr txBox="1"/>
            <p:nvPr/>
          </p:nvSpPr>
          <p:spPr>
            <a:xfrm>
              <a:off x="363794" y="186813"/>
              <a:ext cx="3057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Terraced View</a:t>
              </a:r>
              <a:endParaRPr lang="en-US" dirty="0"/>
            </a:p>
          </p:txBody>
        </p:sp>
        <p:sp>
          <p:nvSpPr>
            <p:cNvPr id="7" name="TextBox 3"/>
            <p:cNvSpPr txBox="1"/>
            <p:nvPr/>
          </p:nvSpPr>
          <p:spPr>
            <a:xfrm>
              <a:off x="6951943" y="556145"/>
              <a:ext cx="1965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Au pads</a:t>
              </a:r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5525729" y="925477"/>
              <a:ext cx="1671484" cy="15522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3046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Capture d’écran 2015-01-07 à 16.11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099" y="1831474"/>
            <a:ext cx="4444379" cy="3312026"/>
          </a:xfrm>
          <a:prstGeom prst="rect">
            <a:avLst/>
          </a:prstGeom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832062" y="976540"/>
            <a:ext cx="5213098" cy="830997"/>
          </a:xfrm>
          <a:prstGeom prst="rect">
            <a:avLst/>
          </a:prstGeom>
          <a:solidFill>
            <a:srgbClr val="00FFFF"/>
          </a:solidFill>
          <a:ln w="3175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algn="ctr" eaLnBrk="0" hangingPunct="0">
              <a:defRPr>
                <a:solidFill>
                  <a:srgbClr val="CC6600"/>
                </a:solidFill>
                <a:latin typeface="Comic Sans MS" charset="0"/>
                <a:ea typeface="ＭＳ Ｐゴシック" charset="0"/>
                <a:cs typeface="Times New Roman" charset="0"/>
              </a:defRPr>
            </a:lvl1pPr>
            <a:lvl2pPr marL="742950" indent="-285750" algn="ctr" eaLnBrk="0" hangingPunct="0"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2pPr>
            <a:lvl3pPr marL="1143000" indent="-228600" algn="ctr" eaLnBrk="0" hangingPunct="0"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3pPr>
            <a:lvl4pPr marL="1600200" indent="-228600" algn="ctr" eaLnBrk="0" hangingPunct="0"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4pPr>
            <a:lvl5pPr marL="2057400" indent="-228600" algn="ctr" eaLnBrk="0" hangingPunct="0"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9pPr>
          </a:lstStyle>
          <a:p>
            <a:pPr algn="l" eaLnBrk="1" hangingPunct="1"/>
            <a:r>
              <a:rPr lang="en-US" sz="1600" dirty="0">
                <a:solidFill>
                  <a:srgbClr val="0000FF"/>
                </a:solidFill>
                <a:latin typeface="Times New Roman" charset="0"/>
              </a:rPr>
              <a:t>Charged tracks resolution                           ∆p/p   ~ few10</a:t>
            </a:r>
            <a:r>
              <a:rPr lang="en-US" sz="1600" baseline="30000" dirty="0">
                <a:solidFill>
                  <a:srgbClr val="0000FF"/>
                </a:solidFill>
                <a:latin typeface="Times New Roman" charset="0"/>
              </a:rPr>
              <a:t>-5</a:t>
            </a:r>
            <a:r>
              <a:rPr lang="en-US" sz="1600" dirty="0">
                <a:solidFill>
                  <a:srgbClr val="0000FF"/>
                </a:solidFill>
                <a:latin typeface="Times New Roman" charset="0"/>
              </a:rPr>
              <a:t> </a:t>
            </a:r>
          </a:p>
          <a:p>
            <a:pPr algn="l" eaLnBrk="1" hangingPunct="1"/>
            <a:r>
              <a:rPr lang="en-US" sz="1600" dirty="0">
                <a:solidFill>
                  <a:srgbClr val="0000FF"/>
                </a:solidFill>
                <a:latin typeface="Times New Roman" charset="0"/>
              </a:rPr>
              <a:t>Photon(s) energy resolution                        ∆E/E  ~ 12%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/ 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  <a:sym typeface="Symbol" charset="0"/>
              </a:rPr>
              <a:t>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  <a:sym typeface="Symbol" charset="0"/>
              </a:rPr>
              <a:t>E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l" eaLnBrk="1" hangingPunct="1"/>
            <a:r>
              <a:rPr lang="en-US" sz="1600" dirty="0">
                <a:solidFill>
                  <a:srgbClr val="0000FF"/>
                </a:solidFill>
                <a:latin typeface="Times New Roman" charset="0"/>
              </a:rPr>
              <a:t> Neutral hadrons  energy resolution            ∆E/E  ~ 45%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/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  <a:sym typeface="Symbol" charset="0"/>
              </a:rPr>
              <a:t>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  <a:sym typeface="Symbol" charset="0"/>
              </a:rPr>
              <a:t>E</a:t>
            </a:r>
            <a:r>
              <a:rPr lang="en-US" sz="1600" dirty="0" smtClean="0">
                <a:solidFill>
                  <a:schemeClr val="tx1"/>
                </a:solidFill>
                <a:latin typeface="Times New Roman" charset="0"/>
              </a:rPr>
              <a:t> </a:t>
            </a:r>
            <a:endParaRPr lang="en-US" sz="1600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219740" y="380811"/>
            <a:ext cx="4343580" cy="584776"/>
          </a:xfrm>
          <a:prstGeom prst="rect">
            <a:avLst/>
          </a:prstGeom>
          <a:solidFill>
            <a:srgbClr val="00FFFF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algn="ctr" eaLnBrk="0" hangingPunct="0">
              <a:defRPr>
                <a:solidFill>
                  <a:srgbClr val="CC6600"/>
                </a:solidFill>
                <a:latin typeface="Comic Sans MS" charset="0"/>
                <a:ea typeface="ＭＳ Ｐゴシック" charset="0"/>
                <a:cs typeface="Times New Roman" charset="0"/>
              </a:defRPr>
            </a:lvl1pPr>
            <a:lvl2pPr marL="742950" indent="-285750" algn="ctr" eaLnBrk="0" hangingPunct="0"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2pPr>
            <a:lvl3pPr marL="1143000" indent="-228600" algn="ctr" eaLnBrk="0" hangingPunct="0"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3pPr>
            <a:lvl4pPr marL="1600200" indent="-228600" algn="ctr" eaLnBrk="0" hangingPunct="0"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4pPr>
            <a:lvl5pPr marL="2057400" indent="-228600" algn="ctr" eaLnBrk="0" hangingPunct="0"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9pPr>
          </a:lstStyle>
          <a:p>
            <a:pPr algn="l" eaLnBrk="1" hangingPunct="1"/>
            <a:r>
              <a:rPr lang="en-US" sz="1600" dirty="0" err="1">
                <a:solidFill>
                  <a:srgbClr val="660066"/>
                </a:solidFill>
                <a:latin typeface="Times New Roman" charset="0"/>
              </a:rPr>
              <a:t>E</a:t>
            </a:r>
            <a:r>
              <a:rPr lang="en-US" sz="1600" baseline="-25000" dirty="0" err="1">
                <a:solidFill>
                  <a:srgbClr val="660066"/>
                </a:solidFill>
                <a:latin typeface="Times New Roman" charset="0"/>
              </a:rPr>
              <a:t>jet</a:t>
            </a:r>
            <a:r>
              <a:rPr lang="en-US" sz="1600" dirty="0">
                <a:solidFill>
                  <a:srgbClr val="9900FF"/>
                </a:solidFill>
                <a:latin typeface="Times New Roman" charset="0"/>
              </a:rPr>
              <a:t>  =  </a:t>
            </a:r>
            <a:r>
              <a:rPr lang="en-US" sz="1600" dirty="0">
                <a:solidFill>
                  <a:schemeClr val="bg2"/>
                </a:solidFill>
                <a:latin typeface="Times New Roman" charset="0"/>
              </a:rPr>
              <a:t>        </a:t>
            </a:r>
            <a:r>
              <a:rPr lang="en-US" sz="1600" dirty="0" err="1">
                <a:solidFill>
                  <a:srgbClr val="000066"/>
                </a:solidFill>
                <a:latin typeface="Times New Roman" charset="0"/>
              </a:rPr>
              <a:t>E</a:t>
            </a:r>
            <a:r>
              <a:rPr lang="en-US" sz="1600" baseline="-25000" dirty="0" err="1">
                <a:solidFill>
                  <a:srgbClr val="000066"/>
                </a:solidFill>
                <a:latin typeface="Times New Roman" charset="0"/>
              </a:rPr>
              <a:t>charged</a:t>
            </a:r>
            <a:r>
              <a:rPr lang="en-US" sz="1600" baseline="-25000" dirty="0">
                <a:solidFill>
                  <a:srgbClr val="00FF00"/>
                </a:solidFill>
                <a:latin typeface="Times New Roman" charset="0"/>
              </a:rPr>
              <a:t> </a:t>
            </a:r>
            <a:r>
              <a:rPr lang="en-US" sz="1600" baseline="-25000" dirty="0" smtClean="0">
                <a:solidFill>
                  <a:srgbClr val="00FF00"/>
                </a:solidFill>
                <a:latin typeface="Times New Roman" charset="0"/>
              </a:rPr>
              <a:t>t</a:t>
            </a:r>
            <a:r>
              <a:rPr lang="en-US" sz="1600" dirty="0" smtClean="0">
                <a:solidFill>
                  <a:srgbClr val="00FF00"/>
                </a:solidFill>
                <a:latin typeface="Times New Roman" charset="0"/>
              </a:rPr>
              <a:t>      </a:t>
            </a:r>
            <a:r>
              <a:rPr lang="en-US" sz="1600" dirty="0" smtClean="0">
                <a:solidFill>
                  <a:srgbClr val="663300"/>
                </a:solidFill>
                <a:latin typeface="Times New Roman" charset="0"/>
              </a:rPr>
              <a:t>+</a:t>
            </a:r>
            <a:r>
              <a:rPr lang="en-US" sz="1600" dirty="0" smtClean="0">
                <a:solidFill>
                  <a:schemeClr val="tx1"/>
                </a:solidFill>
                <a:latin typeface="Times New Roman" charset="0"/>
              </a:rPr>
              <a:t>           </a:t>
            </a:r>
            <a:r>
              <a:rPr lang="en-US" sz="1600" dirty="0">
                <a:solidFill>
                  <a:srgbClr val="336600"/>
                </a:solidFill>
                <a:latin typeface="Times New Roman" charset="0"/>
              </a:rPr>
              <a:t>E</a:t>
            </a:r>
            <a:r>
              <a:rPr lang="en-US" sz="1600" baseline="-25000" dirty="0">
                <a:solidFill>
                  <a:srgbClr val="336600"/>
                </a:solidFill>
                <a:latin typeface="Times New Roman" charset="0"/>
                <a:sym typeface="Symbol" charset="0"/>
              </a:rPr>
              <a:t></a:t>
            </a:r>
            <a:r>
              <a:rPr lang="en-US" sz="1600" baseline="-25000" dirty="0">
                <a:solidFill>
                  <a:schemeClr val="tx1"/>
                </a:solidFill>
                <a:latin typeface="Times New Roman" charset="0"/>
                <a:sym typeface="Symbol" charset="0"/>
              </a:rPr>
              <a:t>     </a:t>
            </a:r>
            <a:r>
              <a:rPr lang="en-US" sz="1600" baseline="-25000" dirty="0">
                <a:solidFill>
                  <a:srgbClr val="663300"/>
                </a:solidFill>
                <a:latin typeface="Times New Roman" charset="0"/>
                <a:sym typeface="Symbol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Times New Roman" charset="0"/>
                <a:sym typeface="Symbol" charset="0"/>
              </a:rPr>
              <a:t>+</a:t>
            </a:r>
            <a:r>
              <a:rPr lang="en-US" sz="1600" dirty="0">
                <a:solidFill>
                  <a:schemeClr val="tx1"/>
                </a:solidFill>
                <a:latin typeface="Times New Roman" charset="0"/>
                <a:sym typeface="Symbol" charset="0"/>
              </a:rPr>
              <a:t>           </a:t>
            </a:r>
            <a:r>
              <a:rPr lang="en-US" sz="1600" dirty="0" smtClean="0">
                <a:solidFill>
                  <a:schemeClr val="tx1"/>
                </a:solidFill>
                <a:latin typeface="Times New Roman" charset="0"/>
                <a:sym typeface="Symbol" charset="0"/>
              </a:rPr>
              <a:t>E</a:t>
            </a:r>
            <a:r>
              <a:rPr lang="en-US" sz="1600" baseline="-25000" dirty="0" smtClean="0">
                <a:solidFill>
                  <a:schemeClr val="tx1"/>
                </a:solidFill>
                <a:latin typeface="Times New Roman" charset="0"/>
                <a:sym typeface="Symbol" charset="0"/>
              </a:rPr>
              <a:t>h0</a:t>
            </a:r>
            <a:endParaRPr lang="en-US" sz="1600" dirty="0">
              <a:solidFill>
                <a:schemeClr val="tx1"/>
              </a:solidFill>
              <a:latin typeface="Times New Roman" charset="0"/>
              <a:sym typeface="Symbol" charset="0"/>
            </a:endParaRPr>
          </a:p>
          <a:p>
            <a:pPr algn="l" eaLnBrk="1" hangingPunct="1"/>
            <a:r>
              <a:rPr lang="en-US" sz="1600" dirty="0">
                <a:solidFill>
                  <a:srgbClr val="660066"/>
                </a:solidFill>
                <a:latin typeface="Times New Roman" charset="0"/>
                <a:sym typeface="Symbol" charset="0"/>
              </a:rPr>
              <a:t>fraction  </a:t>
            </a:r>
            <a:r>
              <a:rPr lang="en-US" sz="1600" dirty="0">
                <a:solidFill>
                  <a:schemeClr val="tx1"/>
                </a:solidFill>
                <a:latin typeface="Times New Roman" charset="0"/>
                <a:sym typeface="Symbol" charset="0"/>
              </a:rPr>
              <a:t>           65%                   26%                9%</a:t>
            </a:r>
            <a:endParaRPr lang="en-US" sz="16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07368" y="0"/>
            <a:ext cx="3475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/>
                <a:cs typeface="Arial"/>
              </a:rPr>
              <a:t>Why tracking is so important?</a:t>
            </a:r>
            <a:endParaRPr lang="en-GB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6770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5974" y="192813"/>
            <a:ext cx="5358836" cy="369332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Philosophy of the ILC detectors : Requirements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71293" y="945026"/>
            <a:ext cx="716751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Arial"/>
                <a:cs typeface="Arial"/>
              </a:rPr>
              <a:t> Vertex detector :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excellent resolution</a:t>
            </a:r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r>
              <a:rPr lang="en-US" dirty="0" smtClean="0"/>
              <a:t>     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latin typeface="Arial"/>
                <a:cs typeface="Arial"/>
              </a:rPr>
              <a:t>IP</a:t>
            </a:r>
            <a:r>
              <a:rPr lang="en-US" dirty="0" smtClean="0">
                <a:latin typeface="Symbol" charset="2"/>
                <a:cs typeface="Symbol" charset="2"/>
              </a:rPr>
              <a:t>(</a:t>
            </a:r>
            <a:r>
              <a:rPr lang="en-US" dirty="0" err="1" smtClean="0">
                <a:latin typeface="Arial"/>
                <a:cs typeface="Arial"/>
              </a:rPr>
              <a:t>r</a:t>
            </a:r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>
                <a:latin typeface="Symbol" charset="2"/>
                <a:cs typeface="Symbol" charset="2"/>
              </a:rPr>
              <a:t>)  =  5+10/(</a:t>
            </a:r>
            <a:r>
              <a:rPr lang="en-US" dirty="0" smtClean="0">
                <a:latin typeface="Arial"/>
                <a:cs typeface="Arial"/>
              </a:rPr>
              <a:t>p sin</a:t>
            </a:r>
            <a:r>
              <a:rPr lang="en-US" baseline="30000" dirty="0" smtClean="0">
                <a:latin typeface="Arial"/>
                <a:cs typeface="Arial"/>
              </a:rPr>
              <a:t>2/3</a:t>
            </a: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dirty="0" smtClean="0">
                <a:latin typeface="Symbol" charset="2"/>
                <a:cs typeface="Symbol" charset="2"/>
              </a:rPr>
              <a:t>q)</a:t>
            </a:r>
            <a:r>
              <a:rPr lang="en-US" dirty="0" smtClean="0">
                <a:latin typeface="Arial"/>
                <a:cs typeface="Arial"/>
              </a:rPr>
              <a:t>)</a:t>
            </a:r>
            <a:r>
              <a:rPr lang="en-US" dirty="0" smtClean="0">
                <a:latin typeface="Symbol" charset="2"/>
                <a:cs typeface="Symbol" charset="2"/>
              </a:rPr>
              <a:t>  m</a:t>
            </a:r>
            <a:r>
              <a:rPr lang="en-US" dirty="0" smtClean="0">
                <a:latin typeface="Arial"/>
                <a:cs typeface="Arial"/>
              </a:rPr>
              <a:t>m</a:t>
            </a:r>
            <a:endParaRPr lang="en-US" dirty="0" smtClean="0">
              <a:latin typeface="Symbol" charset="2"/>
              <a:cs typeface="Symbol" charset="2"/>
            </a:endParaRPr>
          </a:p>
          <a:p>
            <a:pPr marL="285750" indent="-285750">
              <a:buFont typeface="Symbol" charset="0"/>
              <a:buChar char=" "/>
            </a:pPr>
            <a:r>
              <a:rPr lang="en-US" sz="1600" dirty="0" smtClean="0">
                <a:latin typeface="Arial"/>
                <a:cs typeface="Arial"/>
              </a:rPr>
              <a:t>b-tag, c-tag,… for H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 bb, cc, 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tt</a:t>
            </a:r>
            <a:r>
              <a:rPr lang="en-US" sz="1600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studies</a:t>
            </a:r>
          </a:p>
          <a:p>
            <a:pPr marL="285750" indent="-285750">
              <a:buFont typeface="Symbol" charset="0"/>
              <a:buChar char=" "/>
            </a:pPr>
            <a:endParaRPr lang="en-US" dirty="0">
              <a:latin typeface="Symbol" charset="2"/>
              <a:cs typeface="Symbol" charset="2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Symbol" charset="2"/>
                <a:cs typeface="Symbol" charset="2"/>
              </a:rPr>
              <a:t> T</a:t>
            </a:r>
            <a:r>
              <a:rPr lang="en-US" sz="1600" dirty="0" smtClean="0">
                <a:latin typeface="Arial"/>
                <a:cs typeface="Arial"/>
              </a:rPr>
              <a:t>racker : 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excellent precision </a:t>
            </a:r>
            <a:r>
              <a:rPr lang="en-US" sz="1600" dirty="0" smtClean="0">
                <a:latin typeface="Arial"/>
                <a:cs typeface="Arial"/>
              </a:rPr>
              <a:t>measurement of 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sz="1600" b="1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endParaRPr lang="en-US" sz="1600" b="1" baseline="-25000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600" baseline="-250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  </a:t>
            </a:r>
            <a:r>
              <a:rPr lang="en-US" sz="1600" dirty="0" smtClean="0">
                <a:latin typeface="Symbol" charset="2"/>
                <a:cs typeface="Symbol" charset="2"/>
              </a:rPr>
              <a:t>s(</a:t>
            </a:r>
            <a:r>
              <a:rPr lang="en-US" sz="1600" dirty="0" smtClean="0">
                <a:latin typeface="Arial"/>
                <a:cs typeface="Arial"/>
              </a:rPr>
              <a:t>1/</a:t>
            </a:r>
            <a:r>
              <a:rPr lang="en-US" sz="1600" dirty="0" err="1" smtClean="0">
                <a:latin typeface="Arial"/>
                <a:cs typeface="Arial"/>
              </a:rPr>
              <a:t>p</a:t>
            </a:r>
            <a:r>
              <a:rPr lang="en-US" sz="1600" baseline="-25000" dirty="0" err="1" smtClean="0">
                <a:latin typeface="Arial"/>
                <a:cs typeface="Arial"/>
              </a:rPr>
              <a:t>t</a:t>
            </a:r>
            <a:r>
              <a:rPr lang="en-US" sz="1600" dirty="0" smtClean="0">
                <a:latin typeface="Symbol" charset="2"/>
                <a:cs typeface="Symbol" charset="2"/>
              </a:rPr>
              <a:t>)  =10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-5</a:t>
            </a:r>
            <a:r>
              <a:rPr lang="en-US" sz="1600" dirty="0" smtClean="0"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GeV</a:t>
            </a:r>
            <a:r>
              <a:rPr lang="en-US" sz="1600" baseline="30000" dirty="0" smtClean="0">
                <a:latin typeface="Arial"/>
                <a:cs typeface="Arial"/>
              </a:rPr>
              <a:t>-1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     H mass recoil, e</a:t>
            </a:r>
            <a:r>
              <a:rPr lang="en-US" sz="1600" baseline="30000" dirty="0" smtClean="0">
                <a:latin typeface="Arial"/>
                <a:cs typeface="Arial"/>
              </a:rPr>
              <a:t>+</a:t>
            </a:r>
            <a:r>
              <a:rPr lang="en-US" sz="1600" dirty="0" smtClean="0">
                <a:latin typeface="Arial"/>
                <a:cs typeface="Arial"/>
              </a:rPr>
              <a:t> e</a:t>
            </a:r>
            <a:r>
              <a:rPr lang="en-US" sz="1600" baseline="30000" dirty="0" smtClean="0">
                <a:latin typeface="Arial"/>
                <a:cs typeface="Arial"/>
              </a:rPr>
              <a:t>-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 H Z </a:t>
            </a:r>
            <a:r>
              <a:rPr lang="en-US" sz="1600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600" baseline="30000" dirty="0" smtClean="0">
                <a:latin typeface="Symbol" charset="2"/>
                <a:cs typeface="Symbol" charset="2"/>
                <a:sym typeface="Wingdings"/>
              </a:rPr>
              <a:t>+ </a:t>
            </a:r>
            <a:r>
              <a:rPr lang="en-US" sz="1600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600" baseline="30000" dirty="0" smtClean="0"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sz="1600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+ anything</a:t>
            </a:r>
          </a:p>
          <a:p>
            <a:endParaRPr lang="en-US" sz="1600" dirty="0">
              <a:latin typeface="Arial"/>
              <a:cs typeface="Arial"/>
              <a:sym typeface="Wingdings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Arial"/>
                <a:cs typeface="Arial"/>
                <a:sym typeface="Wingdings"/>
              </a:rPr>
              <a:t> Calorimeters :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highly granular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 but still providing </a:t>
            </a:r>
          </a:p>
          <a:p>
            <a:r>
              <a:rPr lang="en-US" sz="1600" dirty="0">
                <a:latin typeface="Arial"/>
                <a:cs typeface="Arial"/>
                <a:sym typeface="Wingdings"/>
              </a:rPr>
              <a:t>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     good measurement of neutrals </a:t>
            </a:r>
            <a:r>
              <a:rPr lang="en-US" sz="1600" dirty="0" smtClean="0">
                <a:latin typeface="Symbol" charset="2"/>
                <a:cs typeface="Symbol" charset="2"/>
                <a:sym typeface="Wingdings"/>
              </a:rPr>
              <a:t> </a:t>
            </a:r>
            <a:endParaRPr lang="en-US" sz="1600" dirty="0" smtClean="0">
              <a:latin typeface="Symbol" charset="2"/>
              <a:cs typeface="Symbol" charset="2"/>
              <a:sym typeface="Wingdings"/>
            </a:endParaRPr>
          </a:p>
          <a:p>
            <a:endParaRPr lang="en-US" sz="1600" dirty="0" smtClean="0">
              <a:latin typeface="Symbol" charset="2"/>
              <a:cs typeface="Symbol" charset="2"/>
              <a:sym typeface="Wingdings"/>
            </a:endParaRPr>
          </a:p>
          <a:p>
            <a:r>
              <a:rPr lang="en-US" sz="1600" dirty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600" dirty="0" smtClean="0">
                <a:latin typeface="Symbol" charset="2"/>
                <a:cs typeface="Symbol" charset="2"/>
                <a:sym typeface="Wingdings"/>
              </a:rPr>
              <a:t>     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>
                <a:latin typeface="Arial"/>
                <a:cs typeface="Arial"/>
              </a:rPr>
              <a:t>E</a:t>
            </a:r>
            <a:r>
              <a:rPr lang="en-US" sz="1600" dirty="0" smtClean="0">
                <a:latin typeface="Arial"/>
                <a:cs typeface="Arial"/>
              </a:rPr>
              <a:t>/E =  30%/</a:t>
            </a:r>
            <a:r>
              <a:rPr lang="en-US" sz="1600" b="1" dirty="0" smtClean="0">
                <a:sym typeface="Symbol" charset="0"/>
              </a:rPr>
              <a:t></a:t>
            </a:r>
            <a:r>
              <a:rPr lang="en-US" sz="1600" dirty="0" smtClean="0">
                <a:latin typeface="Arial"/>
                <a:cs typeface="Arial"/>
              </a:rPr>
              <a:t>E</a:t>
            </a:r>
            <a:endParaRPr lang="en-US" sz="1600" dirty="0"/>
          </a:p>
          <a:p>
            <a:r>
              <a:rPr lang="en-US" dirty="0" smtClean="0"/>
              <a:t>     </a:t>
            </a:r>
          </a:p>
          <a:p>
            <a:r>
              <a:rPr lang="en-US" dirty="0" smtClean="0">
                <a:latin typeface="Arial"/>
                <a:cs typeface="Arial"/>
              </a:rPr>
              <a:t>The whole detector should be hermitic, compact </a:t>
            </a:r>
          </a:p>
          <a:p>
            <a:r>
              <a:rPr lang="en-US" dirty="0" smtClean="0">
                <a:latin typeface="Arial"/>
                <a:cs typeface="Arial"/>
              </a:rPr>
              <a:t>with moderate power consumption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" name="Image 5" descr="Capture d’écran 2014-12-31 à 16.59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02" y="189378"/>
            <a:ext cx="3428652" cy="2372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220" y="2695678"/>
            <a:ext cx="3428652" cy="244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6382305" y="2936511"/>
            <a:ext cx="1236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30%/</a:t>
            </a:r>
            <a:r>
              <a:rPr lang="en-US" b="1" dirty="0">
                <a:sym typeface="Symbol" charset="0"/>
              </a:rPr>
              <a:t></a:t>
            </a:r>
            <a:r>
              <a:rPr lang="en-US" b="1" dirty="0"/>
              <a:t>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877513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5-01-08 à 23.57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2330015"/>
            <a:ext cx="8702842" cy="114182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4632" y="376808"/>
            <a:ext cx="745957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Power-Pulsing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Important feature of ILC detectors to reduce power consumption and heating for highly-granular detectors</a:t>
            </a:r>
          </a:p>
          <a:p>
            <a:r>
              <a:rPr lang="en-GB" dirty="0" smtClean="0"/>
              <a:t>Electronics switched on just before the bunches train and off after</a:t>
            </a:r>
          </a:p>
          <a:p>
            <a:r>
              <a:rPr lang="en-GB" dirty="0" smtClean="0"/>
              <a:t>A factor 100-200 power reduction could be achieved.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847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74" y="1049696"/>
            <a:ext cx="3976406" cy="34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75" y="1070690"/>
            <a:ext cx="3736314" cy="344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908686" y="175687"/>
            <a:ext cx="5358836" cy="369332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                     ILD                           </a:t>
            </a:r>
            <a:r>
              <a:rPr lang="en-US" dirty="0" err="1" smtClean="0">
                <a:latin typeface="Arial"/>
                <a:cs typeface="Arial"/>
              </a:rPr>
              <a:t>SiD</a:t>
            </a:r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1556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12-31 à 18.15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19"/>
            <a:ext cx="9144000" cy="522581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68693" y="2747762"/>
            <a:ext cx="4271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)</a:t>
            </a:r>
            <a:endParaRPr lang="en-GB" sz="2200" dirty="0"/>
          </a:p>
        </p:txBody>
      </p:sp>
      <p:sp>
        <p:nvSpPr>
          <p:cNvPr id="4" name="Ellipse 3"/>
          <p:cNvSpPr/>
          <p:nvPr/>
        </p:nvSpPr>
        <p:spPr>
          <a:xfrm>
            <a:off x="2919795" y="3744298"/>
            <a:ext cx="942714" cy="353482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llipse 4"/>
          <p:cNvSpPr/>
          <p:nvPr/>
        </p:nvSpPr>
        <p:spPr>
          <a:xfrm>
            <a:off x="5939600" y="3744298"/>
            <a:ext cx="942714" cy="353482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lipse 5"/>
          <p:cNvSpPr/>
          <p:nvPr/>
        </p:nvSpPr>
        <p:spPr>
          <a:xfrm>
            <a:off x="2919795" y="3268282"/>
            <a:ext cx="1623564" cy="353482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6"/>
          <p:cNvSpPr/>
          <p:nvPr/>
        </p:nvSpPr>
        <p:spPr>
          <a:xfrm>
            <a:off x="5847911" y="3302854"/>
            <a:ext cx="1623564" cy="353482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/>
          <p:cNvSpPr/>
          <p:nvPr/>
        </p:nvSpPr>
        <p:spPr>
          <a:xfrm>
            <a:off x="2911779" y="974338"/>
            <a:ext cx="1623564" cy="353482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/>
          <p:cNvSpPr/>
          <p:nvPr/>
        </p:nvSpPr>
        <p:spPr>
          <a:xfrm>
            <a:off x="5732942" y="974338"/>
            <a:ext cx="1623564" cy="353482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302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llage">
  <a:themeElements>
    <a:clrScheme name="Sillag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illage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illage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Sillage.thmx</Template>
  <TotalTime>11775</TotalTime>
  <Words>3579</Words>
  <Application>Microsoft Macintosh PowerPoint</Application>
  <PresentationFormat>Présentation à l'écran (16:9)</PresentationFormat>
  <Paragraphs>538</Paragraphs>
  <Slides>45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6" baseType="lpstr">
      <vt:lpstr>Sillage</vt:lpstr>
      <vt:lpstr>ILC detectors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 admin</dc:creator>
  <cp:lastModifiedBy>admin admin</cp:lastModifiedBy>
  <cp:revision>156</cp:revision>
  <dcterms:created xsi:type="dcterms:W3CDTF">2014-12-31T07:40:48Z</dcterms:created>
  <dcterms:modified xsi:type="dcterms:W3CDTF">2015-01-09T08:31:25Z</dcterms:modified>
</cp:coreProperties>
</file>