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6" r:id="rId5"/>
  </p:sldMasterIdLst>
  <p:notesMasterIdLst>
    <p:notesMasterId r:id="rId54"/>
  </p:notesMasterIdLst>
  <p:sldIdLst>
    <p:sldId id="256" r:id="rId6"/>
    <p:sldId id="353" r:id="rId7"/>
    <p:sldId id="354" r:id="rId8"/>
    <p:sldId id="286" r:id="rId9"/>
    <p:sldId id="287" r:id="rId10"/>
    <p:sldId id="328" r:id="rId11"/>
    <p:sldId id="336" r:id="rId12"/>
    <p:sldId id="291" r:id="rId13"/>
    <p:sldId id="337" r:id="rId14"/>
    <p:sldId id="326" r:id="rId15"/>
    <p:sldId id="343" r:id="rId16"/>
    <p:sldId id="342" r:id="rId17"/>
    <p:sldId id="360" r:id="rId18"/>
    <p:sldId id="339" r:id="rId19"/>
    <p:sldId id="344" r:id="rId20"/>
    <p:sldId id="332" r:id="rId21"/>
    <p:sldId id="319" r:id="rId22"/>
    <p:sldId id="321" r:id="rId23"/>
    <p:sldId id="320" r:id="rId24"/>
    <p:sldId id="288" r:id="rId25"/>
    <p:sldId id="289" r:id="rId26"/>
    <p:sldId id="327" r:id="rId27"/>
    <p:sldId id="345" r:id="rId28"/>
    <p:sldId id="347" r:id="rId29"/>
    <p:sldId id="346" r:id="rId30"/>
    <p:sldId id="314" r:id="rId31"/>
    <p:sldId id="330" r:id="rId32"/>
    <p:sldId id="315" r:id="rId33"/>
    <p:sldId id="316" r:id="rId34"/>
    <p:sldId id="317" r:id="rId35"/>
    <p:sldId id="322" r:id="rId36"/>
    <p:sldId id="323" r:id="rId37"/>
    <p:sldId id="302" r:id="rId38"/>
    <p:sldId id="355" r:id="rId39"/>
    <p:sldId id="303" r:id="rId40"/>
    <p:sldId id="294" r:id="rId41"/>
    <p:sldId id="274" r:id="rId42"/>
    <p:sldId id="308" r:id="rId43"/>
    <p:sldId id="333" r:id="rId44"/>
    <p:sldId id="348" r:id="rId45"/>
    <p:sldId id="349" r:id="rId46"/>
    <p:sldId id="350" r:id="rId47"/>
    <p:sldId id="351" r:id="rId48"/>
    <p:sldId id="352" r:id="rId49"/>
    <p:sldId id="356" r:id="rId50"/>
    <p:sldId id="357" r:id="rId51"/>
    <p:sldId id="358" r:id="rId52"/>
    <p:sldId id="359" r:id="rId5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3" autoAdjust="0"/>
    <p:restoredTop sz="94660"/>
  </p:normalViewPr>
  <p:slideViewPr>
    <p:cSldViewPr>
      <p:cViewPr>
        <p:scale>
          <a:sx n="40" d="100"/>
          <a:sy n="40" d="100"/>
        </p:scale>
        <p:origin x="-52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B6B9-9626-4008-A64A-FC868FF6D21D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3229-606E-42C1-91AD-89ABD40648B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585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F728F-5876-45BE-B3DA-B4FE58B5D1A5}" type="datetime1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1/9/2015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A1CCA2-A10F-4C7C-BA94-5ED7CF37D4A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1BF728F-5876-45BE-B3DA-B4FE58B5D1A5}" type="datetime1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1/9/2015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A1CCA2-A10F-4C7C-BA94-5ED7CF37D4A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3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1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768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159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362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C5B5-F5CD-426F-9507-37953FECC2B0}" type="datetime1">
              <a:rPr lang="fr-CH" smtClean="0"/>
              <a:t>09.01.2015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t>‹#›</a:t>
            </a:fld>
            <a:endParaRPr lang="fr-CH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Phys. Workshop  brief summary Alain Blondel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513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78" y="152400"/>
            <a:ext cx="6782622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7845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30 April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FCC-ee Physics Coordination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logo-FCC-HE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182797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607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830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650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155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8918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827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997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554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920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84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1841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751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828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78" y="152400"/>
            <a:ext cx="6782622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7845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30 April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FCC-ee Physics Coordination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logo-FCC-HE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182797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9887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2408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71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9575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198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75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63410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531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654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9520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0439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5459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5772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30 April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FCC-ee Physics Coordination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024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5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7845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9 Septembre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 Institutional Board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733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827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91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6635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55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7588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883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734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072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070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95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883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4787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  <a:gradFill>
            <a:gsLst>
              <a:gs pos="0">
                <a:srgbClr val="EBF5FF"/>
              </a:gs>
              <a:gs pos="100000">
                <a:srgbClr val="7F96F9"/>
              </a:gs>
            </a:gsLst>
          </a:gra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7845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9 Septembre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 Institutional Board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792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5132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3033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6756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3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824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2033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6675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612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904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84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1962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9 Septembre 2014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FCC Institutional Board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19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143AA7-30F6-4121-B7C5-051A6F32CB28}" type="datetimeFigureOut">
              <a:rPr lang="fr-CH" smtClean="0"/>
              <a:pPr/>
              <a:t>09.01.2015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CH" dirty="0" smtClean="0"/>
              <a:t>Alain Blondel FCC coordination meeting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" y="33184"/>
            <a:ext cx="2711196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4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95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180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3AA7-30F6-4121-B7C5-051A6F32CB28}" type="datetimeFigureOut">
              <a:rPr lang="fr-CH" smtClean="0"/>
              <a:t>09.01.2015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CA99-6544-4B12-A7B1-691B9BBFEB4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75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30 April 2014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FCC-ee Physics Coordination meeting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251438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30 April 2014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FCC-ee Physics Coordination meeting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30418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9 Septembre 2014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FCC Institutional Board meeting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38044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9 Septembre 2014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mtClean="0">
                <a:solidFill>
                  <a:srgbClr val="000000"/>
                </a:solidFill>
                <a:latin typeface="Arial" charset="0"/>
              </a:rPr>
              <a:t>FCC Institutional Board meeting</a:t>
            </a:r>
            <a:endParaRPr kumimoji="1"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7331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indico.cern.ch/category/5666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enedikt.Hegner@cern.ch" TargetMode="External"/><Relationship Id="rId2" Type="http://schemas.openxmlformats.org/officeDocument/2006/relationships/hyperlink" Target="mailto:Colin.Bernet@cern.c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cc-experiments-sw-dev@cern.ch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fcc-ions@cern.ch" TargetMode="External"/><Relationship Id="rId3" Type="http://schemas.openxmlformats.org/officeDocument/2006/relationships/hyperlink" Target="https://indico.cern.ch/event/304759/" TargetMode="External"/><Relationship Id="rId7" Type="http://schemas.openxmlformats.org/officeDocument/2006/relationships/hyperlink" Target="mailto:fcc-experiments-hadron@cern.ch" TargetMode="External"/><Relationship Id="rId2" Type="http://schemas.openxmlformats.org/officeDocument/2006/relationships/hyperlink" Target="https://indico.cern.ch/event/28480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category/5258/" TargetMode="External"/><Relationship Id="rId5" Type="http://schemas.openxmlformats.org/officeDocument/2006/relationships/hyperlink" Target="https://indico.cern.ch/event/339178/" TargetMode="External"/><Relationship Id="rId4" Type="http://schemas.openxmlformats.org/officeDocument/2006/relationships/hyperlink" Target="https://indico.cern.ch/event/331669/" TargetMode="External"/><Relationship Id="rId9" Type="http://schemas.openxmlformats.org/officeDocument/2006/relationships/hyperlink" Target="mailto:fcc-experiments-physinj@cern.ch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ern.ch/FCC-e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204865"/>
            <a:ext cx="8064896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" y="33184"/>
            <a:ext cx="2711196" cy="1133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124744"/>
            <a:ext cx="6354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 </a:t>
            </a:r>
            <a:r>
              <a:rPr lang="fr-CH" sz="3200" b="1" dirty="0" err="1" smtClean="0"/>
              <a:t>Physics</a:t>
            </a:r>
            <a:r>
              <a:rPr lang="fr-CH" sz="3200" b="1" dirty="0" smtClean="0"/>
              <a:t> and </a:t>
            </a:r>
            <a:r>
              <a:rPr lang="fr-CH" sz="3200" b="1" dirty="0" err="1" smtClean="0"/>
              <a:t>Experiments</a:t>
            </a:r>
            <a:r>
              <a:rPr lang="fr-CH" sz="3200" b="1" dirty="0" smtClean="0"/>
              <a:t> </a:t>
            </a:r>
            <a:r>
              <a:rPr lang="fr-CH" sz="3200" b="1" dirty="0" smtClean="0"/>
              <a:t>at  </a:t>
            </a:r>
            <a:r>
              <a:rPr lang="fr-CH" sz="3200" b="1" dirty="0" smtClean="0"/>
              <a:t>the FCC</a:t>
            </a:r>
            <a:endParaRPr lang="fr-CH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9508" y="2287905"/>
            <a:ext cx="2005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</a:p>
          <a:p>
            <a:r>
              <a:rPr lang="fr-CH" dirty="0" smtClean="0"/>
              <a:t>Alain Blondel</a:t>
            </a:r>
          </a:p>
          <a:p>
            <a:r>
              <a:rPr lang="fr-CH" dirty="0" smtClean="0"/>
              <a:t>John Ellis</a:t>
            </a:r>
          </a:p>
          <a:p>
            <a:r>
              <a:rPr lang="fr-CH" dirty="0" smtClean="0"/>
              <a:t>Christophe </a:t>
            </a:r>
            <a:r>
              <a:rPr lang="fr-CH" dirty="0" err="1" smtClean="0"/>
              <a:t>Grojean</a:t>
            </a:r>
            <a:endParaRPr lang="fr-CH" dirty="0" smtClean="0"/>
          </a:p>
          <a:p>
            <a:r>
              <a:rPr lang="fr-CH" dirty="0" smtClean="0"/>
              <a:t>Patrick </a:t>
            </a:r>
            <a:r>
              <a:rPr lang="fr-CH" dirty="0" err="1" smtClean="0"/>
              <a:t>Janot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3546355" y="2276872"/>
            <a:ext cx="2393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FCC-</a:t>
            </a:r>
            <a:r>
              <a:rPr lang="fr-CH" b="1" dirty="0" err="1" smtClean="0"/>
              <a:t>hh</a:t>
            </a:r>
            <a:endParaRPr lang="fr-CH" b="1" dirty="0" smtClean="0"/>
          </a:p>
          <a:p>
            <a:r>
              <a:rPr lang="fr-CH" dirty="0" smtClean="0"/>
              <a:t>Austin Ball</a:t>
            </a:r>
          </a:p>
          <a:p>
            <a:r>
              <a:rPr lang="fr-CH" dirty="0" smtClean="0"/>
              <a:t>Fabiola </a:t>
            </a:r>
            <a:r>
              <a:rPr lang="fr-CH" dirty="0" err="1" smtClean="0"/>
              <a:t>Gianotti</a:t>
            </a:r>
            <a:endParaRPr lang="fr-CH" dirty="0" smtClean="0"/>
          </a:p>
          <a:p>
            <a:r>
              <a:rPr lang="fr-CH" dirty="0" smtClean="0"/>
              <a:t>Michelangelo </a:t>
            </a:r>
            <a:r>
              <a:rPr lang="fr-CH" dirty="0" err="1" smtClean="0"/>
              <a:t>Mangano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6558436" y="2300679"/>
            <a:ext cx="1829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FCC-</a:t>
            </a:r>
            <a:r>
              <a:rPr lang="fr-CH" b="1" dirty="0" err="1" smtClean="0"/>
              <a:t>he</a:t>
            </a:r>
            <a:endParaRPr lang="fr-CH" b="1" dirty="0" smtClean="0"/>
          </a:p>
          <a:p>
            <a:r>
              <a:rPr lang="fr-CH" dirty="0" smtClean="0"/>
              <a:t>Max Klein</a:t>
            </a:r>
          </a:p>
          <a:p>
            <a:r>
              <a:rPr lang="fr-CH" dirty="0" smtClean="0"/>
              <a:t>Monica d’</a:t>
            </a:r>
            <a:r>
              <a:rPr lang="fr-CH" dirty="0" err="1" smtClean="0"/>
              <a:t>Onofrio</a:t>
            </a:r>
            <a:endParaRPr lang="fr-CH" dirty="0" smtClean="0"/>
          </a:p>
          <a:p>
            <a:endParaRPr lang="fr-C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771800" y="1772816"/>
            <a:ext cx="32682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FCC-</a:t>
            </a:r>
            <a:r>
              <a:rPr lang="fr-CH" dirty="0" err="1" smtClean="0"/>
              <a:t>PHYSics</a:t>
            </a:r>
            <a:r>
              <a:rPr lang="fr-CH" dirty="0" smtClean="0"/>
              <a:t>-</a:t>
            </a:r>
            <a:r>
              <a:rPr lang="fr-CH" dirty="0" err="1" smtClean="0"/>
              <a:t>COordination</a:t>
            </a:r>
            <a:r>
              <a:rPr lang="fr-CH" dirty="0" smtClean="0"/>
              <a:t>-group</a:t>
            </a:r>
            <a:endParaRPr lang="fr-CH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/>
          <a:stretch/>
        </p:blipFill>
        <p:spPr bwMode="auto">
          <a:xfrm>
            <a:off x="755576" y="3789040"/>
            <a:ext cx="7685069" cy="319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80312" y="4005064"/>
            <a:ext cx="17495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Max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cover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e-h in </a:t>
            </a:r>
            <a:r>
              <a:rPr lang="fr-CH" dirty="0" err="1" smtClean="0"/>
              <a:t>his</a:t>
            </a:r>
            <a:r>
              <a:rPr lang="fr-CH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07363" y="44624"/>
            <a:ext cx="3129133" cy="2584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TextBox 3"/>
          <p:cNvSpPr txBox="1"/>
          <p:nvPr/>
        </p:nvSpPr>
        <p:spPr>
          <a:xfrm>
            <a:off x="3064987" y="213714"/>
            <a:ext cx="195623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b="1" dirty="0" err="1" smtClean="0"/>
              <a:t>Higgs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factory</a:t>
            </a:r>
            <a:r>
              <a:rPr lang="fr-CH" sz="2400" b="1" dirty="0" smtClean="0"/>
              <a:t> </a:t>
            </a:r>
            <a:endParaRPr lang="fr-CH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1375"/>
            <a:ext cx="1809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1691516"/>
            <a:ext cx="26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2 10</a:t>
            </a:r>
            <a:r>
              <a:rPr lang="fr-CH" baseline="30000" dirty="0" smtClean="0"/>
              <a:t>6  </a:t>
            </a:r>
            <a:r>
              <a:rPr lang="fr-CH" dirty="0" smtClean="0"/>
              <a:t>ZH </a:t>
            </a:r>
            <a:r>
              <a:rPr lang="fr-CH" dirty="0" err="1" smtClean="0"/>
              <a:t>events</a:t>
            </a:r>
            <a:r>
              <a:rPr lang="fr-CH" dirty="0" smtClean="0"/>
              <a:t> in 5 </a:t>
            </a:r>
            <a:r>
              <a:rPr lang="fr-CH" dirty="0" err="1" smtClean="0"/>
              <a:t>years</a:t>
            </a:r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6185867" y="2260233"/>
            <a:ext cx="25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 «A </a:t>
            </a:r>
            <a:r>
              <a:rPr lang="fr-CH" b="1" dirty="0" err="1" smtClean="0"/>
              <a:t>tagged</a:t>
            </a:r>
            <a:r>
              <a:rPr lang="fr-CH" b="1" dirty="0" smtClean="0"/>
              <a:t> </a:t>
            </a:r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beam</a:t>
            </a:r>
            <a:r>
              <a:rPr lang="fr-CH" b="1" dirty="0" smtClean="0"/>
              <a:t>».</a:t>
            </a:r>
            <a:endParaRPr lang="fr-CH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1" y="1691398"/>
            <a:ext cx="1853875" cy="42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1143910"/>
            <a:ext cx="287938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465" y="3356993"/>
            <a:ext cx="340074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CH" b="1" dirty="0" smtClean="0">
                <a:solidFill>
                  <a:schemeClr val="tx1"/>
                </a:solidFill>
              </a:rPr>
              <a:t> incl. invisible = (</a:t>
            </a:r>
            <a:r>
              <a:rPr lang="fr-CH" b="1" dirty="0" err="1">
                <a:solidFill>
                  <a:schemeClr val="tx1"/>
                </a:solidFill>
              </a:rPr>
              <a:t>dark</a:t>
            </a:r>
            <a:r>
              <a:rPr lang="fr-CH" b="1" dirty="0">
                <a:solidFill>
                  <a:schemeClr val="tx1"/>
                </a:solidFill>
              </a:rPr>
              <a:t> </a:t>
            </a:r>
            <a:r>
              <a:rPr lang="fr-CH" b="1" dirty="0" err="1" smtClean="0">
                <a:solidFill>
                  <a:schemeClr val="tx1"/>
                </a:solidFill>
              </a:rPr>
              <a:t>matter</a:t>
            </a:r>
            <a:r>
              <a:rPr lang="fr-CH" b="1" dirty="0" smtClean="0">
                <a:solidFill>
                  <a:schemeClr val="tx1"/>
                </a:solidFill>
              </a:rPr>
              <a:t>?)</a:t>
            </a:r>
            <a:endParaRPr lang="fr-CH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534" y="5277605"/>
            <a:ext cx="1054406" cy="562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2128945" y="1215917"/>
            <a:ext cx="75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4 </a:t>
            </a:r>
            <a:r>
              <a:rPr lang="fr-CH" sz="2000" b="1" dirty="0" err="1" smtClean="0"/>
              <a:t>IPs</a:t>
            </a:r>
            <a:endParaRPr lang="fr-CH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1432" y="1247855"/>
            <a:ext cx="90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(2 </a:t>
            </a:r>
            <a:r>
              <a:rPr lang="fr-CH" sz="2000" b="1" dirty="0" err="1" smtClean="0"/>
              <a:t>IPs</a:t>
            </a:r>
            <a:r>
              <a:rPr lang="fr-CH" sz="2000" b="1" dirty="0" smtClean="0"/>
              <a:t>)</a:t>
            </a:r>
            <a:endParaRPr lang="fr-CH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87571" y="3726325"/>
            <a:ext cx="2232894" cy="1550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016" y="5896438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CH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fr-CH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fr-CH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HHH </a:t>
            </a:r>
            <a:r>
              <a:rPr lang="fr-CH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(best at FCC-</a:t>
            </a:r>
            <a:r>
              <a:rPr lang="fr-CH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fr-CH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H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H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fr-CH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CH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(best at FCC-</a:t>
            </a:r>
            <a:r>
              <a:rPr lang="fr-CH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fr-CH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3240" y="5896437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&lt;1%</a:t>
            </a:r>
          </a:p>
          <a:p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</a:p>
          <a:p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fr-CH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45119" y="6404268"/>
            <a:ext cx="27338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11484" y="6698586"/>
            <a:ext cx="276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159224" y="3448165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Oval 26"/>
          <p:cNvSpPr/>
          <p:nvPr/>
        </p:nvSpPr>
        <p:spPr>
          <a:xfrm>
            <a:off x="2159224" y="4830256"/>
            <a:ext cx="1054406" cy="5621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3" name="Straight Arrow Connector 22"/>
          <p:cNvCxnSpPr>
            <a:endCxn id="29" idx="1"/>
          </p:cNvCxnSpPr>
          <p:nvPr/>
        </p:nvCxnSpPr>
        <p:spPr>
          <a:xfrm flipV="1">
            <a:off x="3213630" y="2965594"/>
            <a:ext cx="2165835" cy="51688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213630" y="3150260"/>
            <a:ext cx="2165835" cy="15168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79465" y="2780928"/>
            <a:ext cx="3277372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sensitive to new </a:t>
            </a:r>
            <a:r>
              <a:rPr lang="fr-CH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fr-C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CH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loops</a:t>
            </a:r>
            <a:endParaRPr lang="fr-CH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124667" y="1756848"/>
            <a:ext cx="162349" cy="4067581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267062" y="6236921"/>
            <a:ext cx="1665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from</a:t>
            </a:r>
            <a:r>
              <a:rPr lang="fr-CH" dirty="0" smtClean="0"/>
              <a:t> HZ </a:t>
            </a:r>
            <a:r>
              <a:rPr lang="fr-CH" dirty="0" err="1" smtClean="0"/>
              <a:t>thresh</a:t>
            </a:r>
            <a:endParaRPr lang="fr-CH" dirty="0" smtClean="0"/>
          </a:p>
          <a:p>
            <a:r>
              <a:rPr lang="fr-CH" dirty="0" err="1" smtClean="0"/>
              <a:t>from</a:t>
            </a:r>
            <a:r>
              <a:rPr lang="fr-CH" dirty="0" smtClean="0"/>
              <a:t> tt  </a:t>
            </a:r>
            <a:r>
              <a:rPr lang="fr-CH" dirty="0" err="1" smtClean="0"/>
              <a:t>thresh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    </a:t>
            </a:r>
            <a:endParaRPr lang="fr-CH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124744"/>
            <a:ext cx="181466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constrained</a:t>
            </a:r>
            <a:r>
              <a:rPr lang="fr-CH" dirty="0" smtClean="0"/>
              <a:t> fit </a:t>
            </a:r>
          </a:p>
          <a:p>
            <a:r>
              <a:rPr lang="fr-CH" dirty="0" err="1" smtClean="0"/>
              <a:t>including</a:t>
            </a:r>
            <a:r>
              <a:rPr lang="fr-CH" dirty="0" smtClean="0"/>
              <a:t> ‘</a:t>
            </a:r>
            <a:r>
              <a:rPr lang="fr-CH" dirty="0" err="1" smtClean="0"/>
              <a:t>exotic</a:t>
            </a:r>
            <a:r>
              <a:rPr lang="fr-CH" dirty="0" smtClean="0"/>
              <a:t>’)</a:t>
            </a:r>
            <a:endParaRPr lang="fr-CH" dirty="0"/>
          </a:p>
        </p:txBody>
      </p:sp>
      <p:sp>
        <p:nvSpPr>
          <p:cNvPr id="25" name="TextBox 24"/>
          <p:cNvSpPr txBox="1"/>
          <p:nvPr/>
        </p:nvSpPr>
        <p:spPr>
          <a:xfrm>
            <a:off x="5248625" y="3861048"/>
            <a:ext cx="3744423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A </a:t>
            </a:r>
            <a:r>
              <a:rPr lang="fr-CH" b="1" dirty="0" err="1" smtClean="0"/>
              <a:t>big</a:t>
            </a:r>
            <a:r>
              <a:rPr lang="fr-CH" b="1" dirty="0" smtClean="0"/>
              <a:t> challenge, but unique: </a:t>
            </a:r>
          </a:p>
          <a:p>
            <a:r>
              <a:rPr lang="fr-CH" dirty="0" err="1" smtClean="0"/>
              <a:t>Higgs</a:t>
            </a:r>
            <a:r>
              <a:rPr lang="fr-CH" dirty="0" smtClean="0"/>
              <a:t> s-</a:t>
            </a:r>
            <a:r>
              <a:rPr lang="fr-CH" dirty="0" err="1" smtClean="0"/>
              <a:t>channel</a:t>
            </a:r>
            <a:r>
              <a:rPr lang="fr-CH" dirty="0" smtClean="0"/>
              <a:t> production at </a:t>
            </a:r>
            <a:r>
              <a:rPr lang="fr-CH" dirty="0" smtClean="0">
                <a:sym typeface="Symbol"/>
              </a:rPr>
              <a:t>s = </a:t>
            </a:r>
            <a:r>
              <a:rPr lang="fr-CH" dirty="0" err="1" smtClean="0">
                <a:sym typeface="Symbol"/>
              </a:rPr>
              <a:t>m</a:t>
            </a:r>
            <a:r>
              <a:rPr lang="fr-CH" baseline="-25000" dirty="0" err="1" smtClean="0">
                <a:sym typeface="Symbol"/>
              </a:rPr>
              <a:t>H</a:t>
            </a:r>
            <a:endParaRPr lang="fr-CH" baseline="-25000" dirty="0" smtClean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>
              <a:sym typeface="Symbol"/>
            </a:endParaRPr>
          </a:p>
          <a:p>
            <a:endParaRPr lang="fr-CH" baseline="-25000" dirty="0" smtClean="0">
              <a:sym typeface="Symbol"/>
            </a:endParaRPr>
          </a:p>
          <a:p>
            <a:endParaRPr lang="fr-CH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36" y="4501806"/>
            <a:ext cx="2443186" cy="94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242705" y="5445224"/>
            <a:ext cx="39299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10</a:t>
            </a:r>
            <a:r>
              <a:rPr lang="fr-CH" baseline="30000" dirty="0" smtClean="0"/>
              <a:t>4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r>
              <a:rPr lang="fr-CH" dirty="0" smtClean="0"/>
              <a:t> per </a:t>
            </a:r>
            <a:r>
              <a:rPr lang="fr-CH" dirty="0" err="1" smtClean="0"/>
              <a:t>year</a:t>
            </a:r>
            <a:r>
              <a:rPr lang="fr-CH" dirty="0" smtClean="0"/>
              <a:t>. </a:t>
            </a:r>
          </a:p>
          <a:p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difficult</a:t>
            </a:r>
            <a:r>
              <a:rPr lang="fr-CH" dirty="0" smtClean="0"/>
              <a:t> </a:t>
            </a:r>
            <a:r>
              <a:rPr lang="fr-CH" dirty="0" err="1" smtClean="0"/>
              <a:t>because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background </a:t>
            </a:r>
          </a:p>
          <a:p>
            <a:r>
              <a:rPr lang="fr-CH" dirty="0" smtClean="0"/>
              <a:t>and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spread ~ 10 x </a:t>
            </a:r>
            <a:r>
              <a:rPr lang="fr-CH" dirty="0" smtClean="0">
                <a:sym typeface="Symbol"/>
              </a:rPr>
              <a:t></a:t>
            </a:r>
            <a:r>
              <a:rPr lang="fr-CH" baseline="-25000" dirty="0" smtClean="0">
                <a:sym typeface="Symbol"/>
              </a:rPr>
              <a:t>H</a:t>
            </a:r>
            <a:endParaRPr lang="fr-CH" dirty="0" smtClean="0"/>
          </a:p>
          <a:p>
            <a:r>
              <a:rPr lang="fr-CH" dirty="0" err="1" smtClean="0"/>
              <a:t>limits</a:t>
            </a:r>
            <a:r>
              <a:rPr lang="fr-CH" dirty="0" smtClean="0"/>
              <a:t> or signal? </a:t>
            </a:r>
            <a:r>
              <a:rPr lang="fr-CH" dirty="0" err="1" smtClean="0"/>
              <a:t>monochromators</a:t>
            </a:r>
            <a:r>
              <a:rPr lang="fr-CH" dirty="0" smtClean="0"/>
              <a:t>? </a:t>
            </a:r>
          </a:p>
          <a:p>
            <a:r>
              <a:rPr lang="fr-CH" i="1" dirty="0" err="1"/>
              <a:t>Aleksan</a:t>
            </a:r>
            <a:r>
              <a:rPr lang="fr-CH" i="1" dirty="0"/>
              <a:t>, </a:t>
            </a:r>
            <a:r>
              <a:rPr lang="fr-CH" i="1" dirty="0" smtClean="0"/>
              <a:t>D’</a:t>
            </a:r>
            <a:r>
              <a:rPr lang="fr-CH" i="1" dirty="0" err="1" smtClean="0"/>
              <a:t>Enterria</a:t>
            </a:r>
            <a:r>
              <a:rPr lang="fr-CH" i="1" dirty="0" smtClean="0"/>
              <a:t>, </a:t>
            </a:r>
            <a:r>
              <a:rPr lang="fr-CH" i="1" dirty="0" err="1" smtClean="0"/>
              <a:t>Woijcik</a:t>
            </a:r>
            <a:endParaRPr lang="fr-CH" i="1" dirty="0" smtClean="0"/>
          </a:p>
          <a:p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7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0" y="428626"/>
            <a:ext cx="90106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3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4" y="88901"/>
            <a:ext cx="8551246" cy="64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2656" y="6145313"/>
            <a:ext cx="9909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(0.05%)</a:t>
            </a:r>
          </a:p>
        </p:txBody>
      </p:sp>
    </p:spTree>
    <p:extLst>
      <p:ext uri="{BB962C8B-B14F-4D97-AF65-F5344CB8AC3E}">
        <p14:creationId xmlns:p14="http://schemas.microsoft.com/office/powerpoint/2010/main" val="41884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4" y="88901"/>
            <a:ext cx="8551246" cy="64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2656" y="6145313"/>
            <a:ext cx="9909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(0.05%)</a:t>
            </a:r>
          </a:p>
        </p:txBody>
      </p:sp>
    </p:spTree>
    <p:extLst>
      <p:ext uri="{BB962C8B-B14F-4D97-AF65-F5344CB8AC3E}">
        <p14:creationId xmlns:p14="http://schemas.microsoft.com/office/powerpoint/2010/main" val="19076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A 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Sample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 of Essential </a:t>
            </a:r>
            <a:r>
              <a:rPr lang="fr-CH" sz="2400" dirty="0" err="1">
                <a:solidFill>
                  <a:srgbClr val="1F497D"/>
                </a:solidFill>
                <a:latin typeface="Calibri"/>
              </a:rPr>
              <a:t>Q</a:t>
            </a:r>
            <a:r>
              <a:rPr lang="fr-CH" sz="2400" dirty="0" err="1" smtClean="0">
                <a:solidFill>
                  <a:srgbClr val="1F497D"/>
                </a:solidFill>
                <a:latin typeface="Calibri"/>
              </a:rPr>
              <a:t>uantities</a:t>
            </a:r>
            <a:r>
              <a:rPr lang="fr-CH" sz="2400" dirty="0" smtClean="0">
                <a:solidFill>
                  <a:srgbClr val="1F497D"/>
                </a:solidFill>
                <a:latin typeface="Calibri"/>
              </a:rPr>
              <a:t>: </a:t>
            </a:r>
            <a:endParaRPr lang="fr-CH" sz="240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15359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/>
                <a:gridCol w="1268149"/>
                <a:gridCol w="1017429"/>
                <a:gridCol w="1390919"/>
                <a:gridCol w="1596980"/>
                <a:gridCol w="1491543"/>
                <a:gridCol w="1496357"/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4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69" y="2887188"/>
            <a:ext cx="6300768" cy="37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" y="116632"/>
            <a:ext cx="4560668" cy="2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913021" y="348471"/>
            <a:ext cx="1275753" cy="2233104"/>
          </a:xfrm>
          <a:custGeom>
            <a:avLst/>
            <a:gdLst>
              <a:gd name="connsiteX0" fmla="*/ 216568 w 1275753"/>
              <a:gd name="connsiteY0" fmla="*/ 36540 h 2233104"/>
              <a:gd name="connsiteX1" fmla="*/ 902368 w 1275753"/>
              <a:gd name="connsiteY1" fmla="*/ 36540 h 2233104"/>
              <a:gd name="connsiteX2" fmla="*/ 1046747 w 1275753"/>
              <a:gd name="connsiteY2" fmla="*/ 36540 h 2233104"/>
              <a:gd name="connsiteX3" fmla="*/ 1215190 w 1275753"/>
              <a:gd name="connsiteY3" fmla="*/ 529834 h 2233104"/>
              <a:gd name="connsiteX4" fmla="*/ 1275347 w 1275753"/>
              <a:gd name="connsiteY4" fmla="*/ 1179540 h 2233104"/>
              <a:gd name="connsiteX5" fmla="*/ 1191126 w 1275753"/>
              <a:gd name="connsiteY5" fmla="*/ 1793150 h 2233104"/>
              <a:gd name="connsiteX6" fmla="*/ 1046747 w 1275753"/>
              <a:gd name="connsiteY6" fmla="*/ 2190192 h 2233104"/>
              <a:gd name="connsiteX7" fmla="*/ 1022684 w 1275753"/>
              <a:gd name="connsiteY7" fmla="*/ 2226287 h 2233104"/>
              <a:gd name="connsiteX8" fmla="*/ 264695 w 1275753"/>
              <a:gd name="connsiteY8" fmla="*/ 2226287 h 2233104"/>
              <a:gd name="connsiteX9" fmla="*/ 252663 w 1275753"/>
              <a:gd name="connsiteY9" fmla="*/ 2226287 h 2233104"/>
              <a:gd name="connsiteX10" fmla="*/ 228600 w 1275753"/>
              <a:gd name="connsiteY10" fmla="*/ 2178161 h 2233104"/>
              <a:gd name="connsiteX11" fmla="*/ 108284 w 1275753"/>
              <a:gd name="connsiteY11" fmla="*/ 1889403 h 2233104"/>
              <a:gd name="connsiteX12" fmla="*/ 36095 w 1275753"/>
              <a:gd name="connsiteY12" fmla="*/ 1564550 h 2233104"/>
              <a:gd name="connsiteX13" fmla="*/ 0 w 1275753"/>
              <a:gd name="connsiteY13" fmla="*/ 1083287 h 2233104"/>
              <a:gd name="connsiteX14" fmla="*/ 36095 w 1275753"/>
              <a:gd name="connsiteY14" fmla="*/ 662182 h 2233104"/>
              <a:gd name="connsiteX15" fmla="*/ 108284 w 1275753"/>
              <a:gd name="connsiteY15" fmla="*/ 325297 h 2233104"/>
              <a:gd name="connsiteX16" fmla="*/ 168442 w 1275753"/>
              <a:gd name="connsiteY16" fmla="*/ 120761 h 2233104"/>
              <a:gd name="connsiteX17" fmla="*/ 216568 w 1275753"/>
              <a:gd name="connsiteY17" fmla="*/ 36540 h 22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75753" h="2233104">
                <a:moveTo>
                  <a:pt x="216568" y="36540"/>
                </a:moveTo>
                <a:cubicBezTo>
                  <a:pt x="338889" y="22503"/>
                  <a:pt x="902368" y="36540"/>
                  <a:pt x="902368" y="36540"/>
                </a:cubicBezTo>
                <a:cubicBezTo>
                  <a:pt x="1040731" y="36540"/>
                  <a:pt x="994610" y="-45676"/>
                  <a:pt x="1046747" y="36540"/>
                </a:cubicBezTo>
                <a:cubicBezTo>
                  <a:pt x="1098884" y="118756"/>
                  <a:pt x="1177090" y="339334"/>
                  <a:pt x="1215190" y="529834"/>
                </a:cubicBezTo>
                <a:cubicBezTo>
                  <a:pt x="1253290" y="720334"/>
                  <a:pt x="1279358" y="968987"/>
                  <a:pt x="1275347" y="1179540"/>
                </a:cubicBezTo>
                <a:cubicBezTo>
                  <a:pt x="1271336" y="1390093"/>
                  <a:pt x="1229226" y="1624708"/>
                  <a:pt x="1191126" y="1793150"/>
                </a:cubicBezTo>
                <a:cubicBezTo>
                  <a:pt x="1153026" y="1961592"/>
                  <a:pt x="1074821" y="2118003"/>
                  <a:pt x="1046747" y="2190192"/>
                </a:cubicBezTo>
                <a:cubicBezTo>
                  <a:pt x="1018673" y="2262382"/>
                  <a:pt x="1153026" y="2220271"/>
                  <a:pt x="1022684" y="2226287"/>
                </a:cubicBezTo>
                <a:cubicBezTo>
                  <a:pt x="892342" y="2232303"/>
                  <a:pt x="264695" y="2226287"/>
                  <a:pt x="264695" y="2226287"/>
                </a:cubicBezTo>
                <a:cubicBezTo>
                  <a:pt x="136358" y="2226287"/>
                  <a:pt x="258679" y="2234308"/>
                  <a:pt x="252663" y="2226287"/>
                </a:cubicBezTo>
                <a:cubicBezTo>
                  <a:pt x="246647" y="2218266"/>
                  <a:pt x="252663" y="2234308"/>
                  <a:pt x="228600" y="2178161"/>
                </a:cubicBezTo>
                <a:cubicBezTo>
                  <a:pt x="204537" y="2122014"/>
                  <a:pt x="140368" y="1991671"/>
                  <a:pt x="108284" y="1889403"/>
                </a:cubicBezTo>
                <a:cubicBezTo>
                  <a:pt x="76200" y="1787135"/>
                  <a:pt x="54142" y="1698903"/>
                  <a:pt x="36095" y="1564550"/>
                </a:cubicBezTo>
                <a:cubicBezTo>
                  <a:pt x="18048" y="1430197"/>
                  <a:pt x="0" y="1233682"/>
                  <a:pt x="0" y="1083287"/>
                </a:cubicBezTo>
                <a:cubicBezTo>
                  <a:pt x="0" y="932892"/>
                  <a:pt x="18048" y="788514"/>
                  <a:pt x="36095" y="662182"/>
                </a:cubicBezTo>
                <a:cubicBezTo>
                  <a:pt x="54142" y="535850"/>
                  <a:pt x="86226" y="415534"/>
                  <a:pt x="108284" y="325297"/>
                </a:cubicBezTo>
                <a:cubicBezTo>
                  <a:pt x="130342" y="235060"/>
                  <a:pt x="150395" y="168887"/>
                  <a:pt x="168442" y="120761"/>
                </a:cubicBezTo>
                <a:cubicBezTo>
                  <a:pt x="186489" y="72635"/>
                  <a:pt x="94247" y="50577"/>
                  <a:pt x="216568" y="3654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</a:rPr>
              <a:t>present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00" y="2906688"/>
            <a:ext cx="2859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>
                <a:solidFill>
                  <a:srgbClr val="FF00FF"/>
                </a:solidFill>
              </a:rPr>
              <a:t>T</a:t>
            </a:r>
            <a:r>
              <a:rPr lang="fr-CH" dirty="0" err="1" smtClean="0">
                <a:solidFill>
                  <a:srgbClr val="FF00FF"/>
                </a:solidFill>
              </a:rPr>
              <a:t>hickness</a:t>
            </a:r>
            <a:r>
              <a:rPr lang="fr-CH" dirty="0" smtClean="0">
                <a:solidFill>
                  <a:srgbClr val="FF00FF"/>
                </a:solidFill>
              </a:rPr>
              <a:t> of SM line</a:t>
            </a:r>
          </a:p>
          <a:p>
            <a:r>
              <a:rPr lang="fr-CH" dirty="0" err="1" smtClean="0">
                <a:solidFill>
                  <a:srgbClr val="FF00FF"/>
                </a:solidFill>
              </a:rPr>
              <a:t>is</a:t>
            </a:r>
            <a:r>
              <a:rPr lang="fr-CH" dirty="0" smtClean="0">
                <a:solidFill>
                  <a:srgbClr val="FF00FF"/>
                </a:solidFill>
              </a:rPr>
              <a:t> </a:t>
            </a:r>
            <a:r>
              <a:rPr lang="fr-CH" dirty="0" err="1" smtClean="0">
                <a:solidFill>
                  <a:srgbClr val="FF00FF"/>
                </a:solidFill>
              </a:rPr>
              <a:t>given</a:t>
            </a:r>
            <a:r>
              <a:rPr lang="fr-CH" dirty="0" smtClean="0">
                <a:solidFill>
                  <a:srgbClr val="FF00FF"/>
                </a:solidFill>
              </a:rPr>
              <a:t> by </a:t>
            </a:r>
            <a:r>
              <a:rPr lang="fr-CH" dirty="0" err="1" smtClean="0">
                <a:solidFill>
                  <a:srgbClr val="FF00FF"/>
                </a:solidFill>
              </a:rPr>
              <a:t>error</a:t>
            </a:r>
            <a:r>
              <a:rPr lang="fr-CH" dirty="0" smtClean="0">
                <a:solidFill>
                  <a:srgbClr val="FF00FF"/>
                </a:solidFill>
              </a:rPr>
              <a:t> on </a:t>
            </a:r>
            <a:r>
              <a:rPr lang="fr-CH" dirty="0" err="1" smtClean="0">
                <a:solidFill>
                  <a:srgbClr val="FF00FF"/>
                </a:solidFill>
              </a:rPr>
              <a:t>m</a:t>
            </a:r>
            <a:r>
              <a:rPr lang="fr-CH" baseline="-25000" dirty="0" err="1" smtClean="0">
                <a:solidFill>
                  <a:srgbClr val="FF00FF"/>
                </a:solidFill>
              </a:rPr>
              <a:t>Z</a:t>
            </a:r>
            <a:r>
              <a:rPr lang="fr-CH" dirty="0" smtClean="0">
                <a:solidFill>
                  <a:srgbClr val="FF00FF"/>
                </a:solidFill>
              </a:rPr>
              <a:t>: </a:t>
            </a:r>
          </a:p>
          <a:p>
            <a:r>
              <a:rPr lang="fr-CH" dirty="0" err="1" smtClean="0">
                <a:solidFill>
                  <a:srgbClr val="FF00FF"/>
                </a:solidFill>
              </a:rPr>
              <a:t>precise</a:t>
            </a:r>
            <a:r>
              <a:rPr lang="fr-CH" dirty="0" smtClean="0">
                <a:solidFill>
                  <a:srgbClr val="FF00FF"/>
                </a:solidFill>
              </a:rPr>
              <a:t> </a:t>
            </a:r>
            <a:r>
              <a:rPr lang="fr-CH" dirty="0" err="1" smtClean="0">
                <a:solidFill>
                  <a:srgbClr val="FF00FF"/>
                </a:solidFill>
              </a:rPr>
              <a:t>measurements</a:t>
            </a:r>
            <a:r>
              <a:rPr lang="fr-CH" dirty="0" smtClean="0">
                <a:solidFill>
                  <a:srgbClr val="FF00FF"/>
                </a:solidFill>
              </a:rPr>
              <a:t> of </a:t>
            </a:r>
            <a:r>
              <a:rPr lang="fr-CH" dirty="0" err="1" smtClean="0">
                <a:solidFill>
                  <a:srgbClr val="FF00FF"/>
                </a:solidFill>
              </a:rPr>
              <a:t>m</a:t>
            </a:r>
            <a:r>
              <a:rPr lang="fr-CH" baseline="-25000" dirty="0" err="1" smtClean="0">
                <a:solidFill>
                  <a:srgbClr val="FF00FF"/>
                </a:solidFill>
              </a:rPr>
              <a:t>Z</a:t>
            </a:r>
            <a:r>
              <a:rPr lang="fr-CH" dirty="0" smtClean="0">
                <a:solidFill>
                  <a:srgbClr val="FF00FF"/>
                </a:solidFill>
              </a:rPr>
              <a:t> and m</a:t>
            </a:r>
            <a:r>
              <a:rPr lang="fr-CH" baseline="-25000" dirty="0" smtClean="0">
                <a:solidFill>
                  <a:srgbClr val="FF00FF"/>
                </a:solidFill>
              </a:rPr>
              <a:t>W</a:t>
            </a:r>
          </a:p>
          <a:p>
            <a:endParaRPr lang="fr-CH" baseline="-25000" dirty="0">
              <a:solidFill>
                <a:srgbClr val="FF00FF"/>
              </a:solidFill>
            </a:endParaRPr>
          </a:p>
          <a:p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fr-CH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fr-CH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nergy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calibration by </a:t>
            </a:r>
            <a:r>
              <a:rPr lang="fr-CH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resonnant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CH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depolarization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7376" y="348471"/>
            <a:ext cx="50351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 smtClean="0"/>
              <a:t>Precision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measurements</a:t>
            </a:r>
            <a:r>
              <a:rPr lang="fr-CH" sz="2000" b="1" dirty="0" smtClean="0"/>
              <a:t> as tests of existence </a:t>
            </a:r>
          </a:p>
          <a:p>
            <a:r>
              <a:rPr lang="fr-CH" sz="2000" b="1" dirty="0" smtClean="0"/>
              <a:t>of </a:t>
            </a:r>
            <a:r>
              <a:rPr lang="fr-CH" sz="2000" b="1" dirty="0" err="1" smtClean="0"/>
              <a:t>weakly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coupled</a:t>
            </a:r>
            <a:r>
              <a:rPr lang="fr-CH" sz="2000" b="1" dirty="0" smtClean="0"/>
              <a:t> new </a:t>
            </a:r>
            <a:r>
              <a:rPr lang="fr-CH" sz="2000" b="1" dirty="0" err="1" smtClean="0"/>
              <a:t>physics</a:t>
            </a:r>
            <a:endParaRPr lang="fr-CH" sz="2000" b="1" dirty="0" smtClean="0"/>
          </a:p>
          <a:p>
            <a:endParaRPr lang="fr-CH" sz="2000" b="1" dirty="0"/>
          </a:p>
          <a:p>
            <a:r>
              <a:rPr lang="fr-CH" sz="2000" b="1" dirty="0" smtClean="0">
                <a:sym typeface="Wingdings" panose="05000000000000000000" pitchFamily="2" charset="2"/>
              </a:rPr>
              <a:t> ‘</a:t>
            </a:r>
            <a:r>
              <a:rPr lang="fr-CH" sz="2000" b="1" dirty="0" err="1" smtClean="0">
                <a:sym typeface="Wingdings" panose="05000000000000000000" pitchFamily="2" charset="2"/>
              </a:rPr>
              <a:t>classical</a:t>
            </a:r>
            <a:r>
              <a:rPr lang="fr-CH" sz="2000" b="1" dirty="0" smtClean="0">
                <a:sym typeface="Wingdings" panose="05000000000000000000" pitchFamily="2" charset="2"/>
              </a:rPr>
              <a:t>’ </a:t>
            </a:r>
            <a:r>
              <a:rPr lang="fr-CH" sz="2000" b="1" dirty="0" err="1" smtClean="0">
                <a:sym typeface="Wingdings" panose="05000000000000000000" pitchFamily="2" charset="2"/>
              </a:rPr>
              <a:t>precision</a:t>
            </a:r>
            <a:r>
              <a:rPr lang="fr-CH" sz="2000" b="1" dirty="0" smtClean="0"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ym typeface="Wingdings" panose="05000000000000000000" pitchFamily="2" charset="2"/>
              </a:rPr>
              <a:t>measurements</a:t>
            </a:r>
            <a:endParaRPr lang="fr-CH" sz="2000" b="1" dirty="0" smtClean="0">
              <a:sym typeface="Wingdings" panose="05000000000000000000" pitchFamily="2" charset="2"/>
            </a:endParaRPr>
          </a:p>
          <a:p>
            <a:r>
              <a:rPr lang="fr-CH" sz="2000" b="1" dirty="0">
                <a:sym typeface="Wingdings" panose="05000000000000000000" pitchFamily="2" charset="2"/>
              </a:rPr>
              <a:t> </a:t>
            </a:r>
            <a:r>
              <a:rPr lang="fr-CH" sz="2000" b="1" dirty="0" smtClean="0">
                <a:sym typeface="Wingdings" panose="05000000000000000000" pitchFamily="2" charset="2"/>
              </a:rPr>
              <a:t>   + </a:t>
            </a:r>
            <a:r>
              <a:rPr lang="fr-CH" sz="2000" b="1" dirty="0" err="1" smtClean="0">
                <a:sym typeface="Wingdings" panose="05000000000000000000" pitchFamily="2" charset="2"/>
              </a:rPr>
              <a:t>flavour</a:t>
            </a:r>
            <a:r>
              <a:rPr lang="fr-CH" sz="2000" b="1" dirty="0" smtClean="0"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ym typeface="Wingdings" panose="05000000000000000000" pitchFamily="2" charset="2"/>
              </a:rPr>
              <a:t>physics</a:t>
            </a:r>
            <a:r>
              <a:rPr lang="fr-CH" sz="2000" b="1" dirty="0" smtClean="0">
                <a:sym typeface="Wingdings" panose="05000000000000000000" pitchFamily="2" charset="2"/>
              </a:rPr>
              <a:t> + </a:t>
            </a:r>
            <a:r>
              <a:rPr lang="fr-CH" sz="2000" b="1" dirty="0" err="1" smtClean="0">
                <a:sym typeface="Wingdings" panose="05000000000000000000" pitchFamily="2" charset="2"/>
              </a:rPr>
              <a:t>Higgs</a:t>
            </a:r>
            <a:r>
              <a:rPr lang="fr-CH" sz="2000" b="1" dirty="0" smtClean="0"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ym typeface="Wingdings" panose="05000000000000000000" pitchFamily="2" charset="2"/>
              </a:rPr>
              <a:t>precision</a:t>
            </a:r>
            <a:r>
              <a:rPr lang="fr-CH" sz="2000" b="1" dirty="0" smtClean="0"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ym typeface="Wingdings" panose="05000000000000000000" pitchFamily="2" charset="2"/>
              </a:rPr>
              <a:t>measts</a:t>
            </a:r>
            <a:endParaRPr lang="fr-CH" sz="2000" b="1" dirty="0"/>
          </a:p>
        </p:txBody>
      </p:sp>
      <p:pic>
        <p:nvPicPr>
          <p:cNvPr id="11" name="Picture 10" descr="LeptonicConstraints_LE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3356522" cy="29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B14-2326-4987-874E-169D2BB43686}" type="datetime1">
              <a:rPr lang="fr-CH" smtClean="0"/>
              <a:t>09.01.2015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5" y="44624"/>
            <a:ext cx="93130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9" y="1772816"/>
            <a:ext cx="34385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724128" y="4450779"/>
            <a:ext cx="0" cy="1210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8429" y="5513911"/>
            <a:ext cx="396044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i="1" dirty="0" smtClean="0"/>
              <a:t>Will </a:t>
            </a:r>
            <a:r>
              <a:rPr lang="fr-CH" i="1" dirty="0" err="1" smtClean="0"/>
              <a:t>improve</a:t>
            </a:r>
            <a:r>
              <a:rPr lang="fr-CH" i="1" dirty="0" smtClean="0"/>
              <a:t> </a:t>
            </a:r>
            <a:r>
              <a:rPr lang="fr-CH" i="1" dirty="0" err="1" smtClean="0"/>
              <a:t>these</a:t>
            </a:r>
            <a:r>
              <a:rPr lang="fr-CH" i="1" dirty="0" smtClean="0"/>
              <a:t> by large </a:t>
            </a:r>
            <a:r>
              <a:rPr lang="fr-CH" i="1" dirty="0" err="1" smtClean="0"/>
              <a:t>factors</a:t>
            </a:r>
            <a:r>
              <a:rPr lang="fr-CH" i="1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119675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Giudice</a:t>
            </a:r>
            <a:r>
              <a:rPr lang="fr-CH" dirty="0" smtClean="0"/>
              <a:t>)</a:t>
            </a:r>
            <a:endParaRPr lang="fr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1" y="1518328"/>
            <a:ext cx="37719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6512" y="4450779"/>
            <a:ext cx="1080120" cy="97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03648" y="4110616"/>
            <a:ext cx="0" cy="1558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880" y="5688741"/>
            <a:ext cx="167654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</a:t>
            </a:r>
            <a:r>
              <a:rPr lang="fr-CH" dirty="0" smtClean="0"/>
              <a:t>N</a:t>
            </a:r>
            <a:r>
              <a:rPr lang="fr-CH" baseline="-25000" dirty="0" smtClean="0">
                <a:sym typeface="Symbol"/>
              </a:rPr>
              <a:t></a:t>
            </a:r>
            <a:r>
              <a:rPr lang="fr-CH" dirty="0" smtClean="0">
                <a:sym typeface="Symbol"/>
              </a:rPr>
              <a:t> = 0.0004?</a:t>
            </a:r>
          </a:p>
          <a:p>
            <a:r>
              <a:rPr lang="fr-CH" dirty="0" err="1" smtClean="0">
                <a:sym typeface="Symbol"/>
              </a:rPr>
              <a:t>from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e+e</a:t>
            </a:r>
            <a:r>
              <a:rPr lang="fr-CH" dirty="0" smtClean="0">
                <a:sym typeface="Symbol"/>
              </a:rPr>
              <a:t>-</a:t>
            </a:r>
            <a:r>
              <a:rPr lang="fr-CH" dirty="0" smtClean="0">
                <a:sym typeface="Wingdings" panose="05000000000000000000" pitchFamily="2" charset="2"/>
              </a:rPr>
              <a:t>Z</a:t>
            </a:r>
            <a:r>
              <a:rPr lang="fr-CH" dirty="0" smtClean="0">
                <a:sym typeface="Symbol"/>
              </a:rPr>
              <a:t> </a:t>
            </a:r>
            <a:r>
              <a:rPr lang="fr-CH" baseline="-25000" dirty="0" smtClean="0">
                <a:sym typeface="Symbol"/>
              </a:rPr>
              <a:t> </a:t>
            </a:r>
            <a:endParaRPr lang="fr-CH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5688741"/>
            <a:ext cx="20080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</a:t>
            </a:r>
            <a:r>
              <a:rPr lang="fr-CH" baseline="-25000" dirty="0" err="1" smtClean="0">
                <a:sym typeface="Symbol"/>
              </a:rPr>
              <a:t>h,inv</a:t>
            </a:r>
            <a:r>
              <a:rPr lang="fr-CH" dirty="0" smtClean="0">
                <a:sym typeface="Symbol"/>
              </a:rPr>
              <a:t> /</a:t>
            </a:r>
            <a:r>
              <a:rPr lang="fr-CH" baseline="-25000" dirty="0" err="1" smtClean="0">
                <a:sym typeface="Symbol"/>
              </a:rPr>
              <a:t>tot</a:t>
            </a:r>
            <a:r>
              <a:rPr lang="fr-CH" dirty="0" smtClean="0">
                <a:sym typeface="Symbol"/>
              </a:rPr>
              <a:t> &lt;0.19%</a:t>
            </a:r>
            <a:r>
              <a:rPr lang="fr-CH" baseline="-25000" dirty="0" smtClean="0">
                <a:sym typeface="Symbol"/>
              </a:rPr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pPr/>
              <a:t>18</a:t>
            </a:fld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154350" y="764704"/>
            <a:ext cx="8954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 smtClean="0"/>
              <a:t>Searching</a:t>
            </a:r>
            <a:r>
              <a:rPr lang="fr-CH" sz="2000" b="1" dirty="0" smtClean="0"/>
              <a:t> for Right-</a:t>
            </a:r>
            <a:r>
              <a:rPr lang="fr-CH" sz="2000" b="1" dirty="0" err="1"/>
              <a:t>H</a:t>
            </a:r>
            <a:r>
              <a:rPr lang="fr-CH" sz="2000" b="1" dirty="0" err="1" smtClean="0"/>
              <a:t>anded</a:t>
            </a:r>
            <a:r>
              <a:rPr lang="fr-CH" sz="2000" b="1" dirty="0" smtClean="0"/>
              <a:t> neutrinos in Z </a:t>
            </a:r>
            <a:r>
              <a:rPr lang="fr-CH" sz="2000" b="1" dirty="0" err="1" smtClean="0"/>
              <a:t>decays</a:t>
            </a:r>
            <a:r>
              <a:rPr lang="fr-CH" sz="2000" b="1" dirty="0" smtClean="0"/>
              <a:t>  Z </a:t>
            </a:r>
            <a:r>
              <a:rPr lang="fr-CH" sz="2000" b="1" dirty="0" smtClean="0">
                <a:sym typeface="Wingdings" panose="05000000000000000000" pitchFamily="2" charset="2"/>
              </a:rPr>
              <a:t> v N,  </a:t>
            </a:r>
            <a:r>
              <a:rPr lang="fr-CH" sz="2000" dirty="0" smtClean="0"/>
              <a:t>N</a:t>
            </a:r>
            <a:r>
              <a:rPr lang="fr-CH" sz="2000" dirty="0">
                <a:sym typeface="Wingdings" panose="05000000000000000000" pitchFamily="2" charset="2"/>
              </a:rPr>
              <a:t> </a:t>
            </a:r>
            <a:r>
              <a:rPr lang="fr-CH" sz="2000" dirty="0">
                <a:latin typeface="French Script MT" panose="03020402040607040605" pitchFamily="66" charset="0"/>
                <a:sym typeface="Wingdings" panose="05000000000000000000" pitchFamily="2" charset="2"/>
              </a:rPr>
              <a:t>l</a:t>
            </a:r>
            <a:r>
              <a:rPr lang="fr-CH" sz="2000" baseline="30000" dirty="0">
                <a:sym typeface="Wingdings" panose="05000000000000000000" pitchFamily="2" charset="2"/>
              </a:rPr>
              <a:t>+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ym typeface="Wingdings" panose="05000000000000000000" pitchFamily="2" charset="2"/>
              </a:rPr>
              <a:t>W</a:t>
            </a:r>
            <a:r>
              <a:rPr lang="fr-CH" sz="2000" baseline="30000" dirty="0" smtClean="0">
                <a:sym typeface="Wingdings" panose="05000000000000000000" pitchFamily="2" charset="2"/>
              </a:rPr>
              <a:t>-</a:t>
            </a:r>
            <a:r>
              <a:rPr lang="fr-CH" sz="2000" b="1" dirty="0" smtClean="0">
                <a:sym typeface="Wingdings" panose="05000000000000000000" pitchFamily="2" charset="2"/>
              </a:rPr>
              <a:t> </a:t>
            </a:r>
            <a:endParaRPr lang="fr-CH" sz="2000" b="1" dirty="0" smtClean="0"/>
          </a:p>
          <a:p>
            <a:r>
              <a:rPr lang="fr-CH" sz="2000" b="1" dirty="0" err="1" smtClean="0"/>
              <a:t>we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thought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was</a:t>
            </a:r>
            <a:r>
              <a:rPr lang="fr-CH" sz="2000" b="1" dirty="0" smtClean="0"/>
              <a:t> impossible to </a:t>
            </a:r>
            <a:r>
              <a:rPr lang="fr-CH" sz="2000" b="1" dirty="0" err="1" smtClean="0"/>
              <a:t>reach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mixing</a:t>
            </a:r>
            <a:r>
              <a:rPr lang="fr-CH" sz="2000" b="1" dirty="0" smtClean="0"/>
              <a:t> angle </a:t>
            </a:r>
            <a:r>
              <a:rPr lang="fr-CH" sz="2000" b="1" dirty="0" err="1" smtClean="0"/>
              <a:t>below</a:t>
            </a:r>
            <a:r>
              <a:rPr lang="fr-CH" sz="2000" b="1" dirty="0" smtClean="0"/>
              <a:t> 10</a:t>
            </a:r>
            <a:r>
              <a:rPr lang="fr-CH" sz="2000" b="1" baseline="30000" dirty="0" smtClean="0"/>
              <a:t>-7 </a:t>
            </a:r>
            <a:r>
              <a:rPr lang="fr-CH" sz="2000" b="1" dirty="0" smtClean="0"/>
              <a:t> (backgrounds) </a:t>
            </a:r>
          </a:p>
          <a:p>
            <a:r>
              <a:rPr lang="fr-CH" sz="2000" b="1" dirty="0" smtClean="0"/>
              <a:t>but </a:t>
            </a:r>
            <a:r>
              <a:rPr lang="fr-CH" sz="2000" b="1" dirty="0" err="1" smtClean="0"/>
              <a:t>realized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that</a:t>
            </a:r>
            <a:r>
              <a:rPr lang="fr-CH" sz="2000" b="1" dirty="0" smtClean="0"/>
              <a:t> for </a:t>
            </a:r>
            <a:r>
              <a:rPr lang="fr-CH" sz="2000" b="1" dirty="0" err="1" smtClean="0"/>
              <a:t>small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couplings</a:t>
            </a:r>
            <a:r>
              <a:rPr lang="fr-CH" sz="2000" b="1" dirty="0" smtClean="0"/>
              <a:t> the RH neutrinos are long </a:t>
            </a:r>
            <a:r>
              <a:rPr lang="fr-CH" sz="2000" b="1" dirty="0" err="1" smtClean="0"/>
              <a:t>lived</a:t>
            </a:r>
            <a:r>
              <a:rPr lang="fr-CH" sz="2000" b="1" dirty="0" smtClean="0"/>
              <a:t> </a:t>
            </a:r>
          </a:p>
          <a:p>
            <a:endParaRPr lang="fr-CH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16968" y="5360380"/>
            <a:ext cx="618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accessible </a:t>
            </a:r>
            <a:r>
              <a:rPr lang="fr-CH" b="1" dirty="0" err="1"/>
              <a:t>region</a:t>
            </a:r>
            <a:r>
              <a:rPr lang="fr-CH" b="1" dirty="0"/>
              <a:t> for </a:t>
            </a:r>
            <a:r>
              <a:rPr lang="fr-CH" b="1" dirty="0" smtClean="0"/>
              <a:t>N </a:t>
            </a:r>
            <a:r>
              <a:rPr lang="fr-CH" b="1" dirty="0" err="1" smtClean="0"/>
              <a:t>decay</a:t>
            </a:r>
            <a:r>
              <a:rPr lang="fr-CH" b="1" dirty="0" smtClean="0"/>
              <a:t> </a:t>
            </a:r>
            <a:r>
              <a:rPr lang="fr-CH" b="1" dirty="0" err="1" smtClean="0"/>
              <a:t>between</a:t>
            </a:r>
            <a:r>
              <a:rPr lang="fr-CH" b="1" dirty="0" smtClean="0"/>
              <a:t> </a:t>
            </a:r>
            <a:r>
              <a:rPr lang="fr-CH" b="1" dirty="0"/>
              <a:t>100 </a:t>
            </a:r>
            <a:r>
              <a:rPr lang="fr-CH" b="1" dirty="0" smtClean="0">
                <a:sym typeface="Symbol"/>
              </a:rPr>
              <a:t>m</a:t>
            </a:r>
            <a:r>
              <a:rPr lang="fr-CH" b="1" dirty="0" smtClean="0"/>
              <a:t> </a:t>
            </a:r>
            <a:r>
              <a:rPr lang="fr-CH" b="1" dirty="0"/>
              <a:t>and 5 m </a:t>
            </a:r>
            <a:r>
              <a:rPr lang="fr-CH" b="1" dirty="0" err="1" smtClean="0"/>
              <a:t>from</a:t>
            </a:r>
            <a:r>
              <a:rPr lang="fr-CH" b="1" dirty="0" smtClean="0"/>
              <a:t> IP</a:t>
            </a:r>
          </a:p>
          <a:p>
            <a:r>
              <a:rPr lang="fr-CH" b="1" dirty="0" smtClean="0"/>
              <a:t> -- </a:t>
            </a:r>
            <a:r>
              <a:rPr lang="fr-CH" b="1" dirty="0" err="1" smtClean="0"/>
              <a:t>assuming</a:t>
            </a:r>
            <a:r>
              <a:rPr lang="fr-CH" b="1" dirty="0" smtClean="0"/>
              <a:t> 10</a:t>
            </a:r>
            <a:r>
              <a:rPr lang="fr-CH" b="1" baseline="30000" dirty="0" smtClean="0"/>
              <a:t>13</a:t>
            </a:r>
            <a:r>
              <a:rPr lang="fr-CH" b="1" dirty="0" smtClean="0"/>
              <a:t>Z</a:t>
            </a:r>
            <a:endParaRPr lang="fr-C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378" y="173831"/>
            <a:ext cx="6808595" cy="461665"/>
          </a:xfrm>
          <a:prstGeom prst="rect">
            <a:avLst/>
          </a:prstGeom>
          <a:solidFill>
            <a:schemeClr val="bg2"/>
          </a:solidFill>
          <a:ln w="57150" cmpd="thinThick">
            <a:noFill/>
          </a:ln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002060"/>
                </a:solidFill>
              </a:rPr>
              <a:t>extremely</a:t>
            </a:r>
            <a:r>
              <a:rPr lang="fr-CH" sz="2400" b="1" dirty="0" smtClean="0">
                <a:solidFill>
                  <a:srgbClr val="002060"/>
                </a:solidFill>
              </a:rPr>
              <a:t> rare </a:t>
            </a:r>
            <a:r>
              <a:rPr lang="fr-CH" sz="2400" b="1" dirty="0" err="1" smtClean="0">
                <a:solidFill>
                  <a:srgbClr val="002060"/>
                </a:solidFill>
              </a:rPr>
              <a:t>process</a:t>
            </a:r>
            <a:r>
              <a:rPr lang="fr-CH" sz="2400" b="1" dirty="0">
                <a:solidFill>
                  <a:srgbClr val="002060"/>
                </a:solidFill>
              </a:rPr>
              <a:t> </a:t>
            </a:r>
            <a:r>
              <a:rPr lang="fr-CH" sz="2400" b="1" dirty="0" smtClean="0">
                <a:solidFill>
                  <a:srgbClr val="002060"/>
                </a:solidFill>
              </a:rPr>
              <a:t>at the Z </a:t>
            </a:r>
            <a:r>
              <a:rPr lang="fr-CH" sz="2400" b="1" dirty="0" err="1" smtClean="0">
                <a:solidFill>
                  <a:srgbClr val="002060"/>
                </a:solidFill>
              </a:rPr>
              <a:t>factory</a:t>
            </a:r>
            <a:r>
              <a:rPr lang="fr-CH" sz="2400" b="1" dirty="0" smtClean="0">
                <a:solidFill>
                  <a:srgbClr val="002060"/>
                </a:solidFill>
              </a:rPr>
              <a:t>; an </a:t>
            </a:r>
            <a:r>
              <a:rPr lang="fr-CH" sz="2400" b="1" dirty="0" err="1" smtClean="0">
                <a:solidFill>
                  <a:srgbClr val="002060"/>
                </a:solidFill>
              </a:rPr>
              <a:t>example</a:t>
            </a:r>
            <a:r>
              <a:rPr lang="fr-CH" sz="2400" b="1" dirty="0" smtClean="0">
                <a:solidFill>
                  <a:srgbClr val="002060"/>
                </a:solidFill>
              </a:rPr>
              <a:t>:</a:t>
            </a:r>
            <a:endParaRPr lang="fr-CH" sz="24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2602" y="2296765"/>
            <a:ext cx="1944216" cy="19680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owchart: Or 9"/>
          <p:cNvSpPr/>
          <p:nvPr/>
        </p:nvSpPr>
        <p:spPr>
          <a:xfrm>
            <a:off x="1234710" y="3280776"/>
            <a:ext cx="45719" cy="45719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7544" y="3304877"/>
            <a:ext cx="767166" cy="33842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1702" y="312197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</a:t>
            </a:r>
            <a:endParaRPr lang="fr-CH" dirty="0"/>
          </a:p>
        </p:txBody>
      </p:sp>
      <p:cxnSp>
        <p:nvCxnSpPr>
          <p:cNvPr id="18" name="Straight Arrow Connector 17"/>
          <p:cNvCxnSpPr>
            <a:stCxn id="10" idx="7"/>
          </p:cNvCxnSpPr>
          <p:nvPr/>
        </p:nvCxnSpPr>
        <p:spPr>
          <a:xfrm flipV="1">
            <a:off x="1273734" y="3160702"/>
            <a:ext cx="270861" cy="12676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3918" y="300755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N</a:t>
            </a:r>
            <a:endParaRPr lang="fr-CH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44595" y="2512789"/>
            <a:ext cx="219093" cy="6479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44595" y="3160702"/>
            <a:ext cx="349234" cy="3306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44595" y="2965254"/>
            <a:ext cx="523893" cy="1954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21993" y="3160702"/>
            <a:ext cx="546495" cy="633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44595" y="3152237"/>
            <a:ext cx="676293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44595" y="3160702"/>
            <a:ext cx="676293" cy="313386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80791" y="246741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</a:t>
            </a:r>
            <a:r>
              <a:rPr lang="fr-CH" baseline="30000" dirty="0" smtClean="0">
                <a:sym typeface="Symbol"/>
              </a:rPr>
              <a:t>+</a:t>
            </a:r>
            <a:endParaRPr lang="fr-CH" dirty="0"/>
          </a:p>
        </p:txBody>
      </p:sp>
      <p:sp>
        <p:nvSpPr>
          <p:cNvPr id="40" name="TextBox 39"/>
          <p:cNvSpPr txBox="1"/>
          <p:nvPr/>
        </p:nvSpPr>
        <p:spPr>
          <a:xfrm>
            <a:off x="2095394" y="291144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Symbol"/>
              </a:rPr>
              <a:t>W</a:t>
            </a:r>
            <a:r>
              <a:rPr lang="fr-CH" baseline="30000" dirty="0" smtClean="0">
                <a:sym typeface="Symbol"/>
              </a:rPr>
              <a:t>-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err="1" smtClean="0">
                <a:sym typeface="Wingdings" panose="05000000000000000000" pitchFamily="2" charset="2"/>
              </a:rPr>
              <a:t>qq</a:t>
            </a:r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8966"/>
            <a:ext cx="49911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021288"/>
            <a:ext cx="419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E. </a:t>
            </a:r>
            <a:r>
              <a:rPr lang="fr-CH" dirty="0" err="1" smtClean="0"/>
              <a:t>Graverini</a:t>
            </a:r>
            <a:r>
              <a:rPr lang="fr-CH" dirty="0" smtClean="0"/>
              <a:t>, N. Serra, M. </a:t>
            </a:r>
            <a:r>
              <a:rPr lang="fr-CH" dirty="0" err="1" smtClean="0"/>
              <a:t>Shaposhnikov</a:t>
            </a: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7624309" y="404664"/>
            <a:ext cx="14776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ym typeface="Symbol"/>
              </a:rPr>
              <a:t>see-saw</a:t>
            </a:r>
            <a:r>
              <a:rPr lang="fr-CH" dirty="0" smtClean="0">
                <a:sym typeface="Symbol"/>
              </a:rPr>
              <a:t>: </a:t>
            </a:r>
          </a:p>
          <a:p>
            <a:r>
              <a:rPr lang="fr-CH" dirty="0" smtClean="0">
                <a:sym typeface="Symbol"/>
              </a:rPr>
              <a:t>|U|</a:t>
            </a:r>
            <a:r>
              <a:rPr lang="fr-CH" baseline="30000" dirty="0" smtClean="0">
                <a:sym typeface="Symbol"/>
              </a:rPr>
              <a:t>2</a:t>
            </a:r>
            <a:r>
              <a:rPr lang="fr-CH" dirty="0" smtClean="0">
                <a:sym typeface="Symbol"/>
              </a:rPr>
              <a:t>  m</a:t>
            </a:r>
            <a:r>
              <a:rPr lang="fr-CH" baseline="-25000" dirty="0" smtClean="0">
                <a:sym typeface="Symbol"/>
              </a:rPr>
              <a:t>v</a:t>
            </a:r>
            <a:r>
              <a:rPr lang="fr-CH" dirty="0" smtClean="0">
                <a:sym typeface="Symbol"/>
              </a:rPr>
              <a:t>/m</a:t>
            </a:r>
            <a:r>
              <a:rPr lang="fr-CH" baseline="-25000" dirty="0" smtClean="0">
                <a:sym typeface="Symbol"/>
              </a:rPr>
              <a:t>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793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4B14-2326-4987-874E-169D2BB43686}" type="datetime1">
              <a:rPr lang="fr-CH" smtClean="0"/>
              <a:t>09.01.2015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TLEP7 concluding remarks Alain Blondel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236F-3338-43A2-BA9D-5AFC09855689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0" y="1239700"/>
            <a:ext cx="7449396" cy="55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19" y="16424"/>
            <a:ext cx="6198043" cy="123110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Machine Detector Interface  (MDI) </a:t>
            </a:r>
            <a:r>
              <a:rPr lang="fr-CH" dirty="0" smtClean="0"/>
              <a:t>essential!</a:t>
            </a:r>
          </a:p>
          <a:p>
            <a:r>
              <a:rPr lang="fr-CH" dirty="0" smtClean="0"/>
              <a:t>High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ym typeface="Wingdings" panose="05000000000000000000" pitchFamily="2" charset="2"/>
              </a:rPr>
              <a:t>small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</a:t>
            </a:r>
            <a:r>
              <a:rPr lang="fr-CH" baseline="30000" dirty="0" smtClean="0">
                <a:sym typeface="Symbol"/>
              </a:rPr>
              <a:t>* </a:t>
            </a:r>
            <a:r>
              <a:rPr lang="fr-CH" dirty="0" smtClean="0">
                <a:sym typeface="Symbol"/>
              </a:rPr>
              <a:t>and L</a:t>
            </a:r>
            <a:r>
              <a:rPr lang="fr-CH" baseline="30000" dirty="0" smtClean="0">
                <a:sym typeface="Symbol"/>
              </a:rPr>
              <a:t>*. </a:t>
            </a:r>
            <a:r>
              <a:rPr lang="fr-CH" dirty="0" smtClean="0">
                <a:sym typeface="Symbol"/>
              </a:rPr>
              <a:t>, </a:t>
            </a:r>
          </a:p>
          <a:p>
            <a:r>
              <a:rPr lang="fr-CH" dirty="0" err="1" smtClean="0">
                <a:sym typeface="Symbol"/>
              </a:rPr>
              <a:t>detail</a:t>
            </a:r>
            <a:r>
              <a:rPr lang="fr-CH" dirty="0" smtClean="0">
                <a:sym typeface="Symbol"/>
              </a:rPr>
              <a:t> of </a:t>
            </a:r>
            <a:r>
              <a:rPr lang="fr-CH" dirty="0" err="1" smtClean="0">
                <a:sym typeface="Symbol"/>
              </a:rPr>
              <a:t>small</a:t>
            </a:r>
            <a:r>
              <a:rPr lang="fr-CH" dirty="0" smtClean="0">
                <a:sym typeface="Symbol"/>
              </a:rPr>
              <a:t> angle </a:t>
            </a:r>
            <a:r>
              <a:rPr lang="fr-CH" dirty="0" err="1" smtClean="0">
                <a:sym typeface="Symbol"/>
              </a:rPr>
              <a:t>region</a:t>
            </a:r>
            <a:r>
              <a:rPr lang="fr-CH" dirty="0" smtClean="0">
                <a:sym typeface="Symbol"/>
              </a:rPr>
              <a:t> in detector </a:t>
            </a:r>
            <a:r>
              <a:rPr lang="fr-CH" dirty="0" err="1" smtClean="0">
                <a:sym typeface="Symbol"/>
              </a:rPr>
              <a:t>magnetic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field</a:t>
            </a:r>
            <a:r>
              <a:rPr lang="fr-CH" dirty="0" smtClean="0">
                <a:sym typeface="Symbol"/>
              </a:rPr>
              <a:t>. </a:t>
            </a:r>
          </a:p>
          <a:p>
            <a:r>
              <a:rPr lang="fr-CH" dirty="0" err="1" smtClean="0">
                <a:sym typeface="Symbol"/>
              </a:rPr>
              <a:t>Similar</a:t>
            </a:r>
            <a:r>
              <a:rPr lang="fr-CH" dirty="0" smtClean="0">
                <a:sym typeface="Symbol"/>
              </a:rPr>
              <a:t> to ILC /CLIC but </a:t>
            </a:r>
            <a:r>
              <a:rPr lang="fr-CH" dirty="0" err="1" smtClean="0">
                <a:sym typeface="Symbol"/>
              </a:rPr>
              <a:t>beam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needs</a:t>
            </a:r>
            <a:r>
              <a:rPr lang="fr-CH" dirty="0" smtClean="0">
                <a:sym typeface="Symbol"/>
              </a:rPr>
              <a:t> to </a:t>
            </a:r>
            <a:r>
              <a:rPr lang="fr-CH" dirty="0" err="1" smtClean="0">
                <a:sym typeface="Symbol"/>
              </a:rPr>
              <a:t>circulate</a:t>
            </a:r>
            <a:r>
              <a:rPr lang="fr-CH" dirty="0" smtClean="0">
                <a:sym typeface="Symbol"/>
              </a:rPr>
              <a:t> a few 10</a:t>
            </a:r>
            <a:r>
              <a:rPr lang="fr-CH" baseline="30000" dirty="0" smtClean="0">
                <a:sym typeface="Symbol"/>
              </a:rPr>
              <a:t>5</a:t>
            </a:r>
            <a:r>
              <a:rPr lang="fr-CH" dirty="0" smtClean="0">
                <a:sym typeface="Symbol"/>
              </a:rPr>
              <a:t> times!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239143"/>
            <a:ext cx="167000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FCC-</a:t>
            </a:r>
            <a:r>
              <a:rPr lang="fr-CH" sz="2400" b="1" dirty="0" err="1" smtClean="0"/>
              <a:t>ee</a:t>
            </a:r>
            <a:r>
              <a:rPr lang="fr-CH" sz="2400" b="1" dirty="0" smtClean="0"/>
              <a:t> MDI</a:t>
            </a:r>
            <a:endParaRPr lang="fr-CH" sz="2400" b="1" dirty="0"/>
          </a:p>
        </p:txBody>
      </p:sp>
      <p:sp>
        <p:nvSpPr>
          <p:cNvPr id="7" name="Oval 6"/>
          <p:cNvSpPr/>
          <p:nvPr/>
        </p:nvSpPr>
        <p:spPr>
          <a:xfrm>
            <a:off x="5940152" y="6597352"/>
            <a:ext cx="2376264" cy="260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6782219" y="5877271"/>
            <a:ext cx="2375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+ synchrotron radiation</a:t>
            </a:r>
          </a:p>
          <a:p>
            <a:r>
              <a:rPr lang="fr-CH" dirty="0" smtClean="0"/>
              <a:t>    </a:t>
            </a:r>
            <a:r>
              <a:rPr lang="fr-CH" dirty="0" err="1" smtClean="0"/>
              <a:t>beamstrahlung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782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6700" y="6400800"/>
            <a:ext cx="9144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25DB464-E875-4487-9518-D45C3C90006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932675"/>
            <a:ext cx="7315200" cy="1125919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FCC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GB" sz="2000"/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648200" y="4191000"/>
            <a:ext cx="342900" cy="952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 rot="21417585">
            <a:off x="1572647" y="3076220"/>
            <a:ext cx="9266505" cy="1188000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412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GB" sz="20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4" y="42593"/>
            <a:ext cx="2443526" cy="10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7715" y="0"/>
            <a:ext cx="459292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solidFill>
                  <a:schemeClr val="bg2"/>
                </a:solidFill>
                <a:latin typeface="+mn-lt"/>
              </a:rPr>
              <a:t>Design Study </a:t>
            </a:r>
            <a:r>
              <a:rPr lang="en-US" sz="2000" kern="0" dirty="0">
                <a:solidFill>
                  <a:schemeClr val="bg2"/>
                </a:solidFill>
                <a:latin typeface="+mn-lt"/>
              </a:rPr>
              <a:t> of Future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Circular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</a:rPr>
              <a:t>Colliders</a:t>
            </a:r>
            <a:endParaRPr lang="en-GB" sz="2000" kern="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30870"/>
            <a:ext cx="8610600" cy="5378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Studies: A. Blondel, P.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Janot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Discovery through precision measurements, rare, or invisible processes.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the necessary tools                                       Understand the experimental conditions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 constraints (specifications) on possible detector designs to match statistical precision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4495800" y="3733800"/>
            <a:ext cx="256032" cy="1368552"/>
          </a:xfrm>
          <a:prstGeom prst="upDownArrow">
            <a:avLst/>
          </a:prstGeom>
          <a:solidFill>
            <a:srgbClr val="C5FF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78" y="116632"/>
            <a:ext cx="6782622" cy="762000"/>
          </a:xfrm>
          <a:solidFill>
            <a:srgbClr val="FFFF00"/>
          </a:solidFill>
          <a:ln w="57150">
            <a:solidFill>
              <a:schemeClr val="accent5">
                <a:lumMod val="90000"/>
              </a:schemeClr>
            </a:solidFill>
          </a:ln>
        </p:spPr>
        <p:txBody>
          <a:bodyPr/>
          <a:lstStyle/>
          <a:p>
            <a:r>
              <a:rPr lang="en-US" sz="2800" dirty="0" smtClean="0"/>
              <a:t>FCC-</a:t>
            </a:r>
            <a:r>
              <a:rPr lang="en-US" sz="2800" dirty="0" err="1" smtClean="0"/>
              <a:t>ee</a:t>
            </a:r>
            <a:r>
              <a:rPr lang="en-US" sz="2800" dirty="0" smtClean="0"/>
              <a:t> experiments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1676400"/>
            <a:ext cx="1752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Electroweak Physics at the Z pole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R.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Tenchini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600" b="1" dirty="0" smtClean="0"/>
              <a:t>F. </a:t>
            </a:r>
            <a:r>
              <a:rPr lang="fr-CH" sz="1600" b="1" dirty="0" err="1"/>
              <a:t>Piccinini</a:t>
            </a:r>
            <a:endParaRPr kumimoji="1"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90800" y="16764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Di-boson Physics </a:t>
            </a:r>
            <a:r>
              <a:rPr kumimoji="1" lang="en-US" sz="1400" b="1" dirty="0" err="1" smtClean="0">
                <a:solidFill>
                  <a:srgbClr val="009900"/>
                </a:solidFill>
              </a:rPr>
              <a:t>m</a:t>
            </a:r>
            <a:r>
              <a:rPr kumimoji="1" lang="en-US" sz="1400" b="1" baseline="-25000" dirty="0" err="1" smtClean="0">
                <a:solidFill>
                  <a:srgbClr val="009900"/>
                </a:solidFill>
              </a:rPr>
              <a:t>W</a:t>
            </a:r>
            <a:r>
              <a:rPr kumimoji="1" lang="en-US" sz="1400" b="1" dirty="0" smtClean="0">
                <a:solidFill>
                  <a:srgbClr val="009900"/>
                </a:solidFill>
              </a:rPr>
              <a:t> measurement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R.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Tenchini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6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16764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H(126) Properties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M.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Klute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K. Peters</a:t>
            </a:r>
            <a:endParaRPr kumimoji="1"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10400" y="16764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Top Quark Physics</a:t>
            </a:r>
            <a:endParaRPr kumimoji="1" lang="en-US" sz="1400" b="1" dirty="0">
              <a:solidFill>
                <a:srgbClr val="0099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P.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Azzi</a:t>
            </a:r>
            <a:endParaRPr kumimoji="1"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26670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QCD and </a:t>
            </a:r>
            <a:r>
              <a:rPr kumimoji="1" lang="en-US" sz="1400" b="1" dirty="0" err="1" smtClean="0">
                <a:solidFill>
                  <a:srgbClr val="009900"/>
                </a:solidFill>
                <a:latin typeface="Symbol" charset="2"/>
                <a:cs typeface="Symbol" charset="2"/>
              </a:rPr>
              <a:t>gg</a:t>
            </a:r>
            <a:r>
              <a:rPr kumimoji="1" lang="en-US" sz="1400" b="1" dirty="0" smtClean="0">
                <a:solidFill>
                  <a:srgbClr val="009900"/>
                </a:solidFill>
              </a:rPr>
              <a:t>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D.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d’Enterria</a:t>
            </a:r>
            <a:r>
              <a:rPr kumimoji="1" lang="en-US" sz="16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P.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Skands</a:t>
            </a:r>
            <a:endParaRPr kumimoji="1"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33800" y="26670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err="1" smtClean="0">
                <a:solidFill>
                  <a:srgbClr val="009900"/>
                </a:solidFill>
              </a:rPr>
              <a:t>Flavour</a:t>
            </a:r>
            <a:r>
              <a:rPr kumimoji="1" lang="en-US" sz="1400" b="1" dirty="0" smtClean="0">
                <a:solidFill>
                  <a:srgbClr val="009900"/>
                </a:solidFill>
              </a:rPr>
              <a:t>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S.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Monteil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J.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Kamenic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26670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New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M.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Pierini</a:t>
            </a:r>
            <a:endParaRPr kumimoji="1"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C. Rogan</a:t>
            </a:r>
            <a:endParaRPr kumimoji="1"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35896" y="5373216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Detector Designs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A.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Cattai</a:t>
            </a:r>
            <a:r>
              <a:rPr kumimoji="1" lang="en-US" sz="16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G.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Rolandi</a:t>
            </a:r>
            <a:endParaRPr kumimoji="1"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96000" y="39624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Experimental Environment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N.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Bacchetta</a:t>
            </a:r>
            <a:endParaRPr kumimoji="1"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447800" y="3810000"/>
            <a:ext cx="1752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FF0000"/>
                </a:solidFill>
              </a:rPr>
              <a:t>Offline Software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FF0000"/>
                </a:solidFill>
              </a:rPr>
              <a:t>B. </a:t>
            </a:r>
            <a:r>
              <a:rPr kumimoji="1" lang="en-US" sz="1400" b="1" dirty="0" err="1" smtClean="0">
                <a:solidFill>
                  <a:srgbClr val="FF0000"/>
                </a:solidFill>
              </a:rPr>
              <a:t>Hegner</a:t>
            </a:r>
            <a:r>
              <a:rPr kumimoji="1" lang="en-US" sz="1400" b="1" dirty="0" smtClean="0">
                <a:solidFill>
                  <a:srgbClr val="FF0000"/>
                </a:solidFill>
              </a:rPr>
              <a:t> </a:t>
            </a:r>
            <a:endParaRPr kumimoji="1" lang="en-US" sz="1400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FF0000"/>
                </a:solidFill>
              </a:rPr>
              <a:t>C. </a:t>
            </a:r>
            <a:r>
              <a:rPr kumimoji="1" lang="en-US" sz="1400" b="1" dirty="0" err="1" smtClean="0">
                <a:solidFill>
                  <a:srgbClr val="FF0000"/>
                </a:solidFill>
              </a:rPr>
              <a:t>Bernet</a:t>
            </a:r>
            <a:endParaRPr kumimoji="1" lang="en-US" sz="1400" b="1" dirty="0" smtClean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33800" y="39624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Online Software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rgbClr val="000000"/>
                </a:solidFill>
              </a:rPr>
              <a:t>C.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Leonidopoulos</a:t>
            </a:r>
            <a:endParaRPr kumimoji="1" lang="en-US" sz="2000" b="1" dirty="0" smtClean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902" y="4752201"/>
            <a:ext cx="1721946" cy="276999"/>
          </a:xfrm>
          <a:prstGeom prst="rect">
            <a:avLst/>
          </a:prstGeom>
          <a:solidFill>
            <a:srgbClr val="FFFF00"/>
          </a:solidFill>
          <a:ln w="28575" cmpd="dbl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000000"/>
                </a:solidFill>
                <a:latin typeface="Arial" charset="0"/>
              </a:rPr>
              <a:t>common across FCC</a:t>
            </a:r>
            <a:endParaRPr kumimoji="1"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5301208"/>
            <a:ext cx="3658374" cy="1046440"/>
          </a:xfrm>
          <a:prstGeom prst="rect">
            <a:avLst/>
          </a:prstGeom>
          <a:solidFill>
            <a:srgbClr val="CCFFCC"/>
          </a:solidFill>
          <a:ln w="57150" cmpd="dbl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2060"/>
                </a:solidFill>
                <a:latin typeface="Arial" charset="0"/>
              </a:rPr>
              <a:t>Synergy with linear collider detectors: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002060"/>
                </a:solidFill>
                <a:latin typeface="Arial" charset="0"/>
              </a:rPr>
              <a:t>ILD proposed as benchmark, SID (CERN group)</a:t>
            </a:r>
            <a:endParaRPr kumimoji="1" lang="en-US" sz="1200" b="1" dirty="0">
              <a:solidFill>
                <a:srgbClr val="00206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002060"/>
                </a:solidFill>
                <a:latin typeface="Arial" charset="0"/>
              </a:rPr>
              <a:t>both require  L</a:t>
            </a:r>
            <a:r>
              <a:rPr kumimoji="1" lang="en-US" sz="1200" b="1" baseline="30000" dirty="0" smtClean="0">
                <a:solidFill>
                  <a:srgbClr val="002060"/>
                </a:solidFill>
                <a:latin typeface="Arial" charset="0"/>
              </a:rPr>
              <a:t>*</a:t>
            </a:r>
            <a:r>
              <a:rPr kumimoji="1" lang="en-US" sz="1200" b="1" dirty="0" smtClean="0">
                <a:solidFill>
                  <a:srgbClr val="002060"/>
                </a:solidFill>
                <a:latin typeface="Arial" charset="0"/>
              </a:rPr>
              <a:t>  modifications!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 smtClean="0">
                <a:solidFill>
                  <a:srgbClr val="002060"/>
                </a:solidFill>
                <a:latin typeface="Arial" charset="0"/>
              </a:rPr>
              <a:t>Several detectors possible: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kumimoji="1" lang="en-US" sz="1200" b="1" dirty="0" smtClean="0">
                <a:solidFill>
                  <a:srgbClr val="002060"/>
                </a:solidFill>
                <a:latin typeface="Arial" charset="0"/>
              </a:rPr>
              <a:t>  lots of space for new ideas!</a:t>
            </a:r>
            <a:endParaRPr kumimoji="1" lang="en-US" sz="1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381328"/>
            <a:ext cx="84214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NB   </a:t>
            </a:r>
            <a:r>
              <a:rPr lang="fr-CH" b="1" dirty="0" err="1" smtClean="0"/>
              <a:t>Conveners</a:t>
            </a:r>
            <a:r>
              <a:rPr lang="fr-CH" b="1" dirty="0" smtClean="0"/>
              <a:t> have mission for one </a:t>
            </a:r>
            <a:r>
              <a:rPr lang="fr-CH" b="1" dirty="0" err="1" smtClean="0"/>
              <a:t>year</a:t>
            </a:r>
            <a:r>
              <a:rPr lang="fr-CH" b="1" dirty="0" smtClean="0"/>
              <a:t> to assemble group and </a:t>
            </a:r>
            <a:r>
              <a:rPr lang="fr-CH" b="1" dirty="0" err="1" smtClean="0"/>
              <a:t>find</a:t>
            </a:r>
            <a:r>
              <a:rPr lang="fr-CH" b="1" dirty="0" smtClean="0"/>
              <a:t> </a:t>
            </a:r>
            <a:r>
              <a:rPr lang="fr-CH" b="1" dirty="0" err="1" smtClean="0"/>
              <a:t>co-conveners</a:t>
            </a:r>
            <a:r>
              <a:rPr lang="fr-CH" b="1" dirty="0" smtClean="0"/>
              <a:t>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823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accent5">
                <a:lumMod val="90000"/>
              </a:schemeClr>
            </a:solidFill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FCC-</a:t>
            </a:r>
            <a:r>
              <a:rPr lang="en-US" sz="2800" dirty="0" err="1" smtClean="0"/>
              <a:t>ee</a:t>
            </a:r>
            <a:r>
              <a:rPr lang="en-US" sz="2800" dirty="0" smtClean="0"/>
              <a:t> Phenomenology Studies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Phenomenology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Studies: J. Ellis, C. </a:t>
            </a:r>
            <a:r>
              <a:rPr lang="en-US" sz="1800" dirty="0" err="1" smtClean="0">
                <a:solidFill>
                  <a:schemeClr val="tx1"/>
                </a:solidFill>
              </a:rPr>
              <a:t>Grojean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atch theory predictions to FCC-</a:t>
            </a:r>
            <a:r>
              <a:rPr lang="en-US" sz="1600" dirty="0" err="1" smtClean="0"/>
              <a:t>ee</a:t>
            </a:r>
            <a:r>
              <a:rPr lang="en-US" sz="1600" dirty="0" smtClean="0"/>
              <a:t>  experimental precisions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smtClean="0"/>
              <a:t> How to discover new physics in precision measurements,  in rare decays (Z, W, t, H, b, c, </a:t>
            </a:r>
            <a:r>
              <a:rPr lang="en-US" sz="1600" dirty="0" smtClean="0">
                <a:latin typeface="Symbol" charset="2"/>
                <a:cs typeface="Symbol" charset="2"/>
              </a:rPr>
              <a:t>t</a:t>
            </a:r>
            <a:r>
              <a:rPr lang="en-US" sz="1600" dirty="0" smtClean="0"/>
              <a:t>, …) in rare or invisible processes (Right Handed neutrinos etc.. )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Set up the framework for global fits and understand the complementarity with other colliders (LHC, FCC-</a:t>
            </a:r>
            <a:r>
              <a:rPr lang="en-US" sz="1600" dirty="0" err="1" smtClean="0"/>
              <a:t>hh</a:t>
            </a:r>
            <a:r>
              <a:rPr lang="en-US" sz="1600" dirty="0" smtClean="0"/>
              <a:t>, in particular) 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57601" y="3429000"/>
            <a:ext cx="1981199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9900"/>
                </a:solidFill>
              </a:rPr>
              <a:t>Model Building and New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>
                <a:solidFill>
                  <a:srgbClr val="000000"/>
                </a:solidFill>
                <a:latin typeface="Arial" charset="0"/>
              </a:rPr>
              <a:t>Andreas </a:t>
            </a:r>
            <a:r>
              <a:rPr kumimoji="1" lang="en-US" sz="1600" b="1" dirty="0" err="1">
                <a:solidFill>
                  <a:srgbClr val="000000"/>
                </a:solidFill>
                <a:latin typeface="Arial" charset="0"/>
              </a:rPr>
              <a:t>Weiler</a:t>
            </a:r>
            <a:endParaRPr kumimoji="1" 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1752600"/>
            <a:ext cx="1981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9900"/>
                </a:solidFill>
              </a:rPr>
              <a:t>Precision EW calculations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S</a:t>
            </a:r>
            <a:r>
              <a:rPr kumimoji="1" lang="en-US" sz="1600" b="1" dirty="0">
                <a:solidFill>
                  <a:srgbClr val="000000"/>
                </a:solidFill>
              </a:rPr>
              <a:t>. </a:t>
            </a:r>
            <a:r>
              <a:rPr kumimoji="1" lang="en-US" sz="1600" b="1" dirty="0" err="1">
                <a:solidFill>
                  <a:srgbClr val="000000"/>
                </a:solidFill>
              </a:rPr>
              <a:t>Heinemeyer</a:t>
            </a:r>
            <a:endParaRPr kumimoji="1" lang="en-US" sz="16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1" y="5181600"/>
            <a:ext cx="2819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9900"/>
                </a:solidFill>
              </a:rPr>
              <a:t>Global Analysis, Combination, Complementarity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John Ellis 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18288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009900"/>
                </a:solidFill>
              </a:rPr>
              <a:t>QCD and </a:t>
            </a:r>
            <a:r>
              <a:rPr kumimoji="1" lang="en-US" sz="1400" b="1" dirty="0" err="1" smtClean="0">
                <a:solidFill>
                  <a:srgbClr val="009900"/>
                </a:solidFill>
                <a:latin typeface="Symbol" charset="2"/>
                <a:cs typeface="Symbol" charset="2"/>
              </a:rPr>
              <a:t>gg</a:t>
            </a:r>
            <a:r>
              <a:rPr kumimoji="1" lang="en-US" sz="1400" b="1" dirty="0" smtClean="0">
                <a:solidFill>
                  <a:srgbClr val="009900"/>
                </a:solidFill>
              </a:rPr>
              <a:t>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</a:rPr>
              <a:t>(Joint </a:t>
            </a:r>
            <a:r>
              <a:rPr kumimoji="1" lang="en-US" sz="1400" dirty="0" err="1" smtClean="0">
                <a:solidFill>
                  <a:srgbClr val="000000"/>
                </a:solidFill>
              </a:rPr>
              <a:t>exp</a:t>
            </a:r>
            <a:r>
              <a:rPr kumimoji="1" lang="en-US" sz="1400" dirty="0" smtClean="0">
                <a:solidFill>
                  <a:srgbClr val="000000"/>
                </a:solidFill>
              </a:rPr>
              <a:t>/</a:t>
            </a:r>
            <a:r>
              <a:rPr kumimoji="1" lang="en-US" sz="1400" dirty="0" err="1" smtClean="0">
                <a:solidFill>
                  <a:srgbClr val="000000"/>
                </a:solidFill>
              </a:rPr>
              <a:t>th</a:t>
            </a:r>
            <a:r>
              <a:rPr kumimoji="1" lang="en-US" sz="1400" dirty="0" smtClean="0">
                <a:solidFill>
                  <a:srgbClr val="00000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rgbClr val="000000"/>
                </a:solidFill>
              </a:rPr>
              <a:t>P.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Skands</a:t>
            </a:r>
            <a:endParaRPr kumimoji="1"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24600" y="1828800"/>
            <a:ext cx="17526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err="1" smtClean="0">
                <a:solidFill>
                  <a:srgbClr val="009900"/>
                </a:solidFill>
              </a:rPr>
              <a:t>Flavour</a:t>
            </a:r>
            <a:r>
              <a:rPr kumimoji="1" lang="en-US" sz="1400" b="1" dirty="0" smtClean="0">
                <a:solidFill>
                  <a:srgbClr val="009900"/>
                </a:solidFill>
              </a:rPr>
              <a:t>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>
                <a:solidFill>
                  <a:srgbClr val="000000"/>
                </a:solidFill>
              </a:rPr>
              <a:t>(Joint </a:t>
            </a:r>
            <a:r>
              <a:rPr kumimoji="1" lang="en-US" sz="1400" dirty="0" err="1">
                <a:solidFill>
                  <a:srgbClr val="000000"/>
                </a:solidFill>
              </a:rPr>
              <a:t>exp</a:t>
            </a:r>
            <a:r>
              <a:rPr kumimoji="1" lang="en-US" sz="1400" dirty="0">
                <a:solidFill>
                  <a:srgbClr val="000000"/>
                </a:solidFill>
              </a:rPr>
              <a:t>/</a:t>
            </a:r>
            <a:r>
              <a:rPr kumimoji="1" lang="en-US" sz="1400" dirty="0" err="1">
                <a:solidFill>
                  <a:srgbClr val="000000"/>
                </a:solidFill>
              </a:rPr>
              <a:t>th</a:t>
            </a:r>
            <a:r>
              <a:rPr kumimoji="1" lang="en-US" sz="1400" dirty="0">
                <a:solidFill>
                  <a:srgbClr val="000000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err="1" smtClean="0">
                <a:solidFill>
                  <a:srgbClr val="000000"/>
                </a:solidFill>
              </a:rPr>
              <a:t>Jernej</a:t>
            </a:r>
            <a:r>
              <a:rPr kumimoji="1" lang="en-US" sz="1600" b="1" dirty="0" smtClean="0">
                <a:solidFill>
                  <a:srgbClr val="000000"/>
                </a:solidFill>
              </a:rPr>
              <a:t> </a:t>
            </a:r>
            <a:r>
              <a:rPr kumimoji="1" lang="en-US" sz="1600" b="1" dirty="0" err="1" smtClean="0">
                <a:solidFill>
                  <a:srgbClr val="000000"/>
                </a:solidFill>
              </a:rPr>
              <a:t>Kamenik</a:t>
            </a:r>
            <a:endParaRPr kumimoji="1" lang="en-US" sz="1600" b="1" dirty="0" smtClean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2294" y="3429000"/>
            <a:ext cx="1734769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Synergy with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FCC-</a:t>
            </a:r>
            <a:r>
              <a:rPr kumimoji="1" lang="en-US" sz="1200" dirty="0" err="1" smtClean="0">
                <a:solidFill>
                  <a:srgbClr val="000000"/>
                </a:solidFill>
                <a:latin typeface="Arial" charset="0"/>
              </a:rPr>
              <a:t>hh</a:t>
            </a: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Linear collider physics,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LEP physics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Arial" charset="0"/>
              </a:rPr>
              <a:t> HF physics</a:t>
            </a:r>
            <a:endParaRPr kumimoji="1"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>
            <a:endCxn id="8" idx="3"/>
          </p:cNvCxnSpPr>
          <p:nvPr/>
        </p:nvCxnSpPr>
        <p:spPr bwMode="auto">
          <a:xfrm flipH="1" flipV="1">
            <a:off x="5562600" y="2171700"/>
            <a:ext cx="1676400" cy="1257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1"/>
            <a:endCxn id="7" idx="3"/>
          </p:cNvCxnSpPr>
          <p:nvPr/>
        </p:nvCxnSpPr>
        <p:spPr bwMode="auto">
          <a:xfrm flipH="1" flipV="1">
            <a:off x="5638800" y="3848100"/>
            <a:ext cx="1603494" cy="88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9" idx="3"/>
          </p:cNvCxnSpPr>
          <p:nvPr/>
        </p:nvCxnSpPr>
        <p:spPr bwMode="auto">
          <a:xfrm flipH="1">
            <a:off x="6172201" y="4267200"/>
            <a:ext cx="1066799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0" y="3654623"/>
            <a:ext cx="232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 smtClean="0">
                <a:solidFill>
                  <a:srgbClr val="000000"/>
                </a:solidFill>
              </a:rPr>
              <a:t>:</a:t>
            </a:r>
            <a:endParaRPr kumimoji="1" lang="en-US" sz="14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934200" y="2590800"/>
            <a:ext cx="516336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702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44824"/>
            <a:ext cx="461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The ULTIMATE GOAL :  FCC-</a:t>
            </a:r>
            <a:r>
              <a:rPr lang="fr-CH" sz="2800" b="1" dirty="0" err="1" smtClean="0"/>
              <a:t>hh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35285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8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03" y="476672"/>
            <a:ext cx="945352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581128"/>
            <a:ext cx="7713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 smtClean="0"/>
              <a:t>Expect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complementarity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with</a:t>
            </a:r>
            <a:r>
              <a:rPr lang="fr-CH" sz="2000" b="1" dirty="0" smtClean="0"/>
              <a:t> FCC-</a:t>
            </a:r>
            <a:r>
              <a:rPr lang="fr-CH" sz="2000" b="1" dirty="0" err="1" smtClean="0"/>
              <a:t>ee</a:t>
            </a:r>
            <a:r>
              <a:rPr lang="fr-CH" sz="2000" b="1" dirty="0" smtClean="0"/>
              <a:t>:</a:t>
            </a:r>
          </a:p>
          <a:p>
            <a:endParaRPr lang="fr-CH" sz="2000" b="1" dirty="0" smtClean="0"/>
          </a:p>
          <a:p>
            <a:r>
              <a:rPr lang="fr-CH" sz="2000" b="1" dirty="0" smtClean="0"/>
              <a:t> FCC </a:t>
            </a:r>
            <a:r>
              <a:rPr lang="fr-CH" sz="2000" b="1" dirty="0" err="1" smtClean="0"/>
              <a:t>completes</a:t>
            </a:r>
            <a:r>
              <a:rPr lang="fr-CH" sz="2000" b="1" dirty="0" smtClean="0"/>
              <a:t>  the </a:t>
            </a:r>
            <a:r>
              <a:rPr lang="fr-CH" sz="2000" b="1" dirty="0" err="1" smtClean="0"/>
              <a:t>picture</a:t>
            </a:r>
            <a:r>
              <a:rPr lang="fr-CH" sz="2000" b="1" dirty="0" smtClean="0"/>
              <a:t> by </a:t>
            </a:r>
            <a:r>
              <a:rPr lang="fr-CH" sz="2000" b="1" dirty="0" err="1" smtClean="0"/>
              <a:t>providing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ttH</a:t>
            </a:r>
            <a:r>
              <a:rPr lang="fr-CH" sz="2000" b="1" dirty="0" smtClean="0"/>
              <a:t> and HHH in </a:t>
            </a:r>
            <a:r>
              <a:rPr lang="fr-CH" sz="2000" b="1" dirty="0" err="1" smtClean="0"/>
              <a:t>great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numbers</a:t>
            </a:r>
            <a:endParaRPr lang="fr-CH" sz="2000" b="1" dirty="0" smtClean="0"/>
          </a:p>
          <a:p>
            <a:r>
              <a:rPr lang="fr-CH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10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6"/>
          <a:stretch/>
        </p:blipFill>
        <p:spPr bwMode="auto">
          <a:xfrm>
            <a:off x="179512" y="16751"/>
            <a:ext cx="7992888" cy="292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5467"/>
            <a:ext cx="6120680" cy="32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7" t="90042" r="-1"/>
          <a:stretch/>
        </p:blipFill>
        <p:spPr bwMode="auto">
          <a:xfrm>
            <a:off x="0" y="2924944"/>
            <a:ext cx="4416725" cy="5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80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Oval 5"/>
          <p:cNvSpPr/>
          <p:nvPr/>
        </p:nvSpPr>
        <p:spPr>
          <a:xfrm>
            <a:off x="683570" y="5486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7504" y="332656"/>
            <a:ext cx="9370007" cy="65556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                     </a:t>
            </a:r>
            <a:r>
              <a:rPr lang="en-US" i="1" dirty="0">
                <a:solidFill>
                  <a:srgbClr val="0000FF"/>
                </a:solidFill>
              </a:rPr>
              <a:t>     </a:t>
            </a:r>
            <a:r>
              <a:rPr lang="en-US" i="1" dirty="0" smtClean="0">
                <a:solidFill>
                  <a:srgbClr val="0000FF"/>
                </a:solidFill>
              </a:rPr>
              <a:t>       </a:t>
            </a:r>
            <a:r>
              <a:rPr lang="en-GB" i="1" dirty="0" smtClean="0">
                <a:latin typeface="Times-Roman" charset="0"/>
              </a:rPr>
              <a:t>“….</a:t>
            </a:r>
            <a:r>
              <a:rPr lang="en-GB" i="1" dirty="0">
                <a:latin typeface="Times-Roman" charset="0"/>
              </a:rPr>
              <a:t>an </a:t>
            </a:r>
            <a:r>
              <a:rPr lang="en-GB" b="1" i="1" dirty="0">
                <a:solidFill>
                  <a:srgbClr val="FF0000"/>
                </a:solidFill>
                <a:latin typeface="Times-Roman" charset="0"/>
              </a:rPr>
              <a:t>ambitious</a:t>
            </a:r>
            <a:r>
              <a:rPr lang="en-GB" i="1" dirty="0">
                <a:latin typeface="Times-Roman" charset="0"/>
              </a:rPr>
              <a:t> </a:t>
            </a:r>
            <a:r>
              <a:rPr lang="en-GB" b="1" i="1" dirty="0">
                <a:latin typeface="Times-Roman" charset="0"/>
              </a:rPr>
              <a:t>post-LHC accelerator project at CERN” </a:t>
            </a:r>
            <a:endParaRPr lang="en-GB" b="1" i="1" dirty="0" smtClean="0">
              <a:latin typeface="Times-Roman" charset="0"/>
            </a:endParaRP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+mj-lt"/>
              </a:rPr>
              <a:t>Parameters  - </a:t>
            </a:r>
            <a:r>
              <a:rPr lang="en-US" dirty="0">
                <a:latin typeface="+mj-lt"/>
              </a:rPr>
              <a:t>choices for initial machine relatively conservative</a:t>
            </a:r>
          </a:p>
          <a:p>
            <a:pPr eaLnBrk="1" hangingPunct="1"/>
            <a:r>
              <a:rPr lang="en-US" dirty="0">
                <a:latin typeface="+mj-lt"/>
              </a:rPr>
              <a:t>	      -  a few more aggressive choices where cost savings balance the risks </a:t>
            </a:r>
          </a:p>
          <a:p>
            <a:pPr eaLnBrk="1" hangingPunct="1"/>
            <a:r>
              <a:rPr lang="en-US" dirty="0">
                <a:latin typeface="+mj-lt"/>
              </a:rPr>
              <a:t>		              --&gt; </a:t>
            </a:r>
            <a:r>
              <a:rPr lang="en-US" b="1" dirty="0">
                <a:latin typeface="+mj-lt"/>
              </a:rPr>
              <a:t>establishing a credible baseline</a:t>
            </a:r>
          </a:p>
          <a:p>
            <a:pPr eaLnBrk="1" hangingPunct="1"/>
            <a:r>
              <a:rPr lang="en-US" dirty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- </a:t>
            </a:r>
            <a:r>
              <a:rPr lang="en-US" b="1" dirty="0">
                <a:latin typeface="+mj-lt"/>
              </a:rPr>
              <a:t>potential for evolution in performance </a:t>
            </a:r>
          </a:p>
          <a:p>
            <a:pPr eaLnBrk="1" hangingPunct="1"/>
            <a:r>
              <a:rPr lang="en-US" dirty="0" smtClean="0">
                <a:latin typeface="+mj-lt"/>
              </a:rPr>
              <a:t>           - as </a:t>
            </a:r>
            <a:r>
              <a:rPr lang="en-US" dirty="0">
                <a:latin typeface="+mj-lt"/>
              </a:rPr>
              <a:t>design process </a:t>
            </a:r>
            <a:r>
              <a:rPr lang="en-US" dirty="0" err="1">
                <a:latin typeface="+mj-lt"/>
              </a:rPr>
              <a:t>incl</a:t>
            </a:r>
            <a:r>
              <a:rPr lang="en-US" dirty="0">
                <a:latin typeface="+mj-lt"/>
              </a:rPr>
              <a:t> R &amp; D </a:t>
            </a:r>
            <a:r>
              <a:rPr lang="en-US" dirty="0" smtClean="0">
                <a:latin typeface="+mj-lt"/>
              </a:rPr>
              <a:t>proceeds </a:t>
            </a:r>
          </a:p>
          <a:p>
            <a:pPr eaLnBrk="1" hangingPunct="1"/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- </a:t>
            </a:r>
            <a:r>
              <a:rPr lang="en-US" dirty="0">
                <a:latin typeface="+mj-lt"/>
              </a:rPr>
              <a:t>as planned machine upgrade</a:t>
            </a:r>
          </a:p>
          <a:p>
            <a:pPr eaLnBrk="1" hangingPunct="1"/>
            <a:r>
              <a:rPr lang="en-US" dirty="0">
                <a:latin typeface="+mj-lt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important parameters for detectors 	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baseline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2014	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+mj-lt"/>
              </a:rPr>
              <a:t>considered</a:t>
            </a:r>
          </a:p>
          <a:p>
            <a:pPr eaLnBrk="1" hangingPunct="1"/>
            <a:r>
              <a:rPr lang="en-US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Energy				100 </a:t>
            </a:r>
            <a:r>
              <a:rPr lang="en-US" sz="2400" b="1" dirty="0" err="1">
                <a:latin typeface="+mj-lt"/>
              </a:rPr>
              <a:t>TeV</a:t>
            </a:r>
            <a:endParaRPr lang="en-US" sz="2400" b="1" dirty="0">
              <a:latin typeface="+mj-lt"/>
            </a:endParaRPr>
          </a:p>
          <a:p>
            <a:pPr eaLnBrk="1" hangingPunct="1"/>
            <a:r>
              <a:rPr lang="en-US" sz="2400" b="1" dirty="0">
                <a:latin typeface="+mj-lt"/>
              </a:rPr>
              <a:t>	</a:t>
            </a:r>
            <a:r>
              <a:rPr lang="en-US" sz="2400" b="1" dirty="0" err="1">
                <a:latin typeface="+mj-lt"/>
              </a:rPr>
              <a:t>Lumi</a:t>
            </a:r>
            <a:r>
              <a:rPr lang="en-US" sz="2400" b="1" dirty="0">
                <a:latin typeface="+mj-lt"/>
              </a:rPr>
              <a:t> 				5 x 10</a:t>
            </a:r>
            <a:r>
              <a:rPr lang="en-US" sz="2400" b="1" baseline="30000" dirty="0">
                <a:latin typeface="+mj-lt"/>
              </a:rPr>
              <a:t>34</a:t>
            </a:r>
            <a:r>
              <a:rPr lang="en-US" sz="2400" b="1" dirty="0">
                <a:latin typeface="+mj-lt"/>
              </a:rPr>
              <a:t> (p-p</a:t>
            </a:r>
            <a:r>
              <a:rPr lang="en-US" sz="2400" b="1" dirty="0" smtClean="0">
                <a:latin typeface="+mj-lt"/>
              </a:rPr>
              <a:t>)      </a:t>
            </a:r>
            <a:r>
              <a:rPr lang="en-US" sz="2400" b="1" dirty="0" smtClean="0">
                <a:latin typeface="+mj-lt"/>
              </a:rPr>
              <a:t>up </a:t>
            </a:r>
            <a:r>
              <a:rPr lang="en-US" sz="2400" b="1" dirty="0">
                <a:latin typeface="+mj-lt"/>
              </a:rPr>
              <a:t>to 5 x </a:t>
            </a:r>
            <a:r>
              <a:rPr lang="en-US" sz="2400" b="1" dirty="0" smtClean="0">
                <a:latin typeface="+mj-lt"/>
              </a:rPr>
              <a:t>10</a:t>
            </a:r>
            <a:r>
              <a:rPr lang="en-US" sz="2400" b="1" baseline="30000" dirty="0" smtClean="0">
                <a:latin typeface="+mj-lt"/>
              </a:rPr>
              <a:t>35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(p-p) </a:t>
            </a:r>
          </a:p>
          <a:p>
            <a:pPr eaLnBrk="1" hangingPunct="1"/>
            <a:r>
              <a:rPr lang="en-US" sz="2400" b="1" dirty="0">
                <a:latin typeface="+mj-lt"/>
              </a:rPr>
              <a:t>					</a:t>
            </a:r>
            <a:r>
              <a:rPr lang="en-US" sz="2400" dirty="0">
                <a:latin typeface="+mj-lt"/>
              </a:rPr>
              <a:t>3 x 10</a:t>
            </a:r>
            <a:r>
              <a:rPr lang="en-US" sz="2400" baseline="30000" dirty="0">
                <a:latin typeface="+mj-lt"/>
              </a:rPr>
              <a:t>27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Pb-Pb</a:t>
            </a:r>
            <a:r>
              <a:rPr lang="en-US" sz="2400" dirty="0">
                <a:latin typeface="+mj-lt"/>
              </a:rPr>
              <a:t>)</a:t>
            </a:r>
            <a:r>
              <a:rPr lang="en-US" sz="2400" b="1" dirty="0">
                <a:latin typeface="+mj-lt"/>
              </a:rPr>
              <a:t>		</a:t>
            </a:r>
          </a:p>
          <a:p>
            <a:pPr eaLnBrk="1" hangingPunct="1"/>
            <a:r>
              <a:rPr lang="en-US" sz="2400" b="1" dirty="0">
                <a:latin typeface="+mj-lt"/>
              </a:rPr>
              <a:t>	Bunch spacing			25ns                       </a:t>
            </a:r>
            <a:r>
              <a:rPr lang="en-US" sz="2400" b="1" dirty="0" smtClean="0">
                <a:latin typeface="+mj-lt"/>
              </a:rPr>
              <a:t>5 </a:t>
            </a:r>
            <a:r>
              <a:rPr lang="en-US" sz="2400" b="1" dirty="0">
                <a:latin typeface="+mj-lt"/>
              </a:rPr>
              <a:t>ns</a:t>
            </a:r>
          </a:p>
          <a:p>
            <a:pPr eaLnBrk="1" hangingPunct="1"/>
            <a:r>
              <a:rPr lang="en-US" sz="2400" b="1" dirty="0">
                <a:latin typeface="+mj-lt"/>
              </a:rPr>
              <a:t>	Pile-up				170		     </a:t>
            </a:r>
            <a:r>
              <a:rPr lang="en-US" sz="2400" b="1" dirty="0" smtClean="0">
                <a:latin typeface="+mj-lt"/>
              </a:rPr>
              <a:t>34 </a:t>
            </a:r>
            <a:r>
              <a:rPr lang="en-US" sz="2400" b="1" dirty="0" smtClean="0">
                <a:latin typeface="+mj-lt"/>
              </a:rPr>
              <a:t>- 340</a:t>
            </a:r>
            <a:endParaRPr lang="en-US" sz="2400" b="1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	Bunch-length			8 cm		     </a:t>
            </a:r>
            <a:r>
              <a:rPr lang="en-US" dirty="0" smtClean="0">
                <a:latin typeface="+mj-lt"/>
              </a:rPr>
              <a:t>increased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	% circumference filled     	              80 %</a:t>
            </a:r>
          </a:p>
          <a:p>
            <a:pPr eaLnBrk="1" hangingPunct="1"/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L </a:t>
            </a:r>
            <a:r>
              <a:rPr lang="en-US" dirty="0">
                <a:latin typeface="+mj-lt"/>
              </a:rPr>
              <a:t>*				46m		      38m</a:t>
            </a:r>
          </a:p>
          <a:p>
            <a:pPr eaLnBrk="1" hangingPunct="1"/>
            <a:r>
              <a:rPr lang="en-US" dirty="0">
                <a:solidFill>
                  <a:srgbClr val="0C377B"/>
                </a:solidFill>
                <a:latin typeface="+mj-lt"/>
                <a:cs typeface="Symbol" charset="0"/>
              </a:rPr>
              <a:t>	</a:t>
            </a:r>
            <a:r>
              <a:rPr lang="en-US" dirty="0" smtClean="0">
                <a:solidFill>
                  <a:srgbClr val="0C377B"/>
                </a:solidFill>
                <a:latin typeface="+mj-lt"/>
                <a:cs typeface="Symbol" charset="0"/>
                <a:sym typeface="Symbol"/>
              </a:rPr>
              <a:t></a:t>
            </a:r>
            <a:r>
              <a:rPr lang="en-US" baseline="30000" dirty="0" smtClean="0">
                <a:solidFill>
                  <a:srgbClr val="0C377B"/>
                </a:solidFill>
                <a:latin typeface="+mj-lt"/>
                <a:cs typeface="Symbol" charset="0"/>
              </a:rPr>
              <a:t>*</a:t>
            </a:r>
            <a:r>
              <a:rPr lang="en-US" dirty="0" smtClean="0">
                <a:solidFill>
                  <a:srgbClr val="0C377B"/>
                </a:solidFill>
                <a:latin typeface="+mj-lt"/>
                <a:cs typeface="Symbol" charset="0"/>
              </a:rPr>
              <a:t> </a:t>
            </a:r>
            <a:r>
              <a:rPr lang="en-US" dirty="0">
                <a:solidFill>
                  <a:srgbClr val="0C377B"/>
                </a:solidFill>
                <a:latin typeface="+mj-lt"/>
                <a:cs typeface="Symbol" charset="0"/>
              </a:rPr>
              <a:t>			              0.8m 		      0.3m </a:t>
            </a:r>
            <a:endParaRPr lang="en-US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	transverse beam size at </a:t>
            </a:r>
            <a:r>
              <a:rPr lang="en-US" dirty="0" err="1">
                <a:latin typeface="+mj-lt"/>
              </a:rPr>
              <a:t>ip</a:t>
            </a:r>
            <a:r>
              <a:rPr lang="en-US" dirty="0">
                <a:latin typeface="+mj-lt"/>
              </a:rPr>
              <a:t>		6.8mm		      3mm</a:t>
            </a:r>
          </a:p>
          <a:p>
            <a:pPr eaLnBrk="1" hangingPunct="1"/>
            <a:r>
              <a:rPr lang="en-US" dirty="0">
                <a:latin typeface="+mj-lt"/>
              </a:rPr>
              <a:t>	optimum run time	              12 </a:t>
            </a:r>
            <a:r>
              <a:rPr lang="en-US" dirty="0" err="1">
                <a:latin typeface="+mj-lt"/>
              </a:rPr>
              <a:t>hrs</a:t>
            </a:r>
            <a:r>
              <a:rPr lang="en-US" dirty="0">
                <a:latin typeface="+mj-lt"/>
              </a:rPr>
              <a:t>		</a:t>
            </a:r>
            <a:r>
              <a:rPr lang="en-US" dirty="0" smtClean="0">
                <a:latin typeface="+mj-lt"/>
              </a:rPr>
              <a:t>       </a:t>
            </a:r>
            <a:r>
              <a:rPr lang="en-US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71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63" y="116632"/>
            <a:ext cx="8229600" cy="7920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400" b="1" dirty="0" smtClean="0"/>
              <a:t>FCC-</a:t>
            </a:r>
            <a:r>
              <a:rPr lang="en-US" sz="3400" b="1" dirty="0" err="1" smtClean="0"/>
              <a:t>hh</a:t>
            </a:r>
            <a:r>
              <a:rPr lang="en-US" sz="3400" b="1" dirty="0" smtClean="0"/>
              <a:t>: Physics goals --&gt; experiment design</a:t>
            </a:r>
            <a:endParaRPr lang="en-US" sz="3400" b="1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5979" y="1268760"/>
            <a:ext cx="9212369" cy="62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Explore high energy frontier </a:t>
            </a: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(E </a:t>
            </a:r>
            <a:r>
              <a:rPr lang="en-US" sz="2000" b="1" baseline="-250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LHC</a:t>
            </a: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x 7</a:t>
            </a: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requirements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  high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lumi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at 2 points</a:t>
            </a:r>
            <a:r>
              <a:rPr lang="en-US" sz="2000" dirty="0" smtClean="0">
                <a:solidFill>
                  <a:srgbClr val="000000"/>
                </a:solidFill>
                <a:latin typeface="Times"/>
                <a:ea typeface="ＭＳ Ｐゴシック" charset="0"/>
                <a:cs typeface="Symbol" charset="2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"/>
                <a:ea typeface="ＭＳ Ｐゴシック" charset="0"/>
                <a:cs typeface="Symbol" charset="2"/>
              </a:rPr>
              <a:t>--&gt;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 x GP </a:t>
            </a:r>
            <a:r>
              <a:rPr lang="en-US" sz="2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expts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similar ATLAS/CMS </a:t>
            </a: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		   detectors tolerate rate, pile-up, radiation.</a:t>
            </a: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central measurement --&gt; momentum res.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~10% for 20 </a:t>
            </a:r>
            <a:r>
              <a:rPr lang="en-US" sz="2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TeV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Precision </a:t>
            </a: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Higgs </a:t>
            </a:r>
            <a:r>
              <a:rPr lang="en-US" sz="2000" b="1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measurements, VBF </a:t>
            </a:r>
            <a:endParaRPr lang="en-US" sz="2000" b="1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requirements: tracking, momentum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resolution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electromag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esolution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~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	       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forward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extensions to GP </a:t>
            </a:r>
            <a:r>
              <a:rPr lang="en-US" sz="2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expts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with dipole 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</a:t>
            </a: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and/or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dedicated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forward experiments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also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	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   </a:t>
            </a:r>
            <a:endParaRPr lang="en-US" sz="2000" dirty="0">
              <a:solidFill>
                <a:srgbClr val="000000"/>
              </a:solidFill>
              <a:latin typeface="Symbol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Standard Model studies </a:t>
            </a:r>
            <a:r>
              <a:rPr 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(top, W, Z, </a:t>
            </a:r>
            <a:r>
              <a:rPr lang="en-US" sz="2000" dirty="0" err="1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flavour</a:t>
            </a:r>
            <a:r>
              <a:rPr lang="en-US" sz="2000" dirty="0" smtClean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phenomena)</a:t>
            </a:r>
            <a:endParaRPr lang="en-US" sz="2000" dirty="0">
              <a:solidFill>
                <a:srgbClr val="0000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requirements : GP </a:t>
            </a:r>
            <a:r>
              <a:rPr lang="en-US" sz="2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expts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+ dedicated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smaller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scale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expts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at lower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lumi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points?</a:t>
            </a: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Dedicated studies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requirements :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 b-physics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expts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similar ALICE/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LHCb</a:t>
            </a:r>
            <a:endParaRPr lang="en-US" sz="20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    at lower </a:t>
            </a:r>
            <a:r>
              <a:rPr lang="en-US" sz="2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lumi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points</a:t>
            </a: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Intensity frontier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requirements: “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smaller” 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scale 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experiments using extracted beam from injectors </a:t>
            </a: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	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: General Purpose </a:t>
            </a:r>
            <a:r>
              <a:rPr lang="en-US" dirty="0" err="1" smtClean="0"/>
              <a:t>expts</a:t>
            </a:r>
            <a:r>
              <a:rPr lang="en-US" dirty="0" smtClean="0"/>
              <a:t>: overview so far</a:t>
            </a:r>
            <a:endParaRPr lang="en-US" dirty="0"/>
          </a:p>
        </p:txBody>
      </p: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75171" y="1340768"/>
            <a:ext cx="8772294" cy="27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Studies so far:  </a:t>
            </a:r>
            <a:r>
              <a:rPr lang="en-US" dirty="0" smtClean="0">
                <a:solidFill>
                  <a:srgbClr val="000000"/>
                </a:solidFill>
              </a:rPr>
              <a:t>assume today’s tracking precision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           achieve required momentum resolution by x 7 in BL</a:t>
            </a:r>
            <a:r>
              <a:rPr lang="en-US" baseline="30000" dirty="0" smtClean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cf</a:t>
            </a:r>
            <a:r>
              <a:rPr lang="en-US" dirty="0" smtClean="0">
                <a:solidFill>
                  <a:srgbClr val="000000"/>
                </a:solidFill>
              </a:rPr>
              <a:t> LHC </a:t>
            </a:r>
            <a:r>
              <a:rPr lang="en-US" dirty="0" err="1" smtClean="0">
                <a:solidFill>
                  <a:srgbClr val="000000"/>
                </a:solidFill>
              </a:rPr>
              <a:t>expts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aseline="300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          HCAL 10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 12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  for containment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aseline="30000" dirty="0" smtClean="0">
              <a:solidFill>
                <a:srgbClr val="000000"/>
              </a:solidFill>
              <a:sym typeface="Wingding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rgbClr val="000000"/>
                </a:solidFill>
                <a:sym typeface="Wingding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           10 Tm dipole in forward direction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aseline="30000" dirty="0" smtClean="0">
              <a:solidFill>
                <a:srgbClr val="000000"/>
              </a:solidFill>
              <a:sym typeface="Wingding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aseline="30000" dirty="0" smtClean="0">
                <a:solidFill>
                  <a:srgbClr val="000000"/>
                </a:solidFill>
                <a:sym typeface="Wingding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           Low angle </a:t>
            </a:r>
            <a:r>
              <a:rPr lang="en-US" dirty="0" err="1" smtClean="0">
                <a:solidFill>
                  <a:srgbClr val="000000"/>
                </a:solidFill>
                <a:sym typeface="Wingdings" charset="0"/>
              </a:rPr>
              <a:t>calorimetry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 by moving detector further from </a:t>
            </a:r>
            <a:r>
              <a:rPr lang="en-US" dirty="0" err="1" smtClean="0">
                <a:solidFill>
                  <a:srgbClr val="000000"/>
                </a:solidFill>
                <a:sym typeface="Wingdings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charset="0"/>
              </a:rPr>
              <a:t>/p.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aseline="30000" dirty="0" smtClean="0">
              <a:solidFill>
                <a:srgbClr val="000000"/>
              </a:solidFill>
              <a:sym typeface="Wingdings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Simple extrapolation 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 of CMs, can produce a hard-to-maintain monster!</a:t>
            </a:r>
          </a:p>
        </p:txBody>
      </p:sp>
      <p:pic>
        <p:nvPicPr>
          <p:cNvPr id="6" name="Content Placeholder 3" descr="DF_FCC_DetectorLayout_p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547"/>
          <a:stretch>
            <a:fillRect/>
          </a:stretch>
        </p:blipFill>
        <p:spPr>
          <a:xfrm>
            <a:off x="281354" y="4138638"/>
            <a:ext cx="4048858" cy="272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984743" y="6457974"/>
            <a:ext cx="281603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Yoke mass: 120,000 kg !! </a:t>
            </a:r>
          </a:p>
        </p:txBody>
      </p:sp>
      <p:pic>
        <p:nvPicPr>
          <p:cNvPr id="614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4256088"/>
            <a:ext cx="4290646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488392" y="5949280"/>
            <a:ext cx="4655608" cy="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opening &amp; maintenance scenario horrible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and needs a lot of z   : l* (hence </a:t>
            </a:r>
            <a:r>
              <a:rPr lang="en-US" dirty="0" smtClean="0">
                <a:solidFill>
                  <a:srgbClr val="000000"/>
                </a:solidFill>
                <a:latin typeface="Symbol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*) issues?</a:t>
            </a:r>
          </a:p>
        </p:txBody>
      </p:sp>
    </p:spTree>
    <p:extLst>
      <p:ext uri="{BB962C8B-B14F-4D97-AF65-F5344CB8AC3E}">
        <p14:creationId xmlns:p14="http://schemas.microsoft.com/office/powerpoint/2010/main" val="40939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-28110"/>
            <a:ext cx="8229600" cy="93683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: GP </a:t>
            </a:r>
            <a:r>
              <a:rPr lang="en-US" dirty="0" err="1" smtClean="0"/>
              <a:t>expts</a:t>
            </a:r>
            <a:r>
              <a:rPr lang="en-US" dirty="0" smtClean="0"/>
              <a:t>: overview so far</a:t>
            </a:r>
            <a:endParaRPr lang="en-US" dirty="0"/>
          </a:p>
        </p:txBody>
      </p:sp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5" y="1219200"/>
            <a:ext cx="44987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219211"/>
            <a:ext cx="443132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81355" y="4800600"/>
            <a:ext cx="9115182" cy="16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Simulations of 2 magnetic designs </a:t>
            </a:r>
            <a:r>
              <a:rPr lang="en-US" sz="1800" dirty="0"/>
              <a:t>(H. ten Kate et al) suggest these magnets could be built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Important now to </a:t>
            </a:r>
            <a:r>
              <a:rPr lang="en-US" dirty="0"/>
              <a:t>: </a:t>
            </a:r>
            <a:r>
              <a:rPr lang="en-US" dirty="0" smtClean="0"/>
              <a:t>- </a:t>
            </a:r>
            <a:r>
              <a:rPr lang="en-US" dirty="0"/>
              <a:t>decide on forward coverage of GP </a:t>
            </a:r>
            <a:r>
              <a:rPr lang="en-US" dirty="0" err="1"/>
              <a:t>expts</a:t>
            </a:r>
            <a:r>
              <a:rPr lang="en-US" dirty="0"/>
              <a:t> (or dedicated </a:t>
            </a:r>
            <a:r>
              <a:rPr lang="en-US" dirty="0" err="1"/>
              <a:t>expts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		</a:t>
            </a:r>
            <a:r>
              <a:rPr lang="en-US" dirty="0" smtClean="0"/>
              <a:t>- </a:t>
            </a:r>
            <a:r>
              <a:rPr lang="en-US" dirty="0"/>
              <a:t>study what could be achieved with future sensor resolution</a:t>
            </a:r>
          </a:p>
          <a:p>
            <a:pPr eaLnBrk="1" hangingPunct="1"/>
            <a:r>
              <a:rPr lang="en-US" dirty="0"/>
              <a:t>			   + more modest BL</a:t>
            </a:r>
            <a:r>
              <a:rPr lang="en-US" baseline="30000" dirty="0"/>
              <a:t>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259468"/>
            <a:ext cx="10157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Option 1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268760"/>
            <a:ext cx="10157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Option 2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2826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3212976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Where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Everybody</a:t>
            </a:r>
            <a:r>
              <a:rPr lang="fr-CH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92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 : particular needs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6894" y="1295400"/>
            <a:ext cx="8773690" cy="62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Tracking layout and performance for</a:t>
            </a:r>
            <a:r>
              <a:rPr lang="en-US" dirty="0" smtClean="0">
                <a:solidFill>
                  <a:srgbClr val="000000"/>
                </a:solidFill>
              </a:rPr>
              <a:t>: 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) existing sensor capabilities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        ii) ambitious targets for point resolution &amp; material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Focus on </a:t>
            </a:r>
            <a:r>
              <a:rPr lang="en-US" dirty="0" err="1" smtClean="0">
                <a:solidFill>
                  <a:srgbClr val="0000FF"/>
                </a:solidFill>
              </a:rPr>
              <a:t>calorimetry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- granularity: channel count &amp; consequences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&amp; hadron </a:t>
            </a:r>
            <a:r>
              <a:rPr lang="en-US" dirty="0" err="1" smtClean="0">
                <a:solidFill>
                  <a:srgbClr val="000000"/>
                </a:solidFill>
              </a:rPr>
              <a:t>calorimetry</a:t>
            </a:r>
            <a:r>
              <a:rPr lang="en-US" dirty="0" smtClean="0">
                <a:solidFill>
                  <a:srgbClr val="000000"/>
                </a:solidFill>
              </a:rPr>
              <a:t> interplay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Trigger/DAQ:</a:t>
            </a:r>
            <a:r>
              <a:rPr lang="en-US" dirty="0" smtClean="0">
                <a:solidFill>
                  <a:srgbClr val="000000"/>
                </a:solidFill>
              </a:rPr>
              <a:t>		- develop from the bottom up (workshop needed)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Pileup mitigation:</a:t>
            </a:r>
            <a:r>
              <a:rPr lang="en-US" dirty="0" smtClean="0">
                <a:solidFill>
                  <a:srgbClr val="000000"/>
                </a:solidFill>
              </a:rPr>
              <a:t>		- software (recent workshop)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- detector &amp; machine design: </a:t>
            </a:r>
            <a:r>
              <a:rPr lang="en-US" b="1" i="1" dirty="0" smtClean="0">
                <a:solidFill>
                  <a:srgbClr val="C00000"/>
                </a:solidFill>
              </a:rPr>
              <a:t>time resolution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- </a:t>
            </a:r>
            <a:r>
              <a:rPr lang="en-US" dirty="0" err="1" smtClean="0">
                <a:solidFill>
                  <a:srgbClr val="000000"/>
                </a:solidFill>
              </a:rPr>
              <a:t>lumi</a:t>
            </a:r>
            <a:r>
              <a:rPr lang="en-US" dirty="0" smtClean="0">
                <a:solidFill>
                  <a:srgbClr val="000000"/>
                </a:solidFill>
              </a:rPr>
              <a:t> region shaping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</a:rPr>
              <a:t>Experiment interface to FCC: - </a:t>
            </a:r>
            <a:r>
              <a:rPr lang="en-US" dirty="0" smtClean="0">
                <a:solidFill>
                  <a:srgbClr val="000000"/>
                </a:solidFill>
              </a:rPr>
              <a:t>Low</a:t>
            </a:r>
            <a:r>
              <a:rPr lang="en-US" dirty="0" smtClean="0">
                <a:solidFill>
                  <a:srgbClr val="000000"/>
                </a:solidFill>
                <a:latin typeface="Symbol" charset="0"/>
                <a:cs typeface="Symbol" charset="0"/>
              </a:rPr>
              <a:t> b </a:t>
            </a:r>
            <a:r>
              <a:rPr lang="en-US" dirty="0" smtClean="0">
                <a:solidFill>
                  <a:srgbClr val="000000"/>
                </a:solidFill>
              </a:rPr>
              <a:t>insertion: l* trade-offs, collimation,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	shielding, backgrounds, radiation studies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	beam pathology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      - injector in FCC tunnel?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      - construction/assembly/maintenance implications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      - clustered or diametrically opposed collision points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				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7301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846039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At </a:t>
            </a:r>
            <a:r>
              <a:rPr lang="fr-CH" sz="3200" b="1" dirty="0" err="1" smtClean="0"/>
              <a:t>this</a:t>
            </a:r>
            <a:r>
              <a:rPr lang="fr-CH" sz="3200" b="1" dirty="0" smtClean="0"/>
              <a:t> point </a:t>
            </a:r>
            <a:r>
              <a:rPr lang="fr-CH" sz="3200" b="1" dirty="0" err="1" smtClean="0"/>
              <a:t>everybody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needs</a:t>
            </a:r>
            <a:r>
              <a:rPr lang="fr-CH" sz="3200" b="1" dirty="0" smtClean="0"/>
              <a:t> SOFTWARE</a:t>
            </a:r>
          </a:p>
          <a:p>
            <a:endParaRPr lang="fr-CH" sz="3200" b="1" dirty="0"/>
          </a:p>
          <a:p>
            <a:r>
              <a:rPr lang="fr-CH" sz="2400" b="1" dirty="0" smtClean="0">
                <a:sym typeface="Wingdings" panose="05000000000000000000" pitchFamily="2" charset="2"/>
              </a:rPr>
              <a:t>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turn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paper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studies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into</a:t>
            </a:r>
            <a:r>
              <a:rPr lang="fr-CH" sz="2400" b="1" dirty="0" smtClean="0"/>
              <a:t> real simulations </a:t>
            </a:r>
          </a:p>
          <a:p>
            <a:r>
              <a:rPr lang="fr-CH" sz="2400" b="1" dirty="0"/>
              <a:t> </a:t>
            </a:r>
            <a:r>
              <a:rPr lang="fr-CH" sz="2400" b="1" dirty="0" smtClean="0"/>
              <a:t>       </a:t>
            </a:r>
            <a:r>
              <a:rPr lang="fr-CH" sz="2400" b="1" dirty="0" err="1" smtClean="0"/>
              <a:t>including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acceptance</a:t>
            </a:r>
            <a:r>
              <a:rPr lang="fr-CH" sz="2400" b="1" dirty="0" smtClean="0"/>
              <a:t>, </a:t>
            </a:r>
            <a:r>
              <a:rPr lang="fr-CH" sz="2400" b="1" dirty="0" err="1" smtClean="0"/>
              <a:t>resolution</a:t>
            </a:r>
            <a:r>
              <a:rPr lang="fr-CH" sz="2400" b="1" dirty="0" smtClean="0"/>
              <a:t>, PID, backgrounds &amp; pile-up</a:t>
            </a:r>
          </a:p>
          <a:p>
            <a:endParaRPr lang="fr-CH" sz="2400" b="1" dirty="0"/>
          </a:p>
          <a:p>
            <a:r>
              <a:rPr lang="fr-CH" sz="2400" b="1" dirty="0" smtClean="0">
                <a:sym typeface="Wingdings" panose="05000000000000000000" pitchFamily="2" charset="2"/>
              </a:rPr>
              <a:t> </a:t>
            </a:r>
            <a:r>
              <a:rPr lang="fr-CH" sz="2400" b="1" dirty="0" err="1" smtClean="0">
                <a:sym typeface="Wingdings" panose="05000000000000000000" pitchFamily="2" charset="2"/>
              </a:rPr>
              <a:t>study</a:t>
            </a:r>
            <a:r>
              <a:rPr lang="fr-CH" sz="2400" b="1" dirty="0" smtClean="0">
                <a:sym typeface="Wingdings" panose="05000000000000000000" pitchFamily="2" charset="2"/>
              </a:rPr>
              <a:t> impact of detector </a:t>
            </a:r>
            <a:r>
              <a:rPr lang="fr-CH" sz="2400" b="1" dirty="0" err="1" smtClean="0">
                <a:sym typeface="Wingdings" panose="05000000000000000000" pitchFamily="2" charset="2"/>
              </a:rPr>
              <a:t>properties</a:t>
            </a:r>
            <a:r>
              <a:rPr lang="fr-CH" sz="2400" b="1" dirty="0" smtClean="0">
                <a:sym typeface="Wingdings" panose="05000000000000000000" pitchFamily="2" charset="2"/>
              </a:rPr>
              <a:t> on </a:t>
            </a:r>
            <a:r>
              <a:rPr lang="fr-CH" sz="2400" b="1" dirty="0" err="1" smtClean="0">
                <a:sym typeface="Wingdings" panose="05000000000000000000" pitchFamily="2" charset="2"/>
              </a:rPr>
              <a:t>physics</a:t>
            </a:r>
            <a:r>
              <a:rPr lang="fr-CH" sz="2400" b="1" dirty="0" smtClean="0">
                <a:sym typeface="Wingdings" panose="05000000000000000000" pitchFamily="2" charset="2"/>
              </a:rPr>
              <a:t> </a:t>
            </a:r>
            <a:r>
              <a:rPr lang="fr-CH" sz="2400" b="1" dirty="0" err="1" smtClean="0">
                <a:sym typeface="Wingdings" panose="05000000000000000000" pitchFamily="2" charset="2"/>
              </a:rPr>
              <a:t>sensitivities</a:t>
            </a:r>
            <a:endParaRPr lang="fr-CH" sz="2400" b="1" dirty="0" smtClean="0">
              <a:sym typeface="Wingdings" panose="05000000000000000000" pitchFamily="2" charset="2"/>
            </a:endParaRPr>
          </a:p>
          <a:p>
            <a:endParaRPr lang="fr-CH" sz="2400" b="1" dirty="0">
              <a:sym typeface="Wingdings" panose="05000000000000000000" pitchFamily="2" charset="2"/>
            </a:endParaRPr>
          </a:p>
          <a:p>
            <a:r>
              <a:rPr lang="fr-CH" sz="2400" b="1" dirty="0" smtClean="0">
                <a:sym typeface="Wingdings" panose="05000000000000000000" pitchFamily="2" charset="2"/>
              </a:rPr>
              <a:t> </a:t>
            </a:r>
            <a:r>
              <a:rPr lang="fr-CH" sz="2400" b="1" dirty="0" err="1" smtClean="0">
                <a:sym typeface="Wingdings" panose="05000000000000000000" pitchFamily="2" charset="2"/>
              </a:rPr>
              <a:t>understand</a:t>
            </a:r>
            <a:r>
              <a:rPr lang="fr-CH" sz="2400" b="1" dirty="0" smtClean="0">
                <a:sym typeface="Wingdings" panose="05000000000000000000" pitchFamily="2" charset="2"/>
              </a:rPr>
              <a:t> challenges and </a:t>
            </a:r>
            <a:r>
              <a:rPr lang="fr-CH" sz="2400" b="1" dirty="0" err="1" smtClean="0">
                <a:sym typeface="Wingdings" panose="05000000000000000000" pitchFamily="2" charset="2"/>
              </a:rPr>
              <a:t>need</a:t>
            </a:r>
            <a:r>
              <a:rPr lang="fr-CH" sz="2400" b="1" dirty="0" smtClean="0">
                <a:sym typeface="Wingdings" panose="05000000000000000000" pitchFamily="2" charset="2"/>
              </a:rPr>
              <a:t> for </a:t>
            </a:r>
            <a:r>
              <a:rPr lang="fr-CH" sz="2400" b="1" dirty="0" err="1" smtClean="0">
                <a:sym typeface="Wingdings" panose="05000000000000000000" pitchFamily="2" charset="2"/>
              </a:rPr>
              <a:t>dedicated</a:t>
            </a:r>
            <a:r>
              <a:rPr lang="fr-CH" sz="2400" b="1" dirty="0" smtClean="0">
                <a:sym typeface="Wingdings" panose="05000000000000000000" pitchFamily="2" charset="2"/>
              </a:rPr>
              <a:t> R&amp;D.</a:t>
            </a:r>
            <a:endParaRPr lang="fr-C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5661248"/>
            <a:ext cx="30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enedikt </a:t>
            </a:r>
            <a:r>
              <a:rPr lang="fr-CH" b="1" i="1" dirty="0" err="1" smtClean="0">
                <a:solidFill>
                  <a:schemeClr val="accent3">
                    <a:lumMod val="75000"/>
                  </a:schemeClr>
                </a:solidFill>
              </a:rPr>
              <a:t>Hegner</a:t>
            </a:r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, Colin </a:t>
            </a:r>
            <a:r>
              <a:rPr lang="fr-CH" b="1" i="1" dirty="0" err="1" smtClean="0">
                <a:solidFill>
                  <a:schemeClr val="accent3">
                    <a:lumMod val="75000"/>
                  </a:schemeClr>
                </a:solidFill>
              </a:rPr>
              <a:t>Bernet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9 Septembre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 Institutional Board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95736" y="74712"/>
            <a:ext cx="6948264" cy="6179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b="1" dirty="0" smtClean="0"/>
              <a:t>FCC software for experimental studies: Goals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964533"/>
            <a:ext cx="8610600" cy="5378450"/>
          </a:xfrm>
          <a:solidFill>
            <a:schemeClr val="bg1"/>
          </a:solidFill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Software effort common to FCC-</a:t>
            </a:r>
            <a:r>
              <a:rPr lang="en-US" sz="2000" b="1" dirty="0" err="1" smtClean="0">
                <a:solidFill>
                  <a:schemeClr val="accent1"/>
                </a:solidFill>
              </a:rPr>
              <a:t>ee</a:t>
            </a:r>
            <a:r>
              <a:rPr lang="en-US" sz="2000" b="1" dirty="0" smtClean="0">
                <a:solidFill>
                  <a:schemeClr val="accent1"/>
                </a:solidFill>
              </a:rPr>
              <a:t>, FCC-</a:t>
            </a:r>
            <a:r>
              <a:rPr lang="en-US" sz="2000" b="1" dirty="0" err="1" smtClean="0">
                <a:solidFill>
                  <a:schemeClr val="accent1"/>
                </a:solidFill>
              </a:rPr>
              <a:t>hh</a:t>
            </a:r>
            <a:r>
              <a:rPr lang="en-US" sz="2000" b="1" dirty="0" smtClean="0">
                <a:solidFill>
                  <a:schemeClr val="accent1"/>
                </a:solidFill>
              </a:rPr>
              <a:t> and FCC-eh</a:t>
            </a:r>
          </a:p>
          <a:p>
            <a:pPr lvl="1"/>
            <a:r>
              <a:rPr lang="en-US" sz="1600" dirty="0" smtClean="0"/>
              <a:t>Conveners: </a:t>
            </a:r>
            <a:r>
              <a:rPr lang="en-US" sz="1600" dirty="0" err="1" smtClean="0"/>
              <a:t>Fabiola</a:t>
            </a:r>
            <a:r>
              <a:rPr lang="en-US" sz="1600" dirty="0" smtClean="0"/>
              <a:t> </a:t>
            </a:r>
            <a:r>
              <a:rPr lang="en-US" sz="1600" dirty="0" err="1" smtClean="0"/>
              <a:t>Gianotti</a:t>
            </a:r>
            <a:r>
              <a:rPr lang="en-US" sz="1600" dirty="0" smtClean="0"/>
              <a:t>, Patrick Janot until 5 September</a:t>
            </a:r>
          </a:p>
          <a:p>
            <a:pPr lvl="2"/>
            <a:r>
              <a:rPr lang="en-US" sz="1600" dirty="0" smtClean="0"/>
              <a:t>Now taken over by </a:t>
            </a:r>
            <a:r>
              <a:rPr lang="en-US" sz="1600" u="sng" dirty="0" smtClean="0"/>
              <a:t>the</a:t>
            </a:r>
            <a:r>
              <a:rPr lang="en-US" sz="1600" dirty="0" smtClean="0"/>
              <a:t> experts: </a:t>
            </a:r>
            <a:r>
              <a:rPr lang="en-US" sz="1600" dirty="0" err="1" smtClean="0"/>
              <a:t>Benedikt</a:t>
            </a:r>
            <a:r>
              <a:rPr lang="en-US" sz="1600" dirty="0" smtClean="0"/>
              <a:t> </a:t>
            </a:r>
            <a:r>
              <a:rPr lang="en-US" sz="1600" dirty="0" err="1" smtClean="0"/>
              <a:t>Hegner</a:t>
            </a:r>
            <a:r>
              <a:rPr lang="en-US" sz="1600" dirty="0" smtClean="0"/>
              <a:t>  (CERN) and Colin </a:t>
            </a:r>
            <a:r>
              <a:rPr lang="en-US" sz="1600" dirty="0" err="1" smtClean="0"/>
              <a:t>Bernet</a:t>
            </a:r>
            <a:r>
              <a:rPr lang="en-US" sz="1600" dirty="0" smtClean="0"/>
              <a:t> (IN2P3)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Goal is to find good solutions for</a:t>
            </a:r>
          </a:p>
          <a:p>
            <a:pPr lvl="1"/>
            <a:r>
              <a:rPr lang="en-US" sz="1600" dirty="0" smtClean="0"/>
              <a:t>Core framework</a:t>
            </a:r>
          </a:p>
          <a:p>
            <a:pPr lvl="1"/>
            <a:r>
              <a:rPr lang="en-US" sz="1600" dirty="0" smtClean="0"/>
              <a:t>Simulation </a:t>
            </a:r>
          </a:p>
          <a:p>
            <a:pPr lvl="1"/>
            <a:r>
              <a:rPr lang="en-US" sz="1600" dirty="0" smtClean="0"/>
              <a:t>Detector description</a:t>
            </a:r>
          </a:p>
          <a:p>
            <a:pPr lvl="1"/>
            <a:r>
              <a:rPr lang="en-US" sz="1600" dirty="0" smtClean="0"/>
              <a:t>Reconstruction</a:t>
            </a:r>
          </a:p>
          <a:p>
            <a:pPr lvl="1"/>
            <a:r>
              <a:rPr lang="en-US" sz="1600" dirty="0" smtClean="0"/>
              <a:t>Data Model</a:t>
            </a:r>
          </a:p>
          <a:p>
            <a:pPr lvl="1"/>
            <a:r>
              <a:rPr lang="en-US" sz="1600" dirty="0" smtClean="0"/>
              <a:t>Analysis</a:t>
            </a:r>
          </a:p>
          <a:p>
            <a:pPr lvl="2"/>
            <a:r>
              <a:rPr lang="en-US" sz="1600" dirty="0" smtClean="0"/>
              <a:t>Without starting a software effort from scratch</a:t>
            </a:r>
          </a:p>
          <a:p>
            <a:pPr lvl="3"/>
            <a:r>
              <a:rPr lang="en-US" sz="1600" dirty="0" smtClean="0"/>
              <a:t>i.e., pick up “existing” solutions / projects and choose pragmatically/wisely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21074" y="2209800"/>
            <a:ext cx="5318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pitchFamily="2" charset="2"/>
              <a:buChar char="q"/>
              <a:defRPr kumimoji="1"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Zapf Dingbats" charset="2"/>
              <a:buChar char="u"/>
              <a:defRPr kumimoji="1" sz="2000" b="1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Zapf Dingbats" charset="2"/>
              <a:buChar char="l"/>
              <a:defRPr kumimoji="1" sz="2000" b="1">
                <a:solidFill>
                  <a:srgbClr val="0099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75000"/>
              <a:buFont typeface="Zapf Dingbats" charset="2"/>
              <a:buChar char="è"/>
              <a:defRPr kumimoji="1" sz="2000" b="1">
                <a:solidFill>
                  <a:srgbClr val="CC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buNone/>
              <a:defRPr kumimoji="1"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Gaudi </a:t>
            </a:r>
          </a:p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Geant4, DELPHES, others</a:t>
            </a:r>
          </a:p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DD4HEP, DDG4</a:t>
            </a:r>
          </a:p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?</a:t>
            </a:r>
          </a:p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Inspired by LCIO</a:t>
            </a:r>
          </a:p>
          <a:p>
            <a:pPr lvl="4">
              <a:buClr>
                <a:srgbClr val="FF9966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C++ and python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4648200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Wingdings" pitchFamily="2" charset="2"/>
              <a:buChar char="q"/>
              <a:defRPr kumimoji="1"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Zapf Dingbats" charset="2"/>
              <a:buChar char="u"/>
              <a:defRPr kumimoji="1" sz="2000" b="1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65000"/>
              <a:buFont typeface="Zapf Dingbats" charset="2"/>
              <a:buChar char="l"/>
              <a:defRPr kumimoji="1" sz="2000" b="1">
                <a:solidFill>
                  <a:srgbClr val="0099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75000"/>
              <a:buFont typeface="Zapf Dingbats" charset="2"/>
              <a:buChar char="è"/>
              <a:defRPr kumimoji="1" sz="2000" b="1">
                <a:solidFill>
                  <a:srgbClr val="CC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buNone/>
              <a:defRPr kumimoji="1"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Zapf Dingbats" charset="2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A lot of synergies with</a:t>
            </a:r>
          </a:p>
          <a:p>
            <a:pPr lvl="1"/>
            <a:r>
              <a:rPr lang="en-US" sz="1600" dirty="0" smtClean="0"/>
              <a:t>PH-SFT, towards a turn-key universal framework</a:t>
            </a:r>
          </a:p>
          <a:p>
            <a:pPr lvl="1"/>
            <a:r>
              <a:rPr lang="en-US" sz="1600" dirty="0" smtClean="0"/>
              <a:t>ILC/CLIC (e.g., detector description, event data model)</a:t>
            </a:r>
          </a:p>
          <a:p>
            <a:pPr lvl="1"/>
            <a:r>
              <a:rPr lang="en-US" sz="1600" dirty="0" smtClean="0"/>
              <a:t>LHC (Gaudi &amp; </a:t>
            </a:r>
            <a:r>
              <a:rPr lang="en-US" sz="1600" dirty="0" err="1" smtClean="0"/>
              <a:t>GaudiHive</a:t>
            </a:r>
            <a:r>
              <a:rPr lang="en-US" sz="1600" dirty="0" smtClean="0"/>
              <a:t> adapted from ATLAS, analysis framework adapted from CMS)</a:t>
            </a:r>
          </a:p>
          <a:p>
            <a:pPr lvl="1"/>
            <a:r>
              <a:rPr lang="en-US" sz="1600" dirty="0" smtClean="0"/>
              <a:t>AIDA2 (within which some of these efforts are carried out) </a:t>
            </a:r>
          </a:p>
        </p:txBody>
      </p:sp>
    </p:spTree>
    <p:extLst>
      <p:ext uri="{BB962C8B-B14F-4D97-AF65-F5344CB8AC3E}">
        <p14:creationId xmlns:p14="http://schemas.microsoft.com/office/powerpoint/2010/main" val="14075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824" y="478413"/>
            <a:ext cx="62540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Proposed physics topics to be used in the study </a:t>
            </a:r>
            <a:r>
              <a:rPr lang="en-US" dirty="0" smtClean="0"/>
              <a:t>of </a:t>
            </a:r>
            <a:r>
              <a:rPr lang="en-US" b="1" dirty="0" smtClean="0"/>
              <a:t>synergy/complementarity  </a:t>
            </a:r>
            <a:r>
              <a:rPr lang="en-US" dirty="0" smtClean="0"/>
              <a:t>among </a:t>
            </a:r>
            <a:r>
              <a:rPr lang="en-US" dirty="0"/>
              <a:t>experiments </a:t>
            </a:r>
            <a:r>
              <a:rPr lang="en-US" b="1" dirty="0"/>
              <a:t>at FCC-</a:t>
            </a:r>
            <a:r>
              <a:rPr lang="en-US" b="1" dirty="0" err="1"/>
              <a:t>hh</a:t>
            </a:r>
            <a:r>
              <a:rPr lang="en-US" b="1" dirty="0"/>
              <a:t>/</a:t>
            </a:r>
            <a:r>
              <a:rPr lang="en-US" b="1" dirty="0" err="1"/>
              <a:t>ee</a:t>
            </a:r>
            <a:r>
              <a:rPr lang="en-US" b="1" dirty="0"/>
              <a:t>/eh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-46548"/>
            <a:ext cx="279390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Complementarity</a:t>
            </a:r>
            <a:endParaRPr lang="fr-C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36936"/>
              </p:ext>
            </p:extLst>
          </p:nvPr>
        </p:nvGraphicFramePr>
        <p:xfrm>
          <a:off x="35496" y="1052736"/>
          <a:ext cx="9036494" cy="574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601"/>
                <a:gridCol w="3327239"/>
                <a:gridCol w="504056"/>
                <a:gridCol w="504056"/>
                <a:gridCol w="467542"/>
              </a:tblGrid>
              <a:tr h="414625">
                <a:tc>
                  <a:txBody>
                    <a:bodyPr/>
                    <a:lstStyle/>
                    <a:p>
                      <a:r>
                        <a:rPr lang="fr-CH" sz="1800" dirty="0" err="1" smtClean="0"/>
                        <a:t>Subject</a:t>
                      </a:r>
                      <a:endParaRPr lang="fr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hh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</a:t>
                      </a:r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2800" b="1" dirty="0" err="1" smtClean="0"/>
                        <a:t>Higgs</a:t>
                      </a:r>
                      <a:r>
                        <a:rPr lang="fr-CH" sz="2800" b="1" dirty="0" smtClean="0"/>
                        <a:t> </a:t>
                      </a:r>
                      <a:r>
                        <a:rPr lang="fr-CH" sz="2800" b="1" dirty="0" err="1" smtClean="0"/>
                        <a:t>Physics</a:t>
                      </a:r>
                      <a:endParaRPr lang="fr-CH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 studies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 dimension operators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composite Higgs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rare and exotic decays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Higgs production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Higgs bosons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597376">
                <a:tc>
                  <a:txBody>
                    <a:bodyPr/>
                    <a:lstStyle/>
                    <a:p>
                      <a:r>
                        <a:rPr lang="fr-CH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Interface </a:t>
                      </a:r>
                      <a:r>
                        <a:rPr lang="fr-CH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CH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Cosmology</a:t>
                      </a:r>
                      <a:endParaRPr lang="fr-CH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matter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baryogenesis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right-handed/(almost) sterile neutrinos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Electroweak</a:t>
                      </a:r>
                      <a:r>
                        <a:rPr lang="fr-CH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</a:t>
                      </a:r>
                      <a:r>
                        <a:rPr lang="fr-CH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r-CH" sz="2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2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CH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reaking</a:t>
                      </a:r>
                      <a:endParaRPr lang="fr-CH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 scattering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supersymmetry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dimensions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composite models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Flavour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hanging </a:t>
                      </a:r>
                      <a:endParaRPr lang="fr-CH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rare </a:t>
                      </a:r>
                      <a:r>
                        <a:rPr lang="fr-CH" sz="1200" dirty="0" err="1" smtClean="0"/>
                        <a:t>H,Z,W,top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decays</a:t>
                      </a:r>
                      <a:endParaRPr lang="fr-CH" sz="1200" dirty="0" smtClean="0"/>
                    </a:p>
                    <a:p>
                      <a:r>
                        <a:rPr lang="fr-CH" sz="1200" dirty="0" smtClean="0"/>
                        <a:t>lepton </a:t>
                      </a:r>
                      <a:r>
                        <a:rPr lang="fr-CH" sz="1200" dirty="0" err="1" smtClean="0"/>
                        <a:t>flavor</a:t>
                      </a:r>
                      <a:r>
                        <a:rPr lang="fr-CH" sz="1200" dirty="0" smtClean="0"/>
                        <a:t> violation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Extensions of the SM</a:t>
                      </a:r>
                      <a:endParaRPr lang="fr-CH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vector-like fermions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SU(2)</a:t>
                      </a:r>
                      <a:r>
                        <a:rPr lang="en-US" sz="12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leptoquarks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QCD</a:t>
                      </a:r>
                      <a:endParaRPr lang="fr-CH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Perturbation theory, structure functions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Modelling final states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EW/SM precision issues</a:t>
                      </a:r>
                      <a:endParaRPr lang="fr-CH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dirty="0" err="1" smtClean="0"/>
                        <a:t>precision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measts</a:t>
                      </a:r>
                      <a:r>
                        <a:rPr lang="fr-CH" sz="1200" dirty="0" smtClean="0"/>
                        <a:t> (</a:t>
                      </a:r>
                      <a:r>
                        <a:rPr lang="fr-CH" sz="1200" dirty="0" err="1" smtClean="0"/>
                        <a:t>m</a:t>
                      </a:r>
                      <a:r>
                        <a:rPr lang="fr-CH" sz="1200" baseline="-25000" dirty="0" err="1" smtClean="0"/>
                        <a:t>Z</a:t>
                      </a:r>
                      <a:r>
                        <a:rPr lang="fr-CH" sz="1200" dirty="0" err="1" smtClean="0"/>
                        <a:t>,m</a:t>
                      </a:r>
                      <a:r>
                        <a:rPr lang="fr-CH" sz="1200" baseline="-25000" dirty="0" err="1" smtClean="0"/>
                        <a:t>W</a:t>
                      </a:r>
                      <a:r>
                        <a:rPr lang="fr-CH" sz="1200" dirty="0" err="1" smtClean="0"/>
                        <a:t>,m</a:t>
                      </a:r>
                      <a:r>
                        <a:rPr lang="fr-CH" sz="1200" baseline="-25000" dirty="0" err="1" smtClean="0"/>
                        <a:t>t</a:t>
                      </a:r>
                      <a:r>
                        <a:rPr lang="fr-CH" sz="1200" dirty="0" smtClean="0"/>
                        <a:t>,</a:t>
                      </a:r>
                      <a:r>
                        <a:rPr lang="fr-CH" sz="1200" dirty="0" smtClean="0">
                          <a:sym typeface="Symbol"/>
                        </a:rPr>
                        <a:t>,</a:t>
                      </a:r>
                      <a:r>
                        <a:rPr lang="fr-CH" sz="1200" baseline="-25000" dirty="0" smtClean="0">
                          <a:sym typeface="Symbol"/>
                        </a:rPr>
                        <a:t>s</a:t>
                      </a:r>
                      <a:r>
                        <a:rPr lang="fr-CH" sz="1200" baseline="0" dirty="0" smtClean="0">
                          <a:sym typeface="Symbol"/>
                        </a:rPr>
                        <a:t>(</a:t>
                      </a:r>
                      <a:r>
                        <a:rPr lang="fr-CH" sz="1200" dirty="0" err="1" smtClean="0"/>
                        <a:t>m</a:t>
                      </a:r>
                      <a:r>
                        <a:rPr lang="fr-CH" sz="1200" baseline="-25000" dirty="0" err="1" smtClean="0"/>
                        <a:t>Z</a:t>
                      </a:r>
                      <a:r>
                        <a:rPr lang="fr-CH" sz="1200" baseline="0" dirty="0" smtClean="0">
                          <a:sym typeface="Symbol"/>
                        </a:rPr>
                        <a:t>),sin</a:t>
                      </a:r>
                      <a:r>
                        <a:rPr lang="fr-CH" sz="1200" baseline="30000" dirty="0" smtClean="0">
                          <a:sym typeface="Symbol"/>
                        </a:rPr>
                        <a:t>2</a:t>
                      </a:r>
                      <a:r>
                        <a:rPr lang="fr-CH" sz="1200" baseline="0" dirty="0" smtClean="0">
                          <a:sym typeface="Symbol"/>
                        </a:rPr>
                        <a:t></a:t>
                      </a:r>
                      <a:r>
                        <a:rPr lang="fr-CH" sz="1200" baseline="-25000" dirty="0" smtClean="0">
                          <a:sym typeface="Symbol"/>
                        </a:rPr>
                        <a:t>W</a:t>
                      </a:r>
                      <a:r>
                        <a:rPr lang="fr-CH" sz="1200" baseline="0" dirty="0" smtClean="0">
                          <a:sym typeface="Symbol"/>
                        </a:rPr>
                        <a:t>.R</a:t>
                      </a:r>
                      <a:r>
                        <a:rPr lang="fr-CH" sz="1200" baseline="-25000" dirty="0" smtClean="0">
                          <a:sym typeface="Symbol"/>
                        </a:rPr>
                        <a:t>b</a:t>
                      </a:r>
                      <a:r>
                        <a:rPr lang="fr-CH" sz="1200" baseline="0" dirty="0" smtClean="0">
                          <a:sym typeface="Symbol"/>
                        </a:rPr>
                        <a:t>...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higher-order EW corrections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W,Z triple and quadruple couplings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 (anomalous) couplings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charm/bottom flavor studies</a:t>
                      </a:r>
                      <a:endParaRPr lang="fr-CH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2826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2708920"/>
            <a:ext cx="330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Where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is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Everybody</a:t>
            </a:r>
            <a:r>
              <a:rPr lang="fr-CH" sz="2800" b="1" dirty="0" smtClean="0"/>
              <a:t>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645024"/>
            <a:ext cx="705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i="1" dirty="0" smtClean="0"/>
              <a:t>At </a:t>
            </a:r>
            <a:r>
              <a:rPr lang="fr-CH" sz="2800" b="1" i="1" dirty="0" err="1" smtClean="0"/>
              <a:t>Higher</a:t>
            </a:r>
            <a:r>
              <a:rPr lang="fr-CH" sz="2800" b="1" i="1" dirty="0" smtClean="0"/>
              <a:t> Energies or at </a:t>
            </a:r>
            <a:r>
              <a:rPr lang="fr-CH" sz="2800" b="1" i="1" dirty="0" err="1" smtClean="0"/>
              <a:t>Very</a:t>
            </a:r>
            <a:r>
              <a:rPr lang="fr-CH" sz="2800" b="1" i="1" dirty="0" smtClean="0"/>
              <a:t> Small </a:t>
            </a:r>
            <a:r>
              <a:rPr lang="fr-CH" sz="2800" b="1" i="1" dirty="0" err="1" smtClean="0"/>
              <a:t>Couplings</a:t>
            </a:r>
            <a:r>
              <a:rPr lang="fr-CH" sz="2800" b="1" i="1" dirty="0" smtClean="0"/>
              <a:t>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043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496" y="1124744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</a:t>
            </a:r>
            <a:r>
              <a:rPr lang="en-US" sz="4400" dirty="0" smtClean="0">
                <a:latin typeface="+mj-lt"/>
              </a:rPr>
              <a:t>he </a:t>
            </a:r>
            <a:r>
              <a:rPr lang="en-US" sz="4400" dirty="0">
                <a:latin typeface="+mj-lt"/>
              </a:rPr>
              <a:t>combination </a:t>
            </a:r>
            <a:r>
              <a:rPr lang="en-US" sz="4400" dirty="0" smtClean="0">
                <a:latin typeface="+mj-lt"/>
              </a:rPr>
              <a:t>of the FCC machines offers outstanding discovery potential by exploration of new domains of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-- precision  </a:t>
            </a:r>
          </a:p>
          <a:p>
            <a:r>
              <a:rPr lang="en-US" sz="4400" dirty="0" smtClean="0">
                <a:latin typeface="+mj-lt"/>
              </a:rPr>
              <a:t>and 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-- direct search</a:t>
            </a:r>
            <a:r>
              <a:rPr lang="en-US" sz="4400" dirty="0" smtClean="0">
                <a:latin typeface="+mj-lt"/>
              </a:rPr>
              <a:t>, both </a:t>
            </a:r>
            <a:endParaRPr lang="en-US" sz="4400" dirty="0" smtClean="0">
              <a:latin typeface="+mj-lt"/>
            </a:endParaRPr>
          </a:p>
          <a:p>
            <a:r>
              <a:rPr lang="en-US" sz="4400" dirty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        -- </a:t>
            </a:r>
            <a:r>
              <a:rPr lang="en-US" sz="4400" dirty="0" smtClean="0">
                <a:latin typeface="+mj-lt"/>
              </a:rPr>
              <a:t>at high </a:t>
            </a:r>
            <a:r>
              <a:rPr lang="en-US" sz="4400" dirty="0" smtClean="0">
                <a:latin typeface="+mj-lt"/>
              </a:rPr>
              <a:t>energy and </a:t>
            </a:r>
            <a:endParaRPr lang="en-US" sz="4400" dirty="0" smtClean="0">
              <a:latin typeface="+mj-lt"/>
            </a:endParaRPr>
          </a:p>
          <a:p>
            <a:r>
              <a:rPr lang="en-US" sz="4400" dirty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        -- </a:t>
            </a:r>
            <a:r>
              <a:rPr lang="en-US" sz="4400" dirty="0" smtClean="0">
                <a:latin typeface="+mj-lt"/>
              </a:rPr>
              <a:t>at </a:t>
            </a:r>
            <a:r>
              <a:rPr lang="en-US" sz="4400" dirty="0" smtClean="0">
                <a:latin typeface="+mj-lt"/>
              </a:rPr>
              <a:t>very small couplings</a:t>
            </a:r>
            <a:endParaRPr lang="fr-CH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04664"/>
            <a:ext cx="622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What</a:t>
            </a:r>
            <a:r>
              <a:rPr lang="fr-CH" b="1" dirty="0" smtClean="0"/>
              <a:t>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believe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/>
              <a:t>now</a:t>
            </a:r>
            <a:r>
              <a:rPr lang="fr-CH" b="1" dirty="0" smtClean="0"/>
              <a:t> and </a:t>
            </a:r>
            <a:r>
              <a:rPr lang="fr-CH" b="1" dirty="0" err="1" smtClean="0"/>
              <a:t>work</a:t>
            </a:r>
            <a:r>
              <a:rPr lang="fr-CH" b="1" dirty="0" smtClean="0"/>
              <a:t> </a:t>
            </a:r>
            <a:r>
              <a:rPr lang="fr-CH" b="1" dirty="0" smtClean="0"/>
              <a:t>to </a:t>
            </a:r>
            <a:r>
              <a:rPr lang="fr-CH" b="1" dirty="0" err="1" smtClean="0">
                <a:solidFill>
                  <a:srgbClr val="0000FF"/>
                </a:solidFill>
              </a:rPr>
              <a:t>demonstrate</a:t>
            </a:r>
            <a:r>
              <a:rPr lang="fr-CH" b="1" dirty="0" smtClean="0"/>
              <a:t> in a few </a:t>
            </a:r>
            <a:r>
              <a:rPr lang="fr-CH" b="1" dirty="0" err="1" smtClean="0"/>
              <a:t>years</a:t>
            </a:r>
            <a:r>
              <a:rPr lang="fr-CH" b="1" dirty="0" smtClean="0"/>
              <a:t>: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2530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36912"/>
            <a:ext cx="234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Extra slides</a:t>
            </a:r>
            <a:endParaRPr lang="fr-CH" sz="3600" b="1" dirty="0"/>
          </a:p>
        </p:txBody>
      </p:sp>
    </p:spTree>
    <p:extLst>
      <p:ext uri="{BB962C8B-B14F-4D97-AF65-F5344CB8AC3E}">
        <p14:creationId xmlns:p14="http://schemas.microsoft.com/office/powerpoint/2010/main" val="42719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01148"/>
              </p:ext>
            </p:extLst>
          </p:nvPr>
        </p:nvGraphicFramePr>
        <p:xfrm>
          <a:off x="281354" y="960120"/>
          <a:ext cx="8717866" cy="7698064"/>
        </p:xfrm>
        <a:graphic>
          <a:graphicData uri="http://schemas.openxmlformats.org/drawingml/2006/table">
            <a:tbl>
              <a:tblPr/>
              <a:tblGrid>
                <a:gridCol w="1837006"/>
                <a:gridCol w="3719252"/>
                <a:gridCol w="1972888"/>
                <a:gridCol w="1188720"/>
              </a:tblGrid>
              <a:tr h="270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Tahoma"/>
                        </a:rPr>
                        <a:t>Meeting / activity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Present goals (as of April 2014)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who is present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b="1" dirty="0" err="1" smtClean="0">
                          <a:effectLst/>
                          <a:latin typeface="Tahoma"/>
                        </a:rPr>
                        <a:t>Frequency</a:t>
                      </a:r>
                      <a:endParaRPr lang="fr-CH" sz="1200" b="1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/>
                        </a:rPr>
                        <a:t>Physics Coordination Meeting (FCC-</a:t>
                      </a:r>
                      <a:r>
                        <a:rPr lang="en-US" sz="1200" dirty="0" err="1" smtClean="0">
                          <a:effectLst/>
                          <a:latin typeface="Tahoma"/>
                        </a:rPr>
                        <a:t>Physco</a:t>
                      </a:r>
                      <a:r>
                        <a:rPr lang="en-US" sz="1200" dirty="0" smtClean="0">
                          <a:effectLst/>
                          <a:latin typeface="Tahoma"/>
                        </a:rPr>
                        <a:t>)</a:t>
                      </a:r>
                      <a:r>
                        <a:rPr lang="en-US" sz="1200" dirty="0">
                          <a:effectLst/>
                          <a:latin typeface="Tahoma"/>
                        </a:rPr>
                        <a:t/>
                      </a:r>
                      <a:br>
                        <a:rPr lang="en-US" sz="1200" dirty="0">
                          <a:effectLst/>
                          <a:latin typeface="Tahoma"/>
                        </a:rPr>
                      </a:br>
                      <a:r>
                        <a:rPr lang="en-US" sz="1200" dirty="0">
                          <a:effectLst/>
                          <a:latin typeface="Tahoma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Tahoma"/>
                        </a:rPr>
                        <a:t>Chair: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/>
                        </a:rPr>
                        <a:t>A. Blondel</a:t>
                      </a:r>
                      <a:r>
                        <a:rPr lang="en-US" sz="1200" baseline="0" dirty="0" smtClean="0">
                          <a:effectLst/>
                          <a:latin typeface="Tahoma"/>
                        </a:rPr>
                        <a:t> until April 2015</a:t>
                      </a:r>
                      <a:endParaRPr lang="en-US" sz="1200" dirty="0" smtClean="0"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/>
                        </a:rPr>
                        <a:t>Secretary</a:t>
                      </a:r>
                      <a:r>
                        <a:rPr lang="en-US" sz="1200" dirty="0">
                          <a:effectLst/>
                          <a:latin typeface="Tahoma"/>
                        </a:rPr>
                        <a:t>: </a:t>
                      </a:r>
                      <a:r>
                        <a:rPr lang="en-US" sz="1200" dirty="0" smtClean="0">
                          <a:effectLst/>
                          <a:latin typeface="Tahoma"/>
                        </a:rPr>
                        <a:t>Mike</a:t>
                      </a:r>
                      <a:r>
                        <a:rPr lang="en-US" sz="1200" baseline="0" dirty="0" smtClean="0"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ahoma"/>
                        </a:rPr>
                        <a:t>Koratzinos</a:t>
                      </a:r>
                      <a:r>
                        <a:rPr lang="en-US" sz="1200" dirty="0" smtClean="0">
                          <a:effectLst/>
                          <a:latin typeface="Tahoma"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Symbol"/>
                        </a:rPr>
                        <a:t>·</a:t>
                      </a:r>
                      <a:r>
                        <a:rPr lang="en-US" sz="1200" dirty="0" smtClean="0"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/>
                        </a:rPr>
                        <a:t>        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Ensure that all physics studies progress as one consistent endeavor</a:t>
                      </a:r>
                      <a:endParaRPr lang="en-US" sz="1400" b="1" dirty="0" smtClean="0">
                        <a:effectLst/>
                        <a:latin typeface="Symbol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ymbol"/>
                        </a:rPr>
                        <a:t>·</a:t>
                      </a:r>
                      <a:r>
                        <a:rPr lang="en-US" sz="1400" b="1" dirty="0">
                          <a:effectLst/>
                          <a:latin typeface="Times New Roman"/>
                        </a:rPr>
                        <a:t>         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Define and align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scope 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and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milestones 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of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physics 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studies</a:t>
                      </a:r>
                    </a:p>
                    <a:p>
                      <a:r>
                        <a:rPr lang="en-US" sz="1400" b="1" dirty="0">
                          <a:effectLst/>
                          <a:latin typeface="Symbol"/>
                        </a:rPr>
                        <a:t>·</a:t>
                      </a:r>
                      <a:r>
                        <a:rPr lang="en-US" sz="1400" b="1" dirty="0">
                          <a:effectLst/>
                          <a:latin typeface="Times New Roman"/>
                        </a:rPr>
                        <a:t>       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Propose physics topics to be used in the study of synergy/complementarity among experiments at FCC-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hh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/eh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Symbol"/>
                        </a:rPr>
                        <a:t>·</a:t>
                      </a:r>
                      <a:r>
                        <a:rPr lang="en-US" sz="1400" b="1" dirty="0" smtClean="0">
                          <a:effectLst/>
                          <a:latin typeface="Times New Roman"/>
                        </a:rPr>
                        <a:t>         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Track progress of individual physics study activities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</a:rPr>
                        <a:t> 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/>
                        </a:rPr>
                        <a:t>·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        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Monitor/coordinate/promote talks on</a:t>
                      </a: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FCC  physics </a:t>
                      </a:r>
                      <a:r>
                        <a:rPr lang="en-US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conferences and workshops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lvl="0" indent="-22860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ymbol"/>
                        </a:rPr>
                        <a:t>·</a:t>
                      </a:r>
                      <a:r>
                        <a:rPr lang="en-US" sz="1400" b="1" dirty="0">
                          <a:effectLst/>
                          <a:latin typeface="Times New Roman"/>
                        </a:rPr>
                        <a:t>         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Identify technical and organizational questions which require further coordination </a:t>
                      </a:r>
                      <a:endParaRPr lang="en-US" sz="1400" b="1" dirty="0" smtClean="0">
                        <a:effectLst/>
                        <a:latin typeface="Calibri"/>
                      </a:endParaRP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Software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platform 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      theoretical calculations 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      conference presentations  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repository of talks and papers,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experimental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R&amp;D and infrastructures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baseline="0" dirty="0" smtClean="0">
                          <a:effectLst/>
                          <a:latin typeface="Calibri"/>
                        </a:rPr>
                        <a:t>       running scenarios and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schedule 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1" dirty="0" smtClean="0">
                          <a:effectLst/>
                          <a:latin typeface="Calibri"/>
                        </a:rPr>
                        <a:t>       general 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study </a:t>
                      </a:r>
                      <a:r>
                        <a:rPr lang="en-US" sz="1400" b="1" dirty="0" smtClean="0">
                          <a:effectLst/>
                          <a:latin typeface="Calibri"/>
                        </a:rPr>
                        <a:t>management</a:t>
                      </a:r>
                    </a:p>
                    <a:p>
                      <a:pPr marL="685800" lvl="1" indent="-2286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400" b="1" dirty="0">
                        <a:effectLst/>
                        <a:latin typeface="Calibri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ymbol"/>
                        </a:rPr>
                        <a:t>·</a:t>
                      </a:r>
                      <a:r>
                        <a:rPr lang="en-US" sz="1400" b="1" dirty="0">
                          <a:effectLst/>
                          <a:latin typeface="Times New Roman"/>
                        </a:rPr>
                        <a:t>        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Identify issues to be brought to attention to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FCC coordination meeting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FCC Study leader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deputy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Hadron physics and  experiments study leaders;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Lepton physics and experiments study leaders;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e-p physics and experiments study leader;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/>
                        </a:rPr>
                        <a:t>others invited</a:t>
                      </a:r>
                      <a:r>
                        <a:rPr lang="en-US" sz="1200" baseline="0" dirty="0" smtClean="0">
                          <a:effectLst/>
                          <a:latin typeface="Tahoma"/>
                        </a:rPr>
                        <a:t> as required.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Tahoma"/>
                        </a:rPr>
                        <a:t>------------------------------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Accelerator: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Benedikt</a:t>
                      </a:r>
                      <a:endParaRPr lang="en-US" sz="1400" b="1" baseline="0" dirty="0" smtClean="0">
                        <a:solidFill>
                          <a:srgbClr val="0000CC"/>
                        </a:solidFill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Zimmermann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FCC-</a:t>
                      </a:r>
                      <a:r>
                        <a:rPr lang="en-US" sz="1400" b="0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hh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Gianotti</a:t>
                      </a:r>
                      <a:endParaRPr lang="en-US" sz="1400" b="1" baseline="0" dirty="0" smtClean="0">
                        <a:solidFill>
                          <a:srgbClr val="0000CC"/>
                        </a:solidFill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Mangano</a:t>
                      </a:r>
                      <a:endParaRPr lang="en-US" sz="1400" b="1" baseline="0" dirty="0" smtClean="0">
                        <a:solidFill>
                          <a:srgbClr val="0000CC"/>
                        </a:solidFill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FCC-</a:t>
                      </a:r>
                      <a:r>
                        <a:rPr lang="en-US" sz="1400" b="0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ee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Blondel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Janot</a:t>
                      </a:r>
                      <a:endParaRPr lang="en-US" sz="1400" b="1" baseline="0" dirty="0" smtClean="0">
                        <a:solidFill>
                          <a:srgbClr val="0000CC"/>
                        </a:solidFill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Ellis/</a:t>
                      </a: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Grojean</a:t>
                      </a:r>
                      <a:endParaRPr lang="en-US" sz="1400" b="1" baseline="0" dirty="0" smtClean="0">
                        <a:solidFill>
                          <a:srgbClr val="0000CC"/>
                        </a:solidFill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FCC-eh: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Klein/</a:t>
                      </a: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  <a:effectLst/>
                          <a:latin typeface="Tahoma"/>
                        </a:rPr>
                        <a:t>D’Onofrio</a:t>
                      </a:r>
                      <a:r>
                        <a:rPr lang="en-US" sz="1200" baseline="0" dirty="0" smtClean="0">
                          <a:effectLst/>
                          <a:latin typeface="Tahoma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ahoma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Tahoma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Tahoma"/>
                        </a:rPr>
                        <a:t>1 </a:t>
                      </a:r>
                      <a:r>
                        <a:rPr lang="fr-CH" sz="1200" dirty="0">
                          <a:effectLst/>
                          <a:latin typeface="Tahoma"/>
                        </a:rPr>
                        <a:t>/ </a:t>
                      </a:r>
                      <a:r>
                        <a:rPr lang="fr-CH" sz="1200" dirty="0" err="1" smtClean="0">
                          <a:effectLst/>
                          <a:latin typeface="Tahoma"/>
                        </a:rPr>
                        <a:t>month</a:t>
                      </a:r>
                      <a:endParaRPr lang="fr-CH" sz="1200" dirty="0" smtClean="0"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Tahoma"/>
                        </a:rPr>
                        <a:t>or as </a:t>
                      </a:r>
                      <a:r>
                        <a:rPr lang="fr-CH" sz="1200" dirty="0" err="1" smtClean="0">
                          <a:effectLst/>
                          <a:latin typeface="Tahoma"/>
                        </a:rPr>
                        <a:t>needed</a:t>
                      </a:r>
                      <a:endParaRPr lang="fr-CH" sz="1200" dirty="0" smtClean="0">
                        <a:effectLst/>
                        <a:latin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Tahoma"/>
                        </a:rPr>
                        <a:t>(Thursdays 12:00-13:30)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H" sz="1200" b="0" baseline="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b="0" baseline="0" dirty="0" smtClean="0">
                          <a:effectLst/>
                          <a:latin typeface="Calibri"/>
                        </a:rPr>
                        <a:t>5 </a:t>
                      </a:r>
                      <a:r>
                        <a:rPr lang="fr-CH" sz="1200" b="0" baseline="0" dirty="0" err="1" smtClean="0">
                          <a:effectLst/>
                          <a:latin typeface="Calibri"/>
                        </a:rPr>
                        <a:t>February</a:t>
                      </a:r>
                      <a:endParaRPr lang="fr-CH" sz="1200" b="0" baseline="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b="0" baseline="0" dirty="0" smtClean="0">
                          <a:effectLst/>
                          <a:latin typeface="Calibri"/>
                        </a:rPr>
                        <a:t>20 March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b="0" baseline="0" dirty="0" smtClean="0">
                          <a:effectLst/>
                          <a:latin typeface="Calibri"/>
                        </a:rPr>
                        <a:t>10 April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b="1" baseline="0" dirty="0" smtClean="0">
                          <a:effectLst/>
                          <a:latin typeface="Calibri"/>
                        </a:rPr>
                        <a:t>8 May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CH" sz="1200" b="1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5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H" sz="1200" dirty="0">
                        <a:effectLst/>
                        <a:latin typeface="Calibri"/>
                      </a:endParaRPr>
                    </a:p>
                  </a:txBody>
                  <a:tcPr marL="26409" marR="26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82925" y="1528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24683"/>
            <a:ext cx="7848872" cy="86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FCC Physics </a:t>
            </a: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oordination (</a:t>
            </a:r>
            <a:r>
              <a:rPr lang="en-GB" dirty="0" err="1" smtClean="0">
                <a:solidFill>
                  <a:schemeClr val="tx1"/>
                </a:solidFill>
              </a:rPr>
              <a:t>Physco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28" y="982380"/>
            <a:ext cx="4467411" cy="319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6" y="4532767"/>
            <a:ext cx="7845615" cy="157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0412" y="227491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LHeC</a:t>
            </a:r>
            <a:r>
              <a:rPr lang="en-US" b="1" dirty="0" smtClean="0"/>
              <a:t> (CDR)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7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09208" y="608033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FCC-he (ERL)</a:t>
            </a:r>
          </a:p>
          <a:p>
            <a:r>
              <a:rPr lang="en-US" b="1" dirty="0" smtClean="0"/>
              <a:t>60 </a:t>
            </a:r>
            <a:r>
              <a:rPr lang="en-US" b="1" dirty="0" err="1" smtClean="0"/>
              <a:t>GeV</a:t>
            </a:r>
            <a:r>
              <a:rPr lang="en-US" b="1" dirty="0" smtClean="0"/>
              <a:t> * 50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824" y="259556"/>
            <a:ext cx="867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Interaction Regions for </a:t>
            </a:r>
            <a:r>
              <a:rPr lang="en-US" sz="2800" dirty="0" err="1" smtClean="0"/>
              <a:t>ep</a:t>
            </a:r>
            <a:r>
              <a:rPr lang="en-US" sz="2800" dirty="0" smtClean="0"/>
              <a:t> with Synchronous </a:t>
            </a:r>
            <a:r>
              <a:rPr lang="en-US" sz="2800" dirty="0" err="1" smtClean="0"/>
              <a:t>pp</a:t>
            </a:r>
            <a:r>
              <a:rPr lang="en-US" sz="2800" dirty="0" smtClean="0"/>
              <a:t> Operation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6" y="1093684"/>
            <a:ext cx="1754266" cy="16213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317901">
            <a:off x="6140828" y="3406585"/>
            <a:ext cx="172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Non colliding p beam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89" y="2847930"/>
            <a:ext cx="2739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 one IR.</a:t>
            </a:r>
          </a:p>
          <a:p>
            <a:r>
              <a:rPr lang="en-US" dirty="0" smtClean="0"/>
              <a:t>Matching e and p beams</a:t>
            </a:r>
          </a:p>
          <a:p>
            <a:r>
              <a:rPr lang="en-US" dirty="0" smtClean="0"/>
              <a:t>Limit synchrotron radiation</a:t>
            </a:r>
          </a:p>
          <a:p>
            <a:r>
              <a:rPr lang="en-US" dirty="0" smtClean="0"/>
              <a:t>Design of inner magnets</a:t>
            </a:r>
          </a:p>
          <a:p>
            <a:r>
              <a:rPr lang="en-US" dirty="0" smtClean="0"/>
              <a:t>Beam-beam effects 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881" y="6272798"/>
            <a:ext cx="6209690" cy="369332"/>
          </a:xfrm>
          <a:prstGeom prst="rect">
            <a:avLst/>
          </a:prstGeom>
          <a:solidFill>
            <a:srgbClr val="FF85F0">
              <a:alpha val="1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Tentative: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p</a:t>
            </a:r>
            <a:r>
              <a:rPr lang="en-US" dirty="0" smtClean="0"/>
              <a:t>=2μm, β*=20cm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=3μm ≈</a:t>
            </a:r>
            <a:r>
              <a:rPr lang="en-US" dirty="0" err="1" smtClean="0">
                <a:sym typeface="Wingdings"/>
              </a:rPr>
              <a:t>σ</a:t>
            </a:r>
            <a:r>
              <a:rPr lang="en-US" baseline="-25000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matched! </a:t>
            </a:r>
            <a:r>
              <a:rPr lang="el-GR" dirty="0" smtClean="0">
                <a:sym typeface="Wingdings"/>
              </a:rPr>
              <a:t>ε</a:t>
            </a:r>
            <a:r>
              <a:rPr lang="en-US" baseline="-25000" dirty="0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=5μm ..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7736237" y="4220154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Rogelio Tomas, Max Klein, ICHEP14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9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2539"/>
              </p:ext>
            </p:extLst>
          </p:nvPr>
        </p:nvGraphicFramePr>
        <p:xfrm>
          <a:off x="1" y="0"/>
          <a:ext cx="91440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1"/>
                <a:gridCol w="1647926"/>
                <a:gridCol w="1238355"/>
                <a:gridCol w="1168874"/>
                <a:gridCol w="20290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FFFF99"/>
                          </a:solidFill>
                        </a:rPr>
                        <a:t>collider parameter</a:t>
                      </a:r>
                      <a:r>
                        <a:rPr lang="en-GB" sz="2400" baseline="0" dirty="0" smtClean="0">
                          <a:solidFill>
                            <a:srgbClr val="FFFF99"/>
                          </a:solidFill>
                        </a:rPr>
                        <a:t>s</a:t>
                      </a:r>
                      <a:endParaRPr lang="en-GB" sz="2400" dirty="0">
                        <a:solidFill>
                          <a:srgbClr val="FF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baseline="0" dirty="0" smtClean="0">
                          <a:latin typeface="+mn-lt"/>
                        </a:rPr>
                        <a:t>FCC ERL</a:t>
                      </a:r>
                      <a:endParaRPr lang="en-GB" sz="240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FCC-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ee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ring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protons</a:t>
                      </a:r>
                      <a:endParaRPr lang="en-GB" sz="2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en-US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cs typeface="Calibri"/>
                        </a:rPr>
                        <a:t>±</a:t>
                      </a:r>
                      <a:endParaRPr kumimoji="0" lang="en-GB" sz="24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400" b="1" i="0" baseline="30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±</a:t>
                      </a:r>
                      <a:endParaRPr lang="en-GB" sz="2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p</a:t>
                      </a:r>
                      <a:endParaRPr lang="en-GB" sz="2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  [GeV]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50000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bunches / beam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1360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10600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</a:t>
                      </a:r>
                      <a:r>
                        <a:rPr lang="en-US" sz="2400" baseline="0" dirty="0" smtClean="0"/>
                        <a:t> intensity [10</a:t>
                      </a:r>
                      <a:r>
                        <a:rPr lang="en-US" sz="2400" baseline="30000" dirty="0" smtClean="0"/>
                        <a:t>11</a:t>
                      </a:r>
                      <a:r>
                        <a:rPr lang="en-US" sz="2400" baseline="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0.46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current [mA]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25.6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bunch length</a:t>
                      </a:r>
                      <a:r>
                        <a:rPr lang="en-US" sz="2400" baseline="0" dirty="0" smtClean="0"/>
                        <a:t> [cm]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0.02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rms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emittance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smtClean="0">
                          <a:latin typeface="+mn-lt"/>
                        </a:rPr>
                        <a:t>nm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0.17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1.9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0.02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2400" baseline="-25000" dirty="0" err="1" smtClean="0">
                          <a:latin typeface="+mn-lt"/>
                        </a:rPr>
                        <a:t>x,y</a:t>
                      </a:r>
                      <a:r>
                        <a:rPr lang="en-US" sz="2400" baseline="0" dirty="0" smtClean="0"/>
                        <a:t>*[mm]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8, 4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17, 8.5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[200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2400" baseline="-25000" dirty="0" err="1" smtClean="0"/>
                        <a:t>x,y</a:t>
                      </a:r>
                      <a:r>
                        <a:rPr lang="en-US" sz="2400" dirty="0" smtClean="0"/>
                        <a:t>* [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smtClean="0"/>
                        <a:t>m]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4.0</a:t>
                      </a:r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4.0, 2.0</a:t>
                      </a:r>
                      <a:endParaRPr kumimoji="0" lang="en-GB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equal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beam-b. parameter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Symbol" pitchFamily="18" charset="2"/>
                        </a:rPr>
                        <a:t>x</a:t>
                      </a:r>
                      <a:endParaRPr lang="en-GB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0.13</a:t>
                      </a: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0.022 (0.0002)</a:t>
                      </a:r>
                      <a:endParaRPr lang="en-GB" sz="2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hourglass reduction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0" i="1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=1.35)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~0.21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~0.39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 energy [</a:t>
                      </a:r>
                      <a:r>
                        <a:rPr lang="en-US" sz="2400" dirty="0" err="1" smtClean="0"/>
                        <a:t>TeV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55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luminosity[10</a:t>
                      </a:r>
                      <a:r>
                        <a:rPr lang="en-US" sz="2400" baseline="30000" dirty="0" smtClean="0"/>
                        <a:t>34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-1</a:t>
                      </a:r>
                      <a:r>
                        <a:rPr lang="en-US" sz="2400" dirty="0" smtClean="0"/>
                        <a:t>]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GB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1826" y="5361319"/>
            <a:ext cx="1627707" cy="1477328"/>
          </a:xfrm>
          <a:prstGeom prst="rect">
            <a:avLst/>
          </a:prstGeom>
          <a:solidFill>
            <a:srgbClr val="E8C456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F.Zimmermann</a:t>
            </a:r>
            <a:endParaRPr lang="en-US" dirty="0" smtClean="0"/>
          </a:p>
          <a:p>
            <a:r>
              <a:rPr lang="en-US" dirty="0" smtClean="0"/>
              <a:t>ICHEP14, June</a:t>
            </a:r>
          </a:p>
          <a:p>
            <a:endParaRPr lang="en-US" dirty="0"/>
          </a:p>
          <a:p>
            <a:r>
              <a:rPr lang="en-US" dirty="0" smtClean="0"/>
              <a:t>PRELIMINARY</a:t>
            </a:r>
          </a:p>
          <a:p>
            <a:r>
              <a:rPr lang="en-US" dirty="0" smtClean="0"/>
              <a:t>L is 1000</a:t>
            </a:r>
            <a:r>
              <a:rPr lang="en-US" sz="1400" dirty="0" smtClean="0"/>
              <a:t>*</a:t>
            </a:r>
            <a:r>
              <a:rPr lang="en-US" dirty="0" smtClean="0"/>
              <a:t>HERA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51" y="836712"/>
            <a:ext cx="8205580" cy="590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CH" dirty="0"/>
          </a:p>
          <a:p>
            <a:r>
              <a:rPr lang="fr-CH" dirty="0" smtClean="0"/>
              <a:t>-- to </a:t>
            </a:r>
            <a:r>
              <a:rPr lang="fr-CH" dirty="0" err="1" smtClean="0"/>
              <a:t>establish</a:t>
            </a:r>
            <a:r>
              <a:rPr lang="fr-CH" dirty="0" smtClean="0"/>
              <a:t> the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capabilities</a:t>
            </a:r>
            <a:r>
              <a:rPr lang="fr-CH" dirty="0" smtClean="0"/>
              <a:t> of  the FCC machines (- </a:t>
            </a:r>
            <a:r>
              <a:rPr lang="fr-CH" dirty="0" err="1" smtClean="0"/>
              <a:t>ee</a:t>
            </a:r>
            <a:r>
              <a:rPr lang="fr-CH" dirty="0" smtClean="0"/>
              <a:t>, </a:t>
            </a:r>
            <a:r>
              <a:rPr lang="fr-CH" dirty="0" err="1" smtClean="0"/>
              <a:t>hh</a:t>
            </a:r>
            <a:r>
              <a:rPr lang="fr-CH" dirty="0" smtClean="0"/>
              <a:t>, </a:t>
            </a:r>
            <a:r>
              <a:rPr lang="fr-CH" dirty="0" err="1" smtClean="0"/>
              <a:t>he</a:t>
            </a:r>
            <a:r>
              <a:rPr lang="fr-CH" dirty="0" smtClean="0"/>
              <a:t>)</a:t>
            </a:r>
            <a:r>
              <a:rPr lang="fr-CH" dirty="0"/>
              <a:t> </a:t>
            </a:r>
            <a:endParaRPr lang="fr-CH" dirty="0" smtClean="0"/>
          </a:p>
          <a:p>
            <a:r>
              <a:rPr lang="fr-CH" dirty="0" smtClean="0"/>
              <a:t>            and the </a:t>
            </a:r>
            <a:r>
              <a:rPr lang="fr-CH" dirty="0" err="1"/>
              <a:t>complementarity</a:t>
            </a:r>
            <a:r>
              <a:rPr lang="fr-CH" dirty="0"/>
              <a:t> and </a:t>
            </a:r>
            <a:r>
              <a:rPr lang="fr-CH" dirty="0" err="1"/>
              <a:t>coverage</a:t>
            </a:r>
            <a:r>
              <a:rPr lang="fr-CH" dirty="0"/>
              <a:t> of the </a:t>
            </a:r>
            <a:r>
              <a:rPr lang="fr-CH" b="1" u="sng" dirty="0" err="1"/>
              <a:t>complex</a:t>
            </a:r>
            <a:r>
              <a:rPr lang="fr-CH" b="1" u="sng" dirty="0"/>
              <a:t>. </a:t>
            </a:r>
          </a:p>
          <a:p>
            <a:endParaRPr lang="fr-CH" dirty="0"/>
          </a:p>
          <a:p>
            <a:r>
              <a:rPr lang="fr-CH" dirty="0" smtClean="0"/>
              <a:t>-- scope the </a:t>
            </a:r>
            <a:r>
              <a:rPr lang="fr-CH" dirty="0" err="1" smtClean="0"/>
              <a:t>discovery</a:t>
            </a:r>
            <a:r>
              <a:rPr lang="fr-CH" dirty="0" smtClean="0"/>
              <a:t> </a:t>
            </a:r>
            <a:r>
              <a:rPr lang="fr-CH" dirty="0" err="1" smtClean="0"/>
              <a:t>sensitivities</a:t>
            </a:r>
            <a:r>
              <a:rPr lang="fr-CH" dirty="0" smtClean="0"/>
              <a:t> to a </a:t>
            </a:r>
            <a:r>
              <a:rPr lang="fr-CH" dirty="0" err="1" smtClean="0"/>
              <a:t>number</a:t>
            </a:r>
            <a:r>
              <a:rPr lang="fr-CH" dirty="0" smtClean="0"/>
              <a:t> of (new) </a:t>
            </a:r>
            <a:r>
              <a:rPr lang="fr-CH" dirty="0" err="1" smtClean="0"/>
              <a:t>physics</a:t>
            </a:r>
            <a:r>
              <a:rPr lang="fr-CH" dirty="0" smtClean="0"/>
              <a:t>  scenarios by </a:t>
            </a:r>
          </a:p>
          <a:p>
            <a:r>
              <a:rPr lang="fr-CH" dirty="0" smtClean="0"/>
              <a:t>            -- direct observation of new </a:t>
            </a:r>
            <a:r>
              <a:rPr lang="fr-CH" dirty="0" err="1" smtClean="0"/>
              <a:t>particles</a:t>
            </a:r>
            <a:endParaRPr lang="fr-CH" dirty="0" smtClean="0"/>
          </a:p>
          <a:p>
            <a:r>
              <a:rPr lang="fr-CH" dirty="0" smtClean="0"/>
              <a:t>            -- </a:t>
            </a:r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 of </a:t>
            </a:r>
            <a:r>
              <a:rPr lang="fr-CH" dirty="0" err="1" smtClean="0"/>
              <a:t>Higgs</a:t>
            </a:r>
            <a:r>
              <a:rPr lang="fr-CH" dirty="0" smtClean="0"/>
              <a:t>, </a:t>
            </a:r>
            <a:r>
              <a:rPr lang="fr-CH" dirty="0" err="1" smtClean="0"/>
              <a:t>Electroweak</a:t>
            </a:r>
            <a:r>
              <a:rPr lang="fr-CH" dirty="0"/>
              <a:t>,</a:t>
            </a:r>
            <a:r>
              <a:rPr lang="fr-CH" dirty="0" smtClean="0"/>
              <a:t> </a:t>
            </a:r>
            <a:r>
              <a:rPr lang="fr-CH" dirty="0" err="1" smtClean="0"/>
              <a:t>Flavour</a:t>
            </a:r>
            <a:r>
              <a:rPr lang="fr-CH" dirty="0"/>
              <a:t> </a:t>
            </a:r>
            <a:r>
              <a:rPr lang="fr-CH" dirty="0" err="1" smtClean="0"/>
              <a:t>etc</a:t>
            </a:r>
            <a:r>
              <a:rPr lang="fr-CH" dirty="0" smtClean="0"/>
              <a:t>  observables</a:t>
            </a:r>
          </a:p>
          <a:p>
            <a:r>
              <a:rPr lang="fr-CH" dirty="0"/>
              <a:t> </a:t>
            </a:r>
            <a:r>
              <a:rPr lang="fr-CH" dirty="0" smtClean="0"/>
              <a:t>           -- </a:t>
            </a:r>
            <a:r>
              <a:rPr lang="fr-CH" dirty="0" err="1" smtClean="0"/>
              <a:t>search</a:t>
            </a:r>
            <a:r>
              <a:rPr lang="fr-CH" dirty="0" smtClean="0"/>
              <a:t> for rare or </a:t>
            </a:r>
            <a:r>
              <a:rPr lang="fr-CH" dirty="0" err="1" smtClean="0"/>
              <a:t>forbidden</a:t>
            </a:r>
            <a:r>
              <a:rPr lang="fr-CH" dirty="0" smtClean="0"/>
              <a:t> </a:t>
            </a:r>
            <a:r>
              <a:rPr lang="fr-CH" dirty="0" err="1" smtClean="0"/>
              <a:t>phenomena</a:t>
            </a:r>
            <a:r>
              <a:rPr lang="fr-CH" dirty="0" smtClean="0"/>
              <a:t>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</a:t>
            </a:r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understand</a:t>
            </a:r>
            <a:r>
              <a:rPr lang="fr-CH" dirty="0" smtClean="0"/>
              <a:t> the </a:t>
            </a:r>
            <a:r>
              <a:rPr lang="fr-CH" dirty="0" err="1" smtClean="0"/>
              <a:t>experimental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establish</a:t>
            </a:r>
            <a:r>
              <a:rPr lang="fr-CH" dirty="0"/>
              <a:t> </a:t>
            </a:r>
            <a:r>
              <a:rPr lang="fr-CH" dirty="0" smtClean="0"/>
              <a:t>the </a:t>
            </a:r>
            <a:r>
              <a:rPr lang="fr-CH" dirty="0" err="1" smtClean="0"/>
              <a:t>sensitivity</a:t>
            </a:r>
            <a:r>
              <a:rPr lang="fr-CH" dirty="0" smtClean="0"/>
              <a:t> of the </a:t>
            </a:r>
            <a:r>
              <a:rPr lang="fr-CH" dirty="0" err="1" smtClean="0"/>
              <a:t>physics</a:t>
            </a:r>
            <a:r>
              <a:rPr lang="fr-CH" dirty="0" smtClean="0"/>
              <a:t> performance of detectors to basic </a:t>
            </a:r>
            <a:r>
              <a:rPr lang="fr-CH" dirty="0" err="1" smtClean="0"/>
              <a:t>properties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and </a:t>
            </a:r>
            <a:r>
              <a:rPr lang="fr-CH" dirty="0" err="1" smtClean="0"/>
              <a:t>identify</a:t>
            </a:r>
            <a:r>
              <a:rPr lang="fr-CH" dirty="0" smtClean="0"/>
              <a:t>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ones</a:t>
            </a:r>
            <a:r>
              <a:rPr lang="fr-CH" dirty="0" smtClean="0"/>
              <a:t>: </a:t>
            </a:r>
          </a:p>
          <a:p>
            <a:r>
              <a:rPr lang="fr-CH" dirty="0"/>
              <a:t> </a:t>
            </a:r>
            <a:r>
              <a:rPr lang="fr-CH" dirty="0" smtClean="0"/>
              <a:t>        -- are </a:t>
            </a:r>
            <a:r>
              <a:rPr lang="fr-CH" dirty="0" err="1" smtClean="0"/>
              <a:t>within</a:t>
            </a:r>
            <a:r>
              <a:rPr lang="fr-CH" dirty="0" smtClean="0"/>
              <a:t> </a:t>
            </a:r>
            <a:r>
              <a:rPr lang="fr-CH" dirty="0" err="1" smtClean="0"/>
              <a:t>reach</a:t>
            </a:r>
            <a:r>
              <a:rPr lang="fr-CH" dirty="0" smtClean="0"/>
              <a:t> of </a:t>
            </a:r>
            <a:r>
              <a:rPr lang="fr-CH" dirty="0" err="1" smtClean="0"/>
              <a:t>existing</a:t>
            </a:r>
            <a:r>
              <a:rPr lang="fr-CH" dirty="0" smtClean="0"/>
              <a:t> technologies and R&amp;D</a:t>
            </a:r>
          </a:p>
          <a:p>
            <a:r>
              <a:rPr lang="fr-CH" dirty="0"/>
              <a:t> </a:t>
            </a:r>
            <a:r>
              <a:rPr lang="fr-CH" dirty="0" smtClean="0"/>
              <a:t>        --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benefit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 a new, </a:t>
            </a:r>
            <a:r>
              <a:rPr lang="fr-CH" dirty="0" err="1" smtClean="0"/>
              <a:t>dedicated</a:t>
            </a:r>
            <a:r>
              <a:rPr lang="fr-CH" dirty="0" smtClean="0"/>
              <a:t>, detector R&amp;D program </a:t>
            </a:r>
          </a:p>
          <a:p>
            <a:r>
              <a:rPr lang="fr-CH" dirty="0" smtClean="0"/>
              <a:t>       </a:t>
            </a:r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define</a:t>
            </a:r>
            <a:r>
              <a:rPr lang="fr-CH" dirty="0" smtClean="0"/>
              <a:t> </a:t>
            </a:r>
            <a:r>
              <a:rPr lang="fr-CH" dirty="0" err="1" smtClean="0"/>
              <a:t>suitable</a:t>
            </a:r>
            <a:r>
              <a:rPr lang="fr-CH" dirty="0" smtClean="0"/>
              <a:t> </a:t>
            </a:r>
            <a:r>
              <a:rPr lang="fr-CH" dirty="0" err="1" smtClean="0"/>
              <a:t>layouts</a:t>
            </a:r>
            <a:r>
              <a:rPr lang="fr-CH" dirty="0" smtClean="0"/>
              <a:t> and </a:t>
            </a:r>
            <a:r>
              <a:rPr lang="fr-CH" dirty="0" err="1" smtClean="0"/>
              <a:t>requirements</a:t>
            </a:r>
            <a:r>
              <a:rPr lang="fr-CH" dirty="0" smtClean="0"/>
              <a:t> for infrastructure , </a:t>
            </a:r>
            <a:r>
              <a:rPr lang="fr-CH" dirty="0" err="1" smtClean="0"/>
              <a:t>study</a:t>
            </a:r>
            <a:r>
              <a:rPr lang="fr-CH" dirty="0" smtClean="0"/>
              <a:t> </a:t>
            </a:r>
            <a:r>
              <a:rPr lang="fr-CH" dirty="0" err="1" smtClean="0"/>
              <a:t>staging</a:t>
            </a:r>
            <a:r>
              <a:rPr lang="fr-CH" dirty="0" smtClean="0"/>
              <a:t> scenarios</a:t>
            </a:r>
          </a:p>
          <a:p>
            <a:endParaRPr lang="fr-CH" dirty="0"/>
          </a:p>
          <a:p>
            <a:r>
              <a:rPr lang="fr-CH" dirty="0"/>
              <a:t>-- </a:t>
            </a:r>
            <a:r>
              <a:rPr lang="fr-CH" dirty="0" err="1" smtClean="0"/>
              <a:t>identify</a:t>
            </a:r>
            <a:r>
              <a:rPr lang="fr-CH" dirty="0" smtClean="0"/>
              <a:t> </a:t>
            </a:r>
            <a:r>
              <a:rPr lang="fr-CH" dirty="0" err="1"/>
              <a:t>which</a:t>
            </a:r>
            <a:r>
              <a:rPr lang="fr-CH" dirty="0"/>
              <a:t> issues </a:t>
            </a:r>
            <a:r>
              <a:rPr lang="fr-CH" dirty="0" err="1"/>
              <a:t>would</a:t>
            </a:r>
            <a:r>
              <a:rPr lang="fr-CH" dirty="0"/>
              <a:t> </a:t>
            </a:r>
            <a:r>
              <a:rPr lang="fr-CH" dirty="0" err="1"/>
              <a:t>require</a:t>
            </a:r>
            <a:r>
              <a:rPr lang="fr-CH" dirty="0"/>
              <a:t> new </a:t>
            </a:r>
            <a:r>
              <a:rPr lang="fr-CH" dirty="0" err="1"/>
              <a:t>theoretical</a:t>
            </a:r>
            <a:r>
              <a:rPr lang="fr-CH" dirty="0"/>
              <a:t> </a:t>
            </a:r>
            <a:r>
              <a:rPr lang="fr-CH" dirty="0" err="1"/>
              <a:t>calculations</a:t>
            </a:r>
            <a:r>
              <a:rPr lang="fr-CH" dirty="0"/>
              <a:t> or</a:t>
            </a:r>
          </a:p>
          <a:p>
            <a:r>
              <a:rPr lang="fr-CH" dirty="0" err="1"/>
              <a:t>additional</a:t>
            </a:r>
            <a:r>
              <a:rPr lang="fr-CH" dirty="0"/>
              <a:t> </a:t>
            </a:r>
            <a:r>
              <a:rPr lang="fr-CH" dirty="0" err="1"/>
              <a:t>external</a:t>
            </a:r>
            <a:r>
              <a:rPr lang="fr-CH" dirty="0"/>
              <a:t> or </a:t>
            </a:r>
            <a:r>
              <a:rPr lang="fr-CH" dirty="0" err="1"/>
              <a:t>internal</a:t>
            </a:r>
            <a:r>
              <a:rPr lang="fr-CH" dirty="0"/>
              <a:t> </a:t>
            </a:r>
            <a:r>
              <a:rPr lang="fr-CH" dirty="0" err="1"/>
              <a:t>experimental</a:t>
            </a:r>
            <a:r>
              <a:rPr lang="fr-CH" dirty="0"/>
              <a:t> input </a:t>
            </a:r>
          </a:p>
          <a:p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637485" y="332656"/>
            <a:ext cx="76097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/>
            <a:r>
              <a:rPr lang="fr-CH" sz="2400" b="1" dirty="0" err="1">
                <a:solidFill>
                  <a:prstClr val="black"/>
                </a:solidFill>
              </a:rPr>
              <a:t>Aims</a:t>
            </a:r>
            <a:r>
              <a:rPr lang="fr-CH" sz="2400" b="1" dirty="0">
                <a:solidFill>
                  <a:prstClr val="black"/>
                </a:solidFill>
              </a:rPr>
              <a:t> of the FCC «</a:t>
            </a:r>
            <a:r>
              <a:rPr lang="fr-CH" sz="2400" b="1" dirty="0" err="1">
                <a:solidFill>
                  <a:prstClr val="black"/>
                </a:solidFill>
              </a:rPr>
              <a:t>Physics</a:t>
            </a:r>
            <a:r>
              <a:rPr lang="fr-CH" sz="2400" b="1" dirty="0">
                <a:solidFill>
                  <a:prstClr val="black"/>
                </a:solidFill>
              </a:rPr>
              <a:t> and </a:t>
            </a:r>
            <a:r>
              <a:rPr lang="fr-CH" sz="2400" b="1" dirty="0" err="1">
                <a:solidFill>
                  <a:prstClr val="black"/>
                </a:solidFill>
              </a:rPr>
              <a:t>Experiments</a:t>
            </a:r>
            <a:r>
              <a:rPr lang="fr-CH" sz="2400" b="1" dirty="0">
                <a:solidFill>
                  <a:prstClr val="black"/>
                </a:solidFill>
              </a:rPr>
              <a:t>» design </a:t>
            </a:r>
            <a:r>
              <a:rPr lang="fr-CH" sz="2400" b="1" dirty="0" err="1">
                <a:solidFill>
                  <a:prstClr val="black"/>
                </a:solidFill>
              </a:rPr>
              <a:t>study</a:t>
            </a:r>
            <a:r>
              <a:rPr lang="fr-CH" sz="2400" b="1" dirty="0">
                <a:solidFill>
                  <a:prstClr val="black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1103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80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Oval 5"/>
          <p:cNvSpPr/>
          <p:nvPr/>
        </p:nvSpPr>
        <p:spPr>
          <a:xfrm>
            <a:off x="683570" y="5486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extBox 8"/>
          <p:cNvSpPr txBox="1"/>
          <p:nvPr/>
        </p:nvSpPr>
        <p:spPr>
          <a:xfrm>
            <a:off x="179512" y="1071800"/>
            <a:ext cx="8964488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FCC-hh physics studies: </a:t>
            </a:r>
            <a:r>
              <a:rPr lang="fr-CH" sz="2000" dirty="0" smtClean="0"/>
              <a:t>emphasis on new ideas and understanding implications of 100 TeV collisions for the exploration of BSM </a:t>
            </a:r>
            <a:r>
              <a:rPr lang="fr-CH" sz="2000" dirty="0" err="1" smtClean="0"/>
              <a:t>physics</a:t>
            </a:r>
            <a:endParaRPr lang="fr-CH" sz="2000" b="1" dirty="0" smtClean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Exploration of EW symmetry breaking (conv. R.Contino and H.Gray)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High-mass WW and HH scattering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Precision Higgs studies, rare production and decays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BSM H dynamics, EW baryogenesis, etc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Exploration of BSM phenomena (conv. F.Moortgat, P.Schwaller)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Discovery reach of various scenarios (SUSY, new interactions, contact interactions, …)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DM searches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Continued exploration of SM particles (temp. conv. M.Mangano)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Physics and precise measurements of top, W, Z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Flavour phenomena (quarks and charged leptons, rare/forbidden decays, …)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Opportunities other than pp physics: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Heavy Ions (conv. Dainese, Masciocchi, Wiedemann)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Physics with the injectors (includes test beam) (conv. B.Goddard, G.Isidori, F.Teubert)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Theoretical tools for the study of 100 TeV collisions (conv. J.Rojo and G.Zanderighi)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PDFs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MC generators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Higher order QCD adn EW corrections</a:t>
            </a:r>
          </a:p>
        </p:txBody>
      </p:sp>
    </p:spTree>
    <p:extLst>
      <p:ext uri="{BB962C8B-B14F-4D97-AF65-F5344CB8AC3E}">
        <p14:creationId xmlns:p14="http://schemas.microsoft.com/office/powerpoint/2010/main" val="35657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80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Oval 5"/>
          <p:cNvSpPr/>
          <p:nvPr/>
        </p:nvSpPr>
        <p:spPr>
          <a:xfrm>
            <a:off x="683570" y="5486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extBox 9"/>
          <p:cNvSpPr txBox="1"/>
          <p:nvPr/>
        </p:nvSpPr>
        <p:spPr>
          <a:xfrm>
            <a:off x="21388" y="1124744"/>
            <a:ext cx="8964488" cy="6093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FCC-</a:t>
            </a:r>
            <a:r>
              <a:rPr lang="fr-CH" sz="2400" b="1" dirty="0" err="1" smtClean="0"/>
              <a:t>hh</a:t>
            </a:r>
            <a:r>
              <a:rPr lang="fr-CH" sz="2400" b="1" dirty="0" smtClean="0"/>
              <a:t> </a:t>
            </a:r>
            <a:r>
              <a:rPr lang="fr-CH" sz="2400" b="1" dirty="0"/>
              <a:t>detector </a:t>
            </a:r>
            <a:r>
              <a:rPr lang="fr-CH" sz="2400" dirty="0"/>
              <a:t>(</a:t>
            </a:r>
            <a:r>
              <a:rPr lang="fr-CH" sz="2400" dirty="0" err="1"/>
              <a:t>convener</a:t>
            </a:r>
            <a:r>
              <a:rPr lang="fr-CH" sz="2400" dirty="0"/>
              <a:t> </a:t>
            </a:r>
            <a:r>
              <a:rPr lang="fr-CH" sz="2400" dirty="0" err="1"/>
              <a:t>L.Pontecorvo</a:t>
            </a:r>
            <a:r>
              <a:rPr lang="fr-CH" sz="2400" dirty="0"/>
              <a:t>) </a:t>
            </a:r>
            <a:endParaRPr lang="fr-CH" sz="2400" dirty="0" smtClean="0"/>
          </a:p>
          <a:p>
            <a:r>
              <a:rPr lang="fr-CH" sz="2400" b="1" dirty="0" smtClean="0"/>
              <a:t>Machine-Detector </a:t>
            </a:r>
            <a:r>
              <a:rPr lang="fr-CH" sz="2400" b="1" dirty="0"/>
              <a:t>Interface</a:t>
            </a:r>
            <a:r>
              <a:rPr lang="fr-CH" sz="2400" dirty="0"/>
              <a:t> (</a:t>
            </a:r>
            <a:r>
              <a:rPr lang="fr-CH" sz="2400" dirty="0" err="1"/>
              <a:t>conveners</a:t>
            </a:r>
            <a:r>
              <a:rPr lang="fr-CH" sz="2400" dirty="0"/>
              <a:t> </a:t>
            </a:r>
            <a:r>
              <a:rPr lang="fr-CH" sz="2400" dirty="0" err="1"/>
              <a:t>B.Gorini</a:t>
            </a:r>
            <a:r>
              <a:rPr lang="fr-CH" sz="2400" dirty="0"/>
              <a:t> and </a:t>
            </a:r>
            <a:r>
              <a:rPr lang="fr-CH" sz="2400" dirty="0" err="1"/>
              <a:t>W.Riegler</a:t>
            </a:r>
            <a:r>
              <a:rPr lang="fr-CH" sz="2400" dirty="0"/>
              <a:t>)</a:t>
            </a:r>
            <a:endParaRPr lang="fr-CH" sz="2400" dirty="0" smtClean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Detector performance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Rapidity coverage (tracking, jets, b, lepts, MET)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/>
              <a:t>C</a:t>
            </a:r>
            <a:r>
              <a:rPr lang="fr-CH" dirty="0" smtClean="0"/>
              <a:t>alorimetry: dynamic range, granularity, for central and fwd regions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Muon resolution at O(10 TeV)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Bunch spacing optimization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Technical systems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New detector technologies and R&amp;D needs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Radiation, shielding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Calorimeters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Muon systems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Inner detectors, tracking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Trigger, DAQ, controls and safety</a:t>
            </a:r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Machine-Detector Interface (MDI)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L*, TAS/TAN. Optics and impact on IR design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Beam pipe and vacuum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Radiation issues</a:t>
            </a:r>
          </a:p>
          <a:p>
            <a:pPr marL="742950" lvl="1" indent="-285750">
              <a:buFont typeface="Arial"/>
              <a:buChar char="•"/>
            </a:pPr>
            <a:r>
              <a:rPr lang="fr-CH" dirty="0" smtClean="0"/>
              <a:t>Physics and detector-protection instrumentation in the long straight sections</a:t>
            </a:r>
          </a:p>
          <a:p>
            <a:pPr marL="742950" lvl="1" indent="-285750">
              <a:buFont typeface="Arial"/>
              <a:buChar char="•"/>
            </a:pPr>
            <a:endParaRPr lang="fr-CH" dirty="0" smtClean="0"/>
          </a:p>
          <a:p>
            <a:pPr marL="742950" lvl="1" indent="-285750">
              <a:buFont typeface="Arial"/>
              <a:buChar char="•"/>
            </a:pP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7762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9 Septembre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 Institutional Board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2304" y="116632"/>
            <a:ext cx="6916446" cy="720725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FCC software for experimental studies: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29600" cy="525621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After three months of work</a:t>
            </a:r>
          </a:p>
          <a:p>
            <a:pPr lvl="1"/>
            <a:r>
              <a:rPr lang="en-US" sz="1600" dirty="0" smtClean="0"/>
              <a:t>Punctuated with 13 </a:t>
            </a:r>
            <a:r>
              <a:rPr lang="en-US" sz="1600" dirty="0"/>
              <a:t>informal meetings (</a:t>
            </a:r>
            <a:r>
              <a:rPr lang="en-US" sz="1600" dirty="0">
                <a:hlinkClick r:id="rId2"/>
              </a:rPr>
              <a:t>https://indico.cern.ch/category/5666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Core framework infrastructure in active use</a:t>
            </a:r>
          </a:p>
          <a:p>
            <a:pPr lvl="2"/>
            <a:r>
              <a:rPr lang="en-US" sz="1600" dirty="0" smtClean="0"/>
              <a:t>First test setup for detector description in place </a:t>
            </a:r>
            <a:r>
              <a:rPr lang="en-US" sz="1600" dirty="0" smtClean="0">
                <a:solidFill>
                  <a:srgbClr val="FF0000"/>
                </a:solidFill>
              </a:rPr>
              <a:t>(with bugs)</a:t>
            </a:r>
          </a:p>
          <a:p>
            <a:pPr lvl="2"/>
            <a:r>
              <a:rPr lang="en-US" sz="1600" dirty="0" smtClean="0"/>
              <a:t>Modest example workflow: histogram generated particles.   </a:t>
            </a:r>
            <a:r>
              <a:rPr lang="en-US" sz="1600" dirty="0" smtClean="0">
                <a:solidFill>
                  <a:srgbClr val="FF0000"/>
                </a:solidFill>
              </a:rPr>
              <a:t>We need much more!</a:t>
            </a:r>
          </a:p>
          <a:p>
            <a:pPr lvl="2"/>
            <a:r>
              <a:rPr lang="en-US" sz="1600" dirty="0" smtClean="0"/>
              <a:t>Simulation: DELPHES being integrated, </a:t>
            </a:r>
            <a:r>
              <a:rPr lang="en-US" sz="1600" dirty="0" smtClean="0">
                <a:solidFill>
                  <a:srgbClr val="FF0000"/>
                </a:solidFill>
              </a:rPr>
              <a:t>but GEANT4 not yet integrated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Data model needs to be worked on and integrated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Nothing exists on reconstruction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Analysis framework needs to be integrated</a:t>
            </a:r>
          </a:p>
          <a:p>
            <a:pPr lvl="2"/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To come soon</a:t>
            </a:r>
          </a:p>
          <a:p>
            <a:pPr lvl="1"/>
            <a:r>
              <a:rPr lang="en-US" sz="1600" dirty="0" smtClean="0"/>
              <a:t>Documentation</a:t>
            </a:r>
          </a:p>
          <a:p>
            <a:pPr lvl="1"/>
            <a:r>
              <a:rPr lang="en-US" sz="1600" b="1" dirty="0" smtClean="0">
                <a:solidFill>
                  <a:srgbClr val="C00000"/>
                </a:solidFill>
              </a:rPr>
              <a:t>User training session (mid </a:t>
            </a:r>
            <a:r>
              <a:rPr lang="en-US" sz="1600" b="1" dirty="0" err="1" smtClean="0">
                <a:solidFill>
                  <a:srgbClr val="C00000"/>
                </a:solidFill>
              </a:rPr>
              <a:t>sept</a:t>
            </a:r>
            <a:r>
              <a:rPr lang="en-US" sz="1600" b="1" dirty="0" err="1">
                <a:solidFill>
                  <a:srgbClr val="C00000"/>
                </a:solidFill>
              </a:rPr>
              <a:t>.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sz="1600" dirty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Manpower is critical</a:t>
            </a:r>
          </a:p>
          <a:p>
            <a:pPr lvl="1"/>
            <a:r>
              <a:rPr lang="en-US" sz="1600" dirty="0" smtClean="0"/>
              <a:t>Less than one FTE for the time being</a:t>
            </a:r>
          </a:p>
          <a:p>
            <a:pPr lvl="2"/>
            <a:r>
              <a:rPr lang="en-US" sz="1600" dirty="0" smtClean="0"/>
              <a:t>Three students will start in </a:t>
            </a:r>
            <a:r>
              <a:rPr lang="en-US" sz="1600" dirty="0"/>
              <a:t>S</a:t>
            </a:r>
            <a:r>
              <a:rPr lang="en-US" sz="1600" dirty="0" smtClean="0"/>
              <a:t>ept/</a:t>
            </a:r>
            <a:r>
              <a:rPr lang="en-US" sz="1600" dirty="0"/>
              <a:t>O</a:t>
            </a:r>
            <a:r>
              <a:rPr lang="en-US" sz="1600" dirty="0" smtClean="0"/>
              <a:t>ct 2014 </a:t>
            </a:r>
          </a:p>
          <a:p>
            <a:pPr lvl="1"/>
            <a:endParaRPr lang="en-US" sz="1600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600"/>
            <a:ext cx="3901965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733799"/>
            <a:ext cx="990600" cy="1018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3733799"/>
            <a:ext cx="190500" cy="927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2828" y="3352799"/>
            <a:ext cx="112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CC0099"/>
                </a:solidFill>
              </a:rPr>
              <a:t>Parameterized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CC0099"/>
                </a:solidFill>
              </a:rPr>
              <a:t>simulation</a:t>
            </a:r>
            <a:endParaRPr kumimoji="1" lang="en-US" sz="1200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640000">
            <a:off x="6593832" y="4041527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CC0099"/>
                </a:solidFill>
              </a:rPr>
              <a:t>Fast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CC0099"/>
                </a:solidFill>
              </a:rPr>
              <a:t>simulation</a:t>
            </a:r>
            <a:endParaRPr kumimoji="1" lang="en-US" sz="1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9 Septembre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FCC Institutional Board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7744" y="116633"/>
            <a:ext cx="6825952" cy="5760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FCC software for experimental studies: </a:t>
            </a:r>
            <a:r>
              <a:rPr lang="en-US" sz="2800" b="1" dirty="0" smtClean="0"/>
              <a:t>Plans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08050"/>
            <a:ext cx="8229600" cy="540067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More/faster progress require more participation from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CERN </a:t>
            </a:r>
          </a:p>
          <a:p>
            <a:pPr lvl="2"/>
            <a:r>
              <a:rPr lang="en-US" sz="1600" dirty="0"/>
              <a:t>A</a:t>
            </a:r>
            <a:r>
              <a:rPr lang="en-US" sz="1600" dirty="0" smtClean="0"/>
              <a:t>pplied fellows, associates, invited scientists</a:t>
            </a: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External institutes</a:t>
            </a:r>
          </a:p>
          <a:p>
            <a:pPr lvl="2"/>
            <a:r>
              <a:rPr lang="en-US" sz="1600" dirty="0" smtClean="0"/>
              <a:t>A number of projects / work-packages will be proposed momentarily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Join the user training session </a:t>
            </a: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CLIC / ILC software experts</a:t>
            </a:r>
          </a:p>
          <a:p>
            <a:pPr lvl="2"/>
            <a:r>
              <a:rPr lang="en-US" sz="1600" dirty="0" smtClean="0"/>
              <a:t>Towards the use / optimization of common and universal software</a:t>
            </a:r>
          </a:p>
          <a:p>
            <a:pPr lvl="3"/>
            <a:r>
              <a:rPr lang="en-US" sz="1600" dirty="0" smtClean="0"/>
              <a:t>(Geometry, data model, …)</a:t>
            </a: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FCC detector groups (</a:t>
            </a:r>
            <a:r>
              <a:rPr lang="en-US" sz="1600" b="1" dirty="0" err="1">
                <a:solidFill>
                  <a:srgbClr val="0070C0"/>
                </a:solidFill>
              </a:rPr>
              <a:t>ee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hh</a:t>
            </a:r>
            <a:r>
              <a:rPr lang="en-US" sz="1600" b="1" dirty="0">
                <a:solidFill>
                  <a:srgbClr val="0070C0"/>
                </a:solidFill>
              </a:rPr>
              <a:t>, eh)</a:t>
            </a:r>
          </a:p>
          <a:p>
            <a:pPr lvl="2"/>
            <a:r>
              <a:rPr lang="en-US" sz="1600" dirty="0" smtClean="0"/>
              <a:t>Towards the parameterization / simulation of well-defined detectors</a:t>
            </a:r>
          </a:p>
          <a:p>
            <a:pPr lvl="1"/>
            <a:r>
              <a:rPr lang="en-US" sz="1600" b="1" dirty="0">
                <a:solidFill>
                  <a:srgbClr val="0070C0"/>
                </a:solidFill>
              </a:rPr>
              <a:t>FCC experimental study groups (</a:t>
            </a:r>
            <a:r>
              <a:rPr lang="en-US" sz="1600" b="1" dirty="0" err="1">
                <a:solidFill>
                  <a:srgbClr val="0070C0"/>
                </a:solidFill>
              </a:rPr>
              <a:t>ee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err="1">
                <a:solidFill>
                  <a:srgbClr val="0070C0"/>
                </a:solidFill>
              </a:rPr>
              <a:t>hh</a:t>
            </a:r>
            <a:r>
              <a:rPr lang="en-US" sz="1600" b="1" dirty="0">
                <a:solidFill>
                  <a:srgbClr val="0070C0"/>
                </a:solidFill>
              </a:rPr>
              <a:t>, eh)</a:t>
            </a:r>
          </a:p>
          <a:p>
            <a:pPr lvl="2"/>
            <a:r>
              <a:rPr lang="en-US" sz="1600" dirty="0" smtClean="0"/>
              <a:t>Generators to be interfaced</a:t>
            </a:r>
          </a:p>
          <a:p>
            <a:pPr lvl="2"/>
            <a:r>
              <a:rPr lang="en-US" sz="1600" dirty="0" smtClean="0"/>
              <a:t>Evaluation of simulation performance</a:t>
            </a:r>
          </a:p>
          <a:p>
            <a:pPr lvl="2"/>
            <a:r>
              <a:rPr lang="en-US" sz="1600" dirty="0" smtClean="0"/>
              <a:t>Benchmark analyses and analysis tools</a:t>
            </a:r>
            <a:endParaRPr lang="en-US" sz="1600" dirty="0"/>
          </a:p>
          <a:p>
            <a:r>
              <a:rPr lang="en-US" sz="2000" b="1" dirty="0">
                <a:solidFill>
                  <a:schemeClr val="accent1"/>
                </a:solidFill>
              </a:rPr>
              <a:t>For more information / organization / participation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Contact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Colin.Bernet@cern.ch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Benedikt.Hegner@cern.ch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1600" dirty="0" smtClean="0"/>
              <a:t>Subscribe to </a:t>
            </a:r>
            <a:r>
              <a:rPr lang="en-US" sz="1600" dirty="0" smtClean="0">
                <a:hlinkClick r:id="rId4"/>
              </a:rPr>
              <a:t>fcc-experiments-sw-dev@cern.ch</a:t>
            </a:r>
            <a:r>
              <a:rPr lang="en-US" sz="1600" dirty="0" smtClean="0"/>
              <a:t> </a:t>
            </a:r>
          </a:p>
          <a:p>
            <a:pPr lvl="2"/>
            <a:endParaRPr lang="en-US" sz="1600" dirty="0"/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05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71296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FCC-</a:t>
            </a:r>
            <a:r>
              <a:rPr lang="fr-CH" sz="2400" b="1" dirty="0" err="1" smtClean="0"/>
              <a:t>hh</a:t>
            </a:r>
            <a:r>
              <a:rPr lang="fr-CH" sz="2400" b="1" dirty="0" smtClean="0"/>
              <a:t> </a:t>
            </a:r>
            <a:r>
              <a:rPr lang="fr-CH" sz="2400" b="1" dirty="0" smtClean="0"/>
              <a:t>workshops </a:t>
            </a:r>
            <a:r>
              <a:rPr lang="fr-CH" sz="2400" b="1" dirty="0" smtClean="0"/>
              <a:t>and meetings </a:t>
            </a:r>
          </a:p>
          <a:p>
            <a:endParaRPr lang="fr-CH" sz="2400" b="1" dirty="0" smtClean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BSM at 100 TeV Workshop, </a:t>
            </a:r>
            <a:r>
              <a:rPr lang="fr-CH" dirty="0" err="1" smtClean="0"/>
              <a:t>Febr</a:t>
            </a:r>
            <a:r>
              <a:rPr lang="fr-CH" dirty="0" smtClean="0"/>
              <a:t> 10-11 2014, </a:t>
            </a:r>
            <a:r>
              <a:rPr lang="fr-CH" dirty="0">
                <a:hlinkClick r:id="rId2"/>
              </a:rPr>
              <a:t>https://indico.cern.ch/event/284800</a:t>
            </a:r>
            <a:r>
              <a:rPr lang="fr-CH" dirty="0" smtClean="0">
                <a:hlinkClick r:id="rId2"/>
              </a:rPr>
              <a:t>/</a:t>
            </a:r>
            <a:endParaRPr lang="fr-CH" dirty="0" smtClean="0"/>
          </a:p>
          <a:p>
            <a:pPr marL="285750" indent="-285750">
              <a:buFont typeface="Arial"/>
              <a:buChar char="•"/>
            </a:pPr>
            <a:r>
              <a:rPr lang="fr-CH" dirty="0"/>
              <a:t>1st Future Hadron Collider Workshop, May </a:t>
            </a:r>
            <a:r>
              <a:rPr lang="fr-CH" dirty="0" smtClean="0"/>
              <a:t>26-28 2014, </a:t>
            </a:r>
            <a:r>
              <a:rPr lang="fr-CH" dirty="0">
                <a:hlinkClick r:id="rId3"/>
              </a:rPr>
              <a:t>https://indico.cern.ch/event/304759</a:t>
            </a:r>
            <a:r>
              <a:rPr lang="fr-CH" dirty="0" smtClean="0">
                <a:hlinkClick r:id="rId3"/>
              </a:rPr>
              <a:t>/</a:t>
            </a:r>
            <a:r>
              <a:rPr lang="fr-CH" dirty="0" smtClean="0"/>
              <a:t> </a:t>
            </a:r>
            <a:endParaRPr lang="fr-CH" dirty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Ions </a:t>
            </a:r>
            <a:r>
              <a:rPr lang="fr-CH" dirty="0"/>
              <a:t>at the FCC, Workshop, </a:t>
            </a:r>
            <a:r>
              <a:rPr lang="fr-CH" dirty="0">
                <a:hlinkClick r:id="rId4"/>
              </a:rPr>
              <a:t>https://indico.cern.ch/event/331669</a:t>
            </a:r>
            <a:r>
              <a:rPr lang="fr-CH" dirty="0" smtClean="0">
                <a:hlinkClick r:id="rId4"/>
              </a:rPr>
              <a:t>/</a:t>
            </a:r>
            <a:endParaRPr lang="fr-CH" dirty="0"/>
          </a:p>
          <a:p>
            <a:pPr marL="285750" indent="-285750">
              <a:buFont typeface="Arial"/>
              <a:buChar char="•"/>
            </a:pPr>
            <a:r>
              <a:rPr lang="fr-CH" dirty="0"/>
              <a:t>Experiments with the FCC injectors, </a:t>
            </a:r>
            <a:r>
              <a:rPr lang="fr-CH" dirty="0">
                <a:hlinkClick r:id="rId5"/>
              </a:rPr>
              <a:t>https://indico.cern.ch/event/339178</a:t>
            </a:r>
            <a:r>
              <a:rPr lang="fr-CH" dirty="0" smtClean="0">
                <a:hlinkClick r:id="rId5"/>
              </a:rPr>
              <a:t>/</a:t>
            </a:r>
            <a:r>
              <a:rPr lang="fr-CH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fr-CH" dirty="0"/>
          </a:p>
          <a:p>
            <a:pPr marL="285750" indent="-285750">
              <a:buFont typeface="Arial"/>
              <a:buChar char="•"/>
            </a:pPr>
            <a:r>
              <a:rPr lang="fr-CH" dirty="0" smtClean="0"/>
              <a:t>Periodic meetings:</a:t>
            </a:r>
          </a:p>
          <a:p>
            <a:pPr marL="742950" lvl="1" indent="-285750">
              <a:buFont typeface="Arial"/>
              <a:buChar char="•"/>
            </a:pPr>
            <a:r>
              <a:rPr lang="fr-CH" b="1" dirty="0"/>
              <a:t>hh Indico </a:t>
            </a:r>
            <a:r>
              <a:rPr lang="fr-CH" dirty="0"/>
              <a:t>(incl pp, HI and injectors): </a:t>
            </a:r>
            <a:r>
              <a:rPr lang="fr-CH" dirty="0">
                <a:hlinkClick r:id="rId6"/>
              </a:rPr>
              <a:t>https://indico.cern.ch/category/5258/</a:t>
            </a:r>
            <a:endParaRPr lang="fr-CH" dirty="0"/>
          </a:p>
          <a:p>
            <a:pPr marL="742950" lvl="1" indent="-285750">
              <a:buFont typeface="Arial"/>
              <a:buChar char="•"/>
            </a:pPr>
            <a:r>
              <a:rPr lang="fr-CH" b="1" dirty="0"/>
              <a:t>hh mailing </a:t>
            </a:r>
            <a:r>
              <a:rPr lang="fr-CH" b="1" dirty="0" smtClean="0"/>
              <a:t>lists</a:t>
            </a:r>
            <a:r>
              <a:rPr lang="fr-CH" dirty="0" smtClean="0"/>
              <a:t>: </a:t>
            </a:r>
          </a:p>
          <a:p>
            <a:pPr marL="1200150" lvl="2" indent="-285750">
              <a:buFont typeface="Arial"/>
              <a:buChar char="•"/>
            </a:pPr>
            <a:r>
              <a:rPr lang="fr-CH" dirty="0" smtClean="0">
                <a:hlinkClick r:id="rId7"/>
              </a:rPr>
              <a:t>fcc-experiments-hadron@cern.ch</a:t>
            </a:r>
            <a:r>
              <a:rPr lang="fr-CH" dirty="0" smtClean="0"/>
              <a:t>   (general)</a:t>
            </a:r>
          </a:p>
          <a:p>
            <a:pPr marL="1200150" lvl="2" indent="-285750">
              <a:buFont typeface="Arial"/>
              <a:buChar char="•"/>
            </a:pPr>
            <a:r>
              <a:rPr lang="fr-CH" dirty="0">
                <a:hlinkClick r:id="rId8"/>
              </a:rPr>
              <a:t>fcc-ions@</a:t>
            </a:r>
            <a:r>
              <a:rPr lang="fr-CH" dirty="0" smtClean="0">
                <a:hlinkClick r:id="rId8"/>
              </a:rPr>
              <a:t>cern.ch</a:t>
            </a:r>
            <a:r>
              <a:rPr lang="fr-CH" dirty="0" smtClean="0"/>
              <a:t> (heavy ions)</a:t>
            </a:r>
          </a:p>
          <a:p>
            <a:pPr marL="1200150" lvl="2" indent="-285750">
              <a:buFont typeface="Arial"/>
              <a:buChar char="•"/>
            </a:pPr>
            <a:r>
              <a:rPr lang="fr-CH" dirty="0">
                <a:hlinkClick r:id="rId9"/>
              </a:rPr>
              <a:t>fcc-experiments-physinj@</a:t>
            </a:r>
            <a:r>
              <a:rPr lang="fr-CH" dirty="0" smtClean="0">
                <a:hlinkClick r:id="rId9"/>
              </a:rPr>
              <a:t>cern.ch</a:t>
            </a:r>
            <a:r>
              <a:rPr lang="fr-CH" dirty="0" smtClean="0"/>
              <a:t> (physics with injectors)</a:t>
            </a:r>
          </a:p>
        </p:txBody>
      </p:sp>
    </p:spTree>
    <p:extLst>
      <p:ext uri="{BB962C8B-B14F-4D97-AF65-F5344CB8AC3E}">
        <p14:creationId xmlns:p14="http://schemas.microsoft.com/office/powerpoint/2010/main" val="10966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04" y="135379"/>
            <a:ext cx="7495699" cy="726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FCC-he: Deep Inelastic Scattering [eh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sym typeface="Wingdings"/>
              </a:rPr>
              <a:t>e’X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]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1" y="1001302"/>
            <a:ext cx="2297808" cy="211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60" y="816636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e</a:t>
            </a:r>
            <a:r>
              <a:rPr lang="en-US" b="1" baseline="30000" dirty="0" err="1" smtClean="0">
                <a:solidFill>
                  <a:srgbClr val="0000FF"/>
                </a:solidFill>
              </a:rPr>
              <a:t>+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30000" dirty="0" smtClean="0">
                <a:solidFill>
                  <a:srgbClr val="0000FF"/>
                </a:solidFill>
              </a:rPr>
              <a:t>-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035" y="3101935"/>
            <a:ext cx="43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hh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236" y="2104658"/>
            <a:ext cx="70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eh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497986" y="1222601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78044" y="2838429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18818"/>
              </p:ext>
            </p:extLst>
          </p:nvPr>
        </p:nvGraphicFramePr>
        <p:xfrm>
          <a:off x="3295181" y="1211891"/>
          <a:ext cx="1405783" cy="209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927100" imgH="1384300" progId="Equation.3">
                  <p:embed/>
                </p:oleObj>
              </mc:Choice>
              <mc:Fallback>
                <p:oleObj name="Equation" r:id="rId4" imgW="927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5181" y="1211891"/>
                        <a:ext cx="1405783" cy="209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4833" y="1001302"/>
            <a:ext cx="343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HERA-</a:t>
            </a:r>
            <a:r>
              <a:rPr lang="en-US" sz="1600" dirty="0" err="1" smtClean="0"/>
              <a:t>LHeC</a:t>
            </a:r>
            <a:r>
              <a:rPr lang="en-US" sz="1600" dirty="0" smtClean="0"/>
              <a:t>-FCC-eh: finest microscopes</a:t>
            </a:r>
          </a:p>
          <a:p>
            <a:r>
              <a:rPr lang="en-US" sz="1600" dirty="0" smtClean="0"/>
              <a:t>with resolution varying like 1/</a:t>
            </a:r>
            <a:r>
              <a:rPr lang="en-US" sz="1600" dirty="0"/>
              <a:t>√Q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6494" y="2558658"/>
            <a:ext cx="54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pple Chancery"/>
                <a:cs typeface="Apple Chancery"/>
              </a:rPr>
              <a:t>X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pple Chancery"/>
              <a:cs typeface="Apple Chancer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10" y="1612649"/>
            <a:ext cx="3297152" cy="49429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22833" y="6472800"/>
            <a:ext cx="186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lectromagnetic radius 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667" y="2289324"/>
            <a:ext cx="140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Finite p Radius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09" y="290842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9494" y="3496762"/>
            <a:ext cx="987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Quark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Gluon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Dynamics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074" y="522251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8108" y="2558658"/>
            <a:ext cx="72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Stanford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239766" y="306181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SLAC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398382" y="3410680"/>
            <a:ext cx="508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FNAL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7282" y="3912261"/>
            <a:ext cx="524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CERN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024245" y="471169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03210" y="5130181"/>
            <a:ext cx="503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LHeC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843781" y="5734948"/>
            <a:ext cx="62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FCC-he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71213" y="2410274"/>
            <a:ext cx="2375870" cy="3445624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3242396">
            <a:off x="5427478" y="4225546"/>
            <a:ext cx="2534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 years of </a:t>
            </a:r>
            <a:r>
              <a:rPr lang="en-US" dirty="0" err="1" smtClean="0">
                <a:solidFill>
                  <a:srgbClr val="FF0000"/>
                </a:solidFill>
              </a:rPr>
              <a:t>lp</a:t>
            </a:r>
            <a:r>
              <a:rPr lang="en-US" dirty="0" smtClean="0">
                <a:solidFill>
                  <a:srgbClr val="FF0000"/>
                </a:solidFill>
              </a:rPr>
              <a:t> scattering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5 orders of magnitude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eeper into matter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202" y="3483613"/>
            <a:ext cx="5425701" cy="32932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Deep inelastic </a:t>
            </a:r>
            <a:r>
              <a:rPr lang="en-US" sz="1600" dirty="0" err="1" smtClean="0"/>
              <a:t>ep</a:t>
            </a:r>
            <a:r>
              <a:rPr lang="en-US" sz="1600" dirty="0" smtClean="0"/>
              <a:t> and </a:t>
            </a:r>
            <a:r>
              <a:rPr lang="en-US" sz="1600" dirty="0" err="1" smtClean="0"/>
              <a:t>eA</a:t>
            </a:r>
            <a:r>
              <a:rPr lang="en-US" sz="1600" dirty="0" smtClean="0"/>
              <a:t> scattering complements </a:t>
            </a:r>
            <a:r>
              <a:rPr lang="en-US" sz="1600" dirty="0" err="1" smtClean="0"/>
              <a:t>pp</a:t>
            </a:r>
            <a:r>
              <a:rPr lang="en-US" sz="1600" dirty="0" smtClean="0"/>
              <a:t> and </a:t>
            </a:r>
            <a:r>
              <a:rPr lang="en-US" sz="1600" dirty="0" err="1" smtClean="0"/>
              <a:t>ee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From </a:t>
            </a:r>
            <a:r>
              <a:rPr lang="en-US" sz="1600" dirty="0" err="1" smtClean="0"/>
              <a:t>Hoftstatter</a:t>
            </a:r>
            <a:r>
              <a:rPr lang="en-US" sz="1600" dirty="0" smtClean="0"/>
              <a:t> to FCC-he: 100 years of eh scattering</a:t>
            </a:r>
          </a:p>
          <a:p>
            <a:endParaRPr lang="en-US" sz="1600" dirty="0"/>
          </a:p>
          <a:p>
            <a:r>
              <a:rPr lang="en-US" sz="1600" dirty="0" smtClean="0"/>
              <a:t>CERN is the only place where new DIS experiments at the 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nergy frontier can be planned extending beyond HERA</a:t>
            </a:r>
          </a:p>
          <a:p>
            <a:endParaRPr lang="en-US" sz="1600" dirty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LHeC</a:t>
            </a:r>
            <a:r>
              <a:rPr lang="en-US" sz="1600" dirty="0" smtClean="0"/>
              <a:t>: ongoing study (CDR 2012) for ERL e beam + LHC)</a:t>
            </a:r>
          </a:p>
          <a:p>
            <a:endParaRPr lang="en-US" sz="1600" dirty="0"/>
          </a:p>
          <a:p>
            <a:r>
              <a:rPr lang="en-US" sz="1600" dirty="0" smtClean="0"/>
              <a:t>FCC: options for 1 ep collision point : </a:t>
            </a:r>
          </a:p>
          <a:p>
            <a:r>
              <a:rPr lang="en-US" sz="1600" dirty="0" smtClean="0"/>
              <a:t>ERL (of </a:t>
            </a:r>
            <a:r>
              <a:rPr lang="en-US" sz="1600" dirty="0" err="1" smtClean="0"/>
              <a:t>LHeC</a:t>
            </a:r>
            <a:r>
              <a:rPr lang="en-US" sz="1600" dirty="0" smtClean="0"/>
              <a:t>) on FCC-</a:t>
            </a:r>
            <a:r>
              <a:rPr lang="en-US" sz="1600" dirty="0" err="1" smtClean="0"/>
              <a:t>hh</a:t>
            </a:r>
            <a:r>
              <a:rPr lang="en-US" sz="1600" dirty="0" smtClean="0"/>
              <a:t> or  FCC-</a:t>
            </a:r>
            <a:r>
              <a:rPr lang="en-US" sz="1600" dirty="0" err="1" smtClean="0"/>
              <a:t>hh</a:t>
            </a:r>
            <a:r>
              <a:rPr lang="en-US" sz="1600" dirty="0" smtClean="0"/>
              <a:t> on FCC-</a:t>
            </a:r>
            <a:r>
              <a:rPr lang="en-US" sz="1600" dirty="0" err="1" smtClean="0"/>
              <a:t>ee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 FCC-he </a:t>
            </a:r>
          </a:p>
          <a:p>
            <a:endParaRPr lang="en-US" sz="1600" dirty="0"/>
          </a:p>
          <a:p>
            <a:r>
              <a:rPr lang="en-US" sz="1600" dirty="0" smtClean="0"/>
              <a:t>FCC-he option Coordinated by Oliver </a:t>
            </a:r>
            <a:r>
              <a:rPr lang="en-US" sz="1600" dirty="0" err="1" smtClean="0"/>
              <a:t>Brüning</a:t>
            </a:r>
            <a:r>
              <a:rPr lang="en-US" sz="1600" dirty="0" smtClean="0"/>
              <a:t> and Max Klein</a:t>
            </a:r>
          </a:p>
        </p:txBody>
      </p:sp>
    </p:spTree>
    <p:extLst>
      <p:ext uri="{BB962C8B-B14F-4D97-AF65-F5344CB8AC3E}">
        <p14:creationId xmlns:p14="http://schemas.microsoft.com/office/powerpoint/2010/main" val="6286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dreieck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911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43038" y="220884"/>
            <a:ext cx="5908266" cy="445050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43038" y="220884"/>
            <a:ext cx="5565880" cy="41744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226969">
            <a:off x="5360662" y="949739"/>
            <a:ext cx="88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FCC_he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81"/>
            <a:ext cx="7772400" cy="6238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FCC-he Detector (B) – 0.1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60"/>
            <a:ext cx="9144000" cy="4178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1694" y="6527735"/>
            <a:ext cx="332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P.Kostka</a:t>
            </a:r>
            <a:r>
              <a:rPr lang="en-US" sz="1400" dirty="0" smtClean="0"/>
              <a:t>, </a:t>
            </a:r>
            <a:r>
              <a:rPr lang="en-US" sz="1400" dirty="0" err="1" smtClean="0"/>
              <a:t>A.Pollini</a:t>
            </a:r>
            <a:r>
              <a:rPr lang="en-US" sz="1400" dirty="0" smtClean="0"/>
              <a:t>, </a:t>
            </a:r>
            <a:r>
              <a:rPr lang="en-US" sz="1400" dirty="0" err="1" smtClean="0"/>
              <a:t>M.Klein</a:t>
            </a:r>
            <a:r>
              <a:rPr lang="en-US" sz="1400" dirty="0" smtClean="0"/>
              <a:t>, H </a:t>
            </a:r>
            <a:r>
              <a:rPr lang="en-US" sz="1400" dirty="0" err="1" smtClean="0"/>
              <a:t>TenKate</a:t>
            </a:r>
            <a:r>
              <a:rPr lang="en-US" sz="1400" dirty="0" smtClean="0"/>
              <a:t> et 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368" y="5156673"/>
            <a:ext cx="79132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Tentative design of detector for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eA</a:t>
            </a:r>
            <a:r>
              <a:rPr lang="en-US" dirty="0" smtClean="0"/>
              <a:t> physics with the FCC-he: 18m (l) x 9m (r)</a:t>
            </a:r>
          </a:p>
          <a:p>
            <a:r>
              <a:rPr lang="en-US" dirty="0" smtClean="0"/>
              <a:t>High resolution of hadron energy and large forward acceptance for Higgs physics</a:t>
            </a:r>
          </a:p>
          <a:p>
            <a:r>
              <a:rPr lang="en-US" dirty="0" smtClean="0"/>
              <a:t>High precision and full polar angle coverage for QCD, electroweak and BSM</a:t>
            </a:r>
          </a:p>
          <a:p>
            <a:r>
              <a:rPr lang="en-US" dirty="0" smtClean="0"/>
              <a:t>Task: </a:t>
            </a:r>
            <a:r>
              <a:rPr lang="en-US" dirty="0" err="1" smtClean="0"/>
              <a:t>optimisation</a:t>
            </a:r>
            <a:r>
              <a:rPr lang="en-US" dirty="0" smtClean="0"/>
              <a:t> of design, full simulation, design of the interaction region</a:t>
            </a:r>
          </a:p>
          <a:p>
            <a:r>
              <a:rPr lang="en-US" dirty="0" smtClean="0"/>
              <a:t>Goal: synchronous </a:t>
            </a:r>
            <a:r>
              <a:rPr lang="en-US" dirty="0" err="1" smtClean="0"/>
              <a:t>ep</a:t>
            </a:r>
            <a:r>
              <a:rPr lang="en-US" dirty="0" smtClean="0"/>
              <a:t> and </a:t>
            </a:r>
            <a:r>
              <a:rPr lang="en-US" dirty="0" err="1" smtClean="0"/>
              <a:t>pp</a:t>
            </a:r>
            <a:r>
              <a:rPr lang="en-US" dirty="0" smtClean="0"/>
              <a:t> operation from day 1 of p beam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95313"/>
            <a:ext cx="86201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63367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F</a:t>
            </a:r>
            <a:r>
              <a:rPr lang="fr-CH" sz="2800" b="1" dirty="0" smtClean="0"/>
              <a:t>irst phase </a:t>
            </a:r>
            <a:r>
              <a:rPr lang="fr-CH" sz="2800" b="1" dirty="0" err="1" smtClean="0"/>
              <a:t>until</a:t>
            </a:r>
            <a:r>
              <a:rPr lang="fr-CH" sz="2800" b="1" dirty="0" smtClean="0"/>
              <a:t> March 2015:</a:t>
            </a:r>
          </a:p>
          <a:p>
            <a:pPr algn="ctr"/>
            <a:endParaRPr lang="fr-CH" dirty="0"/>
          </a:p>
          <a:p>
            <a:pPr algn="ctr"/>
            <a:r>
              <a:rPr lang="fr-CH" dirty="0" smtClean="0"/>
              <a:t>SCOPING the </a:t>
            </a:r>
            <a:r>
              <a:rPr lang="fr-CH" dirty="0" err="1" smtClean="0"/>
              <a:t>physics</a:t>
            </a:r>
            <a:r>
              <a:rPr lang="fr-CH" dirty="0" smtClean="0"/>
              <a:t> panorama and the  main </a:t>
            </a:r>
            <a:r>
              <a:rPr lang="fr-CH" dirty="0" err="1" smtClean="0"/>
              <a:t>technical</a:t>
            </a:r>
            <a:r>
              <a:rPr lang="fr-CH" dirty="0" smtClean="0"/>
              <a:t> issues </a:t>
            </a:r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Establish</a:t>
            </a:r>
            <a:r>
              <a:rPr lang="fr-CH" dirty="0" smtClean="0"/>
              <a:t>  collaboration and </a:t>
            </a:r>
            <a:r>
              <a:rPr lang="fr-CH" dirty="0" err="1" smtClean="0"/>
              <a:t>reach</a:t>
            </a:r>
            <a:r>
              <a:rPr lang="fr-CH" dirty="0" smtClean="0"/>
              <a:t> out to </a:t>
            </a:r>
            <a:r>
              <a:rPr lang="fr-CH" dirty="0" err="1" smtClean="0"/>
              <a:t>interested</a:t>
            </a:r>
            <a:r>
              <a:rPr lang="fr-CH" dirty="0" smtClean="0"/>
              <a:t> groups</a:t>
            </a:r>
            <a:endParaRPr lang="fr-CH" dirty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Get</a:t>
            </a:r>
            <a:r>
              <a:rPr lang="fr-CH" dirty="0" smtClean="0"/>
              <a:t> </a:t>
            </a:r>
            <a:r>
              <a:rPr lang="fr-CH" dirty="0" err="1" smtClean="0"/>
              <a:t>things</a:t>
            </a:r>
            <a:r>
              <a:rPr lang="fr-CH" dirty="0" smtClean="0"/>
              <a:t> </a:t>
            </a:r>
            <a:r>
              <a:rPr lang="fr-CH" dirty="0" err="1" smtClean="0"/>
              <a:t>started</a:t>
            </a:r>
            <a:r>
              <a:rPr lang="fr-CH" dirty="0" smtClean="0"/>
              <a:t>. </a:t>
            </a:r>
          </a:p>
          <a:p>
            <a:pPr algn="ctr"/>
            <a:endParaRPr lang="fr-CH" dirty="0"/>
          </a:p>
          <a:p>
            <a:pPr algn="ctr"/>
            <a:r>
              <a:rPr lang="fr-CH" dirty="0" smtClean="0"/>
              <a:t> </a:t>
            </a:r>
          </a:p>
          <a:p>
            <a:pPr algn="ctr"/>
            <a:endParaRPr lang="fr-CH" dirty="0" smtClean="0"/>
          </a:p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54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353805"/>
            <a:ext cx="4615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Possible first </a:t>
            </a:r>
            <a:r>
              <a:rPr lang="fr-CH" sz="3200" b="1" dirty="0" err="1" smtClean="0"/>
              <a:t>step</a:t>
            </a:r>
            <a:r>
              <a:rPr lang="fr-CH" sz="3200" b="1" dirty="0" smtClean="0"/>
              <a:t> : </a:t>
            </a:r>
            <a:r>
              <a:rPr lang="fr-CH" sz="3200" b="1" dirty="0" smtClean="0"/>
              <a:t>FCC-</a:t>
            </a:r>
            <a:r>
              <a:rPr lang="fr-CH" sz="3200" b="1" dirty="0" err="1" smtClean="0"/>
              <a:t>ee</a:t>
            </a:r>
            <a:endParaRPr lang="fr-CH" sz="3200" b="1" dirty="0" smtClean="0"/>
          </a:p>
          <a:p>
            <a:endParaRPr lang="fr-CH" sz="3200" b="1" dirty="0"/>
          </a:p>
          <a:p>
            <a:r>
              <a:rPr lang="fr-CH" sz="3200" b="1" dirty="0" smtClean="0"/>
              <a:t>The </a:t>
            </a:r>
            <a:r>
              <a:rPr lang="fr-CH" sz="3200" b="1" dirty="0" err="1" smtClean="0"/>
              <a:t>Electroweak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Factory</a:t>
            </a:r>
            <a:r>
              <a:rPr lang="fr-CH" sz="3200" b="1" dirty="0" smtClean="0"/>
              <a:t> 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725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10" y="0"/>
            <a:ext cx="5929715" cy="64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2" y="1787857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prstClr val="black"/>
                </a:solidFill>
                <a:latin typeface="Calibri"/>
              </a:rPr>
              <a:t>PUBLISHED</a:t>
            </a:r>
          </a:p>
          <a:p>
            <a:endParaRPr lang="fr-CH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190913"/>
            <a:ext cx="3347864" cy="16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imap://bdl@imap.cern.ch:993/fetch%3EUID%3E/INBOX%3E597277?part=1.2&amp;filename=Fig3.png"/>
          <p:cNvSpPr>
            <a:spLocks noChangeAspect="1" noChangeArrowheads="1"/>
          </p:cNvSpPr>
          <p:nvPr/>
        </p:nvSpPr>
        <p:spPr bwMode="auto">
          <a:xfrm>
            <a:off x="155575" y="-2613025"/>
            <a:ext cx="94869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89" y="-27384"/>
            <a:ext cx="5424759" cy="3115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37" y="2944683"/>
            <a:ext cx="90503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First look at the </a:t>
            </a:r>
            <a:r>
              <a:rPr lang="fr-CH" b="1" dirty="0" err="1" smtClean="0"/>
              <a:t>physics</a:t>
            </a:r>
            <a:r>
              <a:rPr lang="fr-CH" b="1" dirty="0" smtClean="0"/>
              <a:t> case of TLEP</a:t>
            </a:r>
            <a:r>
              <a:rPr lang="fr-CH" dirty="0" smtClean="0"/>
              <a:t>, arXiv:1308.6176v3  </a:t>
            </a:r>
            <a:r>
              <a:rPr lang="fr-CH" dirty="0" err="1" smtClean="0"/>
              <a:t>scoped</a:t>
            </a:r>
            <a:r>
              <a:rPr lang="fr-CH" dirty="0" smtClean="0"/>
              <a:t> the </a:t>
            </a:r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:</a:t>
            </a:r>
          </a:p>
          <a:p>
            <a:r>
              <a:rPr lang="fr-CH" dirty="0" smtClean="0"/>
              <a:t>-- Model </a:t>
            </a:r>
            <a:r>
              <a:rPr lang="fr-CH" dirty="0" err="1" smtClean="0"/>
              <a:t>independent</a:t>
            </a:r>
            <a:r>
              <a:rPr lang="fr-CH" dirty="0" smtClean="0"/>
              <a:t> </a:t>
            </a:r>
            <a:r>
              <a:rPr lang="fr-CH" dirty="0" err="1" smtClean="0"/>
              <a:t>Higgs</a:t>
            </a:r>
            <a:r>
              <a:rPr lang="fr-CH" dirty="0" smtClean="0"/>
              <a:t> </a:t>
            </a:r>
            <a:r>
              <a:rPr lang="fr-CH" dirty="0" err="1" smtClean="0"/>
              <a:t>couplings</a:t>
            </a:r>
            <a:r>
              <a:rPr lang="fr-CH" dirty="0" smtClean="0"/>
              <a:t> and invisible </a:t>
            </a:r>
            <a:r>
              <a:rPr lang="fr-CH" dirty="0" err="1" smtClean="0"/>
              <a:t>width</a:t>
            </a:r>
            <a:endParaRPr lang="fr-CH" dirty="0" smtClean="0"/>
          </a:p>
          <a:p>
            <a:r>
              <a:rPr lang="fr-CH" dirty="0" smtClean="0"/>
              <a:t>-- Z mass (0.1 MeV), W mass (0.5 MeV) top mass (~10 MeV),  sin</a:t>
            </a:r>
            <a:r>
              <a:rPr lang="fr-CH" baseline="30000" dirty="0" smtClean="0"/>
              <a:t>2</a:t>
            </a:r>
            <a:r>
              <a:rPr lang="fr-CH" baseline="-25000" dirty="0" smtClean="0">
                <a:sym typeface="Symbol"/>
              </a:rPr>
              <a:t>W</a:t>
            </a:r>
            <a:r>
              <a:rPr lang="fr-CH" baseline="30000" dirty="0" smtClean="0">
                <a:sym typeface="Symbol"/>
              </a:rPr>
              <a:t>eff </a:t>
            </a:r>
            <a:r>
              <a:rPr lang="fr-CH" dirty="0" smtClean="0">
                <a:sym typeface="Symbol"/>
              </a:rPr>
              <a:t>, R</a:t>
            </a:r>
            <a:r>
              <a:rPr lang="fr-CH" baseline="-25000" dirty="0" smtClean="0">
                <a:sym typeface="Symbol"/>
              </a:rPr>
              <a:t>b ,  </a:t>
            </a:r>
            <a:r>
              <a:rPr lang="fr-CH" dirty="0" smtClean="0">
                <a:sym typeface="Symbol"/>
              </a:rPr>
              <a:t>N</a:t>
            </a:r>
            <a:r>
              <a:rPr lang="fr-CH" baseline="-25000" dirty="0" smtClean="0">
                <a:sym typeface="Symbol"/>
              </a:rPr>
              <a:t> </a:t>
            </a:r>
            <a:r>
              <a:rPr lang="fr-CH" dirty="0" smtClean="0">
                <a:sym typeface="Symbol"/>
              </a:rPr>
              <a:t>etc...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</a:t>
            </a:r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ym typeface="Wingdings" panose="05000000000000000000" pitchFamily="2" charset="2"/>
              </a:rPr>
              <a:t>powerful</a:t>
            </a:r>
            <a:r>
              <a:rPr lang="fr-CH" dirty="0" smtClean="0">
                <a:sym typeface="Wingdings" panose="05000000000000000000" pitchFamily="2" charset="2"/>
              </a:rPr>
              <a:t> exploration of new </a:t>
            </a:r>
            <a:r>
              <a:rPr lang="fr-CH" dirty="0" err="1" smtClean="0">
                <a:sym typeface="Wingdings" panose="05000000000000000000" pitchFamily="2" charset="2"/>
              </a:rPr>
              <a:t>physics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with</a:t>
            </a:r>
            <a:r>
              <a:rPr lang="fr-CH" dirty="0" smtClean="0">
                <a:sym typeface="Wingdings" panose="05000000000000000000" pitchFamily="2" charset="2"/>
              </a:rPr>
              <a:t> EW </a:t>
            </a:r>
            <a:r>
              <a:rPr lang="fr-CH" dirty="0" err="1" smtClean="0">
                <a:sym typeface="Wingdings" panose="05000000000000000000" pitchFamily="2" charset="2"/>
              </a:rPr>
              <a:t>couplings</a:t>
            </a:r>
            <a:r>
              <a:rPr lang="fr-CH" dirty="0" smtClean="0">
                <a:sym typeface="Wingdings" panose="05000000000000000000" pitchFamily="2" charset="2"/>
              </a:rPr>
              <a:t> up to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high masses</a:t>
            </a:r>
            <a:r>
              <a:rPr lang="fr-CH" dirty="0" smtClean="0">
                <a:sym typeface="Symbol"/>
              </a:rPr>
              <a:t> </a:t>
            </a:r>
          </a:p>
          <a:p>
            <a:r>
              <a:rPr lang="fr-CH" baseline="-25000" dirty="0">
                <a:sym typeface="Symbol"/>
              </a:rPr>
              <a:t> </a:t>
            </a:r>
            <a:r>
              <a:rPr lang="fr-CH" baseline="-25000" dirty="0" smtClean="0">
                <a:sym typeface="Symbol"/>
              </a:rPr>
              <a:t>             </a:t>
            </a:r>
            <a:r>
              <a:rPr lang="fr-CH" dirty="0" smtClean="0">
                <a:sym typeface="Wingdings" panose="05000000000000000000" pitchFamily="2" charset="2"/>
              </a:rPr>
              <a:t> importance of </a:t>
            </a:r>
            <a:r>
              <a:rPr lang="fr-CH" dirty="0" err="1" smtClean="0">
                <a:sym typeface="Wingdings" panose="05000000000000000000" pitchFamily="2" charset="2"/>
              </a:rPr>
              <a:t>luminosity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E</a:t>
            </a:r>
            <a:r>
              <a:rPr lang="fr-CH" baseline="-25000" dirty="0" err="1" smtClean="0">
                <a:sym typeface="Wingdings" panose="05000000000000000000" pitchFamily="2" charset="2"/>
              </a:rPr>
              <a:t>beam</a:t>
            </a:r>
            <a:r>
              <a:rPr lang="fr-CH" dirty="0" smtClean="0">
                <a:sym typeface="Wingdings" panose="05000000000000000000" pitchFamily="2" charset="2"/>
              </a:rPr>
              <a:t> calibration by </a:t>
            </a:r>
            <a:r>
              <a:rPr lang="fr-CH" dirty="0" err="1" smtClean="0">
                <a:sym typeface="Wingdings" panose="05000000000000000000" pitchFamily="2" charset="2"/>
              </a:rPr>
              <a:t>beam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depolarization</a:t>
            </a:r>
            <a:r>
              <a:rPr lang="fr-CH" dirty="0" smtClean="0">
                <a:sym typeface="Wingdings" panose="05000000000000000000" pitchFamily="2" charset="2"/>
              </a:rPr>
              <a:t>  up to W pair</a:t>
            </a:r>
            <a:endParaRPr lang="fr-CH" baseline="-25000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So far: simulations </a:t>
            </a:r>
            <a:r>
              <a:rPr lang="fr-CH" dirty="0" err="1" smtClean="0">
                <a:sym typeface="Wingdings" panose="05000000000000000000" pitchFamily="2" charset="2"/>
              </a:rPr>
              <a:t>with</a:t>
            </a:r>
            <a:r>
              <a:rPr lang="fr-CH" dirty="0" smtClean="0">
                <a:sym typeface="Wingdings" panose="05000000000000000000" pitchFamily="2" charset="2"/>
              </a:rPr>
              <a:t> CMS detector (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) -- or «</a:t>
            </a:r>
            <a:r>
              <a:rPr lang="fr-CH" dirty="0" err="1" smtClean="0">
                <a:sym typeface="Wingdings" panose="05000000000000000000" pitchFamily="2" charset="2"/>
              </a:rPr>
              <a:t>just</a:t>
            </a:r>
            <a:r>
              <a:rPr lang="fr-CH" dirty="0" smtClean="0">
                <a:sym typeface="Wingdings" panose="05000000000000000000" pitchFamily="2" charset="2"/>
              </a:rPr>
              <a:t>» </a:t>
            </a:r>
            <a:r>
              <a:rPr lang="fr-CH" dirty="0" err="1" smtClean="0">
                <a:sym typeface="Wingdings" panose="05000000000000000000" pitchFamily="2" charset="2"/>
              </a:rPr>
              <a:t>paper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studies</a:t>
            </a:r>
            <a:r>
              <a:rPr lang="fr-CH" dirty="0" smtClean="0">
                <a:sym typeface="Wingdings" panose="05000000000000000000" pitchFamily="2" charset="2"/>
              </a:rPr>
              <a:t>.</a:t>
            </a:r>
          </a:p>
          <a:p>
            <a:endParaRPr lang="fr-CH" dirty="0" smtClean="0"/>
          </a:p>
          <a:p>
            <a:r>
              <a:rPr lang="fr-CH" b="1" dirty="0" err="1" smtClean="0"/>
              <a:t>Snapshot</a:t>
            </a:r>
            <a:r>
              <a:rPr lang="fr-CH" b="1" dirty="0" smtClean="0"/>
              <a:t> of </a:t>
            </a:r>
            <a:r>
              <a:rPr lang="fr-CH" b="1" dirty="0" err="1" smtClean="0"/>
              <a:t>novelties</a:t>
            </a:r>
            <a:r>
              <a:rPr lang="fr-CH" b="1" dirty="0" smtClean="0"/>
              <a:t> </a:t>
            </a:r>
            <a:r>
              <a:rPr lang="fr-CH" b="1" dirty="0" err="1" smtClean="0"/>
              <a:t>appeared</a:t>
            </a:r>
            <a:r>
              <a:rPr lang="fr-CH" b="1" dirty="0" smtClean="0"/>
              <a:t> in </a:t>
            </a:r>
            <a:r>
              <a:rPr lang="fr-CH" b="1" dirty="0" err="1" smtClean="0"/>
              <a:t>recent</a:t>
            </a:r>
            <a:r>
              <a:rPr lang="fr-CH" b="1" dirty="0" smtClean="0"/>
              <a:t> workshops</a:t>
            </a:r>
          </a:p>
          <a:p>
            <a:r>
              <a:rPr lang="fr-CH" dirty="0" err="1" smtClean="0"/>
              <a:t>Higher</a:t>
            </a:r>
            <a:r>
              <a:rPr lang="fr-CH" dirty="0" smtClean="0"/>
              <a:t> </a:t>
            </a:r>
            <a:r>
              <a:rPr lang="fr-CH" dirty="0" err="1" smtClean="0"/>
              <a:t>luminosity</a:t>
            </a:r>
            <a:r>
              <a:rPr lang="fr-CH" dirty="0" smtClean="0"/>
              <a:t> prospects at W, Z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b="1" dirty="0" err="1" smtClean="0">
                <a:solidFill>
                  <a:srgbClr val="FF00FF"/>
                </a:solidFill>
              </a:rPr>
              <a:t>crab-waist</a:t>
            </a:r>
            <a:r>
              <a:rPr lang="fr-CH" b="1" dirty="0" smtClean="0"/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 </a:t>
            </a:r>
            <a:r>
              <a:rPr lang="fr-CH" dirty="0" err="1" smtClean="0">
                <a:sym typeface="Wingdings" panose="05000000000000000000" pitchFamily="2" charset="2"/>
              </a:rPr>
              <a:t>sensitivity</a:t>
            </a:r>
            <a:r>
              <a:rPr lang="fr-CH" dirty="0" smtClean="0">
                <a:sym typeface="Wingdings" panose="05000000000000000000" pitchFamily="2" charset="2"/>
              </a:rPr>
              <a:t> to right </a:t>
            </a:r>
            <a:r>
              <a:rPr lang="fr-CH" dirty="0" err="1" smtClean="0">
                <a:sym typeface="Wingdings" panose="05000000000000000000" pitchFamily="2" charset="2"/>
              </a:rPr>
              <a:t>handed</a:t>
            </a:r>
            <a:r>
              <a:rPr lang="fr-CH" dirty="0" smtClean="0">
                <a:sym typeface="Wingdings" panose="05000000000000000000" pitchFamily="2" charset="2"/>
              </a:rPr>
              <a:t> (</a:t>
            </a:r>
            <a:r>
              <a:rPr lang="fr-CH" dirty="0" err="1" smtClean="0">
                <a:sym typeface="Wingdings" panose="05000000000000000000" pitchFamily="2" charset="2"/>
              </a:rPr>
              <a:t>sterile</a:t>
            </a:r>
            <a:r>
              <a:rPr lang="fr-CH" dirty="0" smtClean="0">
                <a:sym typeface="Wingdings" panose="05000000000000000000" pitchFamily="2" charset="2"/>
              </a:rPr>
              <a:t>) neutrinos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 s-</a:t>
            </a:r>
            <a:r>
              <a:rPr lang="fr-CH" dirty="0" err="1" smtClean="0">
                <a:sym typeface="Wingdings" panose="05000000000000000000" pitchFamily="2" charset="2"/>
              </a:rPr>
              <a:t>channel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e+e</a:t>
            </a:r>
            <a:r>
              <a:rPr lang="fr-CH" dirty="0" smtClean="0">
                <a:sym typeface="Wingdings" panose="05000000000000000000" pitchFamily="2" charset="2"/>
              </a:rPr>
              <a:t>-  H(125.2) production </a:t>
            </a:r>
            <a:r>
              <a:rPr lang="fr-CH" dirty="0" err="1" smtClean="0">
                <a:sym typeface="Wingdings" panose="05000000000000000000" pitchFamily="2" charset="2"/>
              </a:rPr>
              <a:t>almost</a:t>
            </a:r>
            <a:r>
              <a:rPr lang="fr-CH" dirty="0" smtClean="0">
                <a:sym typeface="Wingdings" panose="05000000000000000000" pitchFamily="2" charset="2"/>
              </a:rPr>
              <a:t> possible  (  </a:t>
            </a:r>
            <a:r>
              <a:rPr lang="fr-CH" dirty="0" err="1" smtClean="0">
                <a:sym typeface="Wingdings" panose="05000000000000000000" pitchFamily="2" charset="2"/>
              </a:rPr>
              <a:t>monochromators</a:t>
            </a:r>
            <a:r>
              <a:rPr lang="fr-CH" dirty="0" smtClean="0">
                <a:sym typeface="Wingdings" panose="05000000000000000000" pitchFamily="2" charset="2"/>
              </a:rPr>
              <a:t>?)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     rare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Z W and top </a:t>
            </a:r>
            <a:r>
              <a:rPr lang="fr-CH" dirty="0" err="1" smtClean="0">
                <a:sym typeface="Wingdings" panose="05000000000000000000" pitchFamily="2" charset="2"/>
              </a:rPr>
              <a:t>decays</a:t>
            </a:r>
            <a:r>
              <a:rPr lang="fr-CH" dirty="0" smtClean="0">
                <a:sym typeface="Wingdings" panose="05000000000000000000" pitchFamily="2" charset="2"/>
              </a:rPr>
              <a:t>, </a:t>
            </a:r>
            <a:r>
              <a:rPr lang="fr-CH" dirty="0" err="1" smtClean="0">
                <a:sym typeface="Wingdings" panose="05000000000000000000" pitchFamily="2" charset="2"/>
              </a:rPr>
              <a:t>FCNCs</a:t>
            </a:r>
            <a:r>
              <a:rPr lang="fr-CH" dirty="0" smtClean="0">
                <a:sym typeface="Wingdings" panose="05000000000000000000" pitchFamily="2" charset="2"/>
              </a:rPr>
              <a:t> etc... </a:t>
            </a:r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  </a:t>
            </a:r>
            <a:r>
              <a:rPr lang="fr-CH" dirty="0" err="1" smtClean="0">
                <a:sym typeface="Wingdings" panose="05000000000000000000" pitchFamily="2" charset="2"/>
              </a:rPr>
              <a:t>discovery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potential</a:t>
            </a:r>
            <a:r>
              <a:rPr lang="fr-CH" dirty="0" smtClean="0">
                <a:sym typeface="Wingdings" panose="05000000000000000000" pitchFamily="2" charset="2"/>
              </a:rPr>
              <a:t> for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small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couplings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low</a:t>
            </a:r>
            <a:r>
              <a:rPr lang="fr-CH" dirty="0" smtClean="0">
                <a:sym typeface="Wingdings" panose="05000000000000000000" pitchFamily="2" charset="2"/>
              </a:rPr>
              <a:t> mass </a:t>
            </a:r>
            <a:r>
              <a:rPr lang="fr-CH" dirty="0" err="1" smtClean="0">
                <a:sym typeface="Wingdings" panose="05000000000000000000" pitchFamily="2" charset="2"/>
              </a:rPr>
              <a:t>Susy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precision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event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generators</a:t>
            </a:r>
            <a:r>
              <a:rPr lang="fr-CH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Jadach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et al)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fr-CH" dirty="0"/>
          </a:p>
        </p:txBody>
      </p:sp>
      <p:sp>
        <p:nvSpPr>
          <p:cNvPr id="6" name="Oval 5"/>
          <p:cNvSpPr/>
          <p:nvPr/>
        </p:nvSpPr>
        <p:spPr>
          <a:xfrm>
            <a:off x="1115616" y="62068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TextBox 6"/>
          <p:cNvSpPr txBox="1"/>
          <p:nvPr/>
        </p:nvSpPr>
        <p:spPr>
          <a:xfrm>
            <a:off x="6300192" y="6453336"/>
            <a:ext cx="23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hlinkClick r:id="rId4"/>
              </a:rPr>
              <a:t>http://cern.ch/FCC-ee</a:t>
            </a:r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9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319" y="23149"/>
            <a:ext cx="71775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>
                <a:solidFill>
                  <a:prstClr val="black"/>
                </a:solidFill>
              </a:rPr>
              <a:t>A possible </a:t>
            </a:r>
            <a:r>
              <a:rPr lang="fr-CH" sz="2800" b="1" dirty="0" smtClean="0">
                <a:solidFill>
                  <a:prstClr val="black"/>
                </a:solidFill>
              </a:rPr>
              <a:t>FCC-</a:t>
            </a:r>
            <a:r>
              <a:rPr lang="fr-CH" sz="2800" b="1" dirty="0" err="1" smtClean="0">
                <a:solidFill>
                  <a:prstClr val="black"/>
                </a:solidFill>
              </a:rPr>
              <a:t>ee</a:t>
            </a:r>
            <a:r>
              <a:rPr lang="fr-CH" sz="2800" b="1" dirty="0" smtClean="0">
                <a:solidFill>
                  <a:prstClr val="black"/>
                </a:solidFill>
              </a:rPr>
              <a:t> </a:t>
            </a:r>
            <a:r>
              <a:rPr lang="fr-CH" sz="2800" b="1" dirty="0" smtClean="0">
                <a:solidFill>
                  <a:prstClr val="black"/>
                </a:solidFill>
              </a:rPr>
              <a:t> </a:t>
            </a:r>
            <a:r>
              <a:rPr lang="fr-CH" sz="2800" b="1" dirty="0">
                <a:solidFill>
                  <a:prstClr val="black"/>
                </a:solidFill>
              </a:rPr>
              <a:t>running  </a:t>
            </a:r>
            <a:r>
              <a:rPr lang="fr-CH" sz="2800" b="1" dirty="0" smtClean="0">
                <a:solidFill>
                  <a:prstClr val="black"/>
                </a:solidFill>
              </a:rPr>
              <a:t>scenario </a:t>
            </a:r>
            <a:r>
              <a:rPr lang="fr-CH" sz="2800" b="1" dirty="0" smtClean="0">
                <a:solidFill>
                  <a:prstClr val="black"/>
                </a:solidFill>
              </a:rPr>
              <a:t>(07/2013) </a:t>
            </a:r>
            <a:endParaRPr lang="fr-CH" sz="1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5" y="640913"/>
            <a:ext cx="9117505" cy="62170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1.   ZH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</a:t>
            </a:r>
            <a:r>
              <a:rPr lang="fr-CH" sz="2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 (200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to 250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=&gt; 210^6 ZH </a:t>
            </a:r>
            <a:r>
              <a:rPr lang="fr-CH" sz="2000" b="1" dirty="0" err="1">
                <a:solidFill>
                  <a:prstClr val="black"/>
                </a:solidFill>
              </a:rPr>
              <a:t>events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b="1" dirty="0">
                <a:solidFill>
                  <a:srgbClr val="008080"/>
                </a:solidFill>
              </a:rPr>
              <a:t>++ </a:t>
            </a:r>
            <a:r>
              <a:rPr lang="fr-CH" b="1" dirty="0" err="1">
                <a:solidFill>
                  <a:srgbClr val="008080"/>
                </a:solidFill>
              </a:rPr>
              <a:t>returns</a:t>
            </a:r>
            <a:r>
              <a:rPr lang="fr-CH" b="1" dirty="0">
                <a:solidFill>
                  <a:srgbClr val="008080"/>
                </a:solidFill>
              </a:rPr>
              <a:t> at Z </a:t>
            </a:r>
            <a:r>
              <a:rPr lang="fr-CH" b="1" dirty="0" err="1">
                <a:solidFill>
                  <a:srgbClr val="008080"/>
                </a:solidFill>
              </a:rPr>
              <a:t>peak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with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smtClean="0">
                <a:solidFill>
                  <a:srgbClr val="008080"/>
                </a:solidFill>
              </a:rPr>
              <a:t>FCC-</a:t>
            </a:r>
            <a:r>
              <a:rPr lang="fr-CH" b="1" dirty="0" err="1" smtClean="0">
                <a:solidFill>
                  <a:srgbClr val="008080"/>
                </a:solidFill>
              </a:rPr>
              <a:t>ee</a:t>
            </a:r>
            <a:r>
              <a:rPr lang="fr-CH" b="1" dirty="0" smtClean="0">
                <a:solidFill>
                  <a:srgbClr val="008080"/>
                </a:solidFill>
              </a:rPr>
              <a:t>-H </a:t>
            </a:r>
            <a:r>
              <a:rPr lang="fr-CH" b="1" dirty="0">
                <a:solidFill>
                  <a:srgbClr val="008080"/>
                </a:solidFill>
              </a:rPr>
              <a:t>configuration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srgbClr val="008080"/>
                </a:solidFill>
              </a:rPr>
              <a:t>                                         for detector and </a:t>
            </a:r>
            <a:r>
              <a:rPr lang="fr-CH" b="1" dirty="0" err="1">
                <a:solidFill>
                  <a:srgbClr val="008080"/>
                </a:solidFill>
              </a:rPr>
              <a:t>beam</a:t>
            </a:r>
            <a:r>
              <a:rPr lang="fr-CH" b="1" dirty="0">
                <a:solidFill>
                  <a:srgbClr val="008080"/>
                </a:solidFill>
              </a:rPr>
              <a:t> </a:t>
            </a:r>
            <a:r>
              <a:rPr lang="fr-CH" b="1" dirty="0" err="1">
                <a:solidFill>
                  <a:srgbClr val="008080"/>
                </a:solidFill>
              </a:rPr>
              <a:t>energy</a:t>
            </a:r>
            <a:r>
              <a:rPr lang="fr-CH" b="1" dirty="0">
                <a:solidFill>
                  <a:srgbClr val="008080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2.  Top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and (350)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running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  <a:r>
              <a:rPr lang="fr-CH" sz="2000" b="1" dirty="0">
                <a:solidFill>
                  <a:srgbClr val="C00000"/>
                </a:solidFill>
              </a:rPr>
              <a:t>5+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@2 10^35 /cm2/s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10^6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ttbar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 smtClean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    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will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consider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a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somewhat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higher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energy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(E</a:t>
            </a:r>
            <a:r>
              <a:rPr lang="fr-CH" sz="2000" b="1" baseline="-25000" dirty="0" smtClean="0">
                <a:solidFill>
                  <a:srgbClr val="008080"/>
                </a:solidFill>
                <a:sym typeface="Wingdings" pitchFamily="2" charset="2"/>
              </a:rPr>
              <a:t>CM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=380?) for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couplings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optimization</a:t>
            </a:r>
            <a:endParaRPr lang="fr-CH" sz="2000" b="1" dirty="0">
              <a:solidFill>
                <a:srgbClr val="00808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3.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scan and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running , TLEP-Z configuration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fr-CH" sz="2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12</a:t>
            </a:r>
            <a:r>
              <a:rPr lang="fr-CH" sz="2000" b="1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CH" sz="2000" b="1" dirty="0">
                <a:solidFill>
                  <a:prstClr val="black"/>
                </a:solidFill>
              </a:rPr>
              <a:t>transverse </a:t>
            </a:r>
            <a:r>
              <a:rPr lang="fr-CH" sz="2000" b="1" dirty="0" err="1">
                <a:solidFill>
                  <a:prstClr val="black"/>
                </a:solidFill>
              </a:rPr>
              <a:t>polarization</a:t>
            </a:r>
            <a:r>
              <a:rPr lang="fr-CH" sz="2000" b="1" dirty="0">
                <a:solidFill>
                  <a:prstClr val="black"/>
                </a:solidFill>
              </a:rPr>
              <a:t> of  ‘single’ </a:t>
            </a:r>
            <a:r>
              <a:rPr lang="fr-CH" sz="2000" b="1" dirty="0" err="1">
                <a:solidFill>
                  <a:prstClr val="black"/>
                </a:solidFill>
              </a:rPr>
              <a:t>bunches</a:t>
            </a:r>
            <a:r>
              <a:rPr lang="fr-CH" sz="2000" b="1" dirty="0">
                <a:solidFill>
                  <a:prstClr val="black"/>
                </a:solidFill>
              </a:rPr>
              <a:t>  for </a:t>
            </a:r>
            <a:r>
              <a:rPr lang="fr-CH" sz="2000" b="1" dirty="0" err="1">
                <a:solidFill>
                  <a:prstClr val="black"/>
                </a:solidFill>
              </a:rPr>
              <a:t>precise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err="1">
                <a:solidFill>
                  <a:prstClr val="black"/>
                </a:solidFill>
              </a:rPr>
              <a:t>E_beam</a:t>
            </a:r>
            <a:r>
              <a:rPr lang="fr-CH" sz="2000" b="1" dirty="0">
                <a:solidFill>
                  <a:prstClr val="black"/>
                </a:solidFill>
              </a:rPr>
              <a:t> calibration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</a:t>
            </a:r>
            <a:r>
              <a:rPr lang="fr-CH" sz="2000" b="1" dirty="0">
                <a:solidFill>
                  <a:srgbClr val="C00000"/>
                </a:solidFill>
              </a:rPr>
              <a:t>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endParaRPr lang="fr-CH" sz="2000" b="1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4.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scan for W mass </a:t>
            </a:r>
            <a:r>
              <a:rPr lang="fr-CH" sz="2000" b="1" dirty="0" err="1">
                <a:solidFill>
                  <a:prstClr val="black"/>
                </a:solidFill>
              </a:rPr>
              <a:t>measurement</a:t>
            </a:r>
            <a:r>
              <a:rPr lang="fr-CH" sz="2000" b="1" dirty="0">
                <a:solidFill>
                  <a:prstClr val="black"/>
                </a:solidFill>
              </a:rPr>
              <a:t> and W pair </a:t>
            </a:r>
            <a:r>
              <a:rPr lang="fr-CH" sz="2000" b="1" dirty="0" err="1">
                <a:solidFill>
                  <a:prstClr val="black"/>
                </a:solidFill>
              </a:rPr>
              <a:t>studies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>
                <a:solidFill>
                  <a:srgbClr val="C00000"/>
                </a:solidFill>
              </a:rPr>
              <a:t>1-2 </a:t>
            </a:r>
            <a:r>
              <a:rPr lang="fr-CH" sz="2000" b="1" dirty="0" err="1">
                <a:solidFill>
                  <a:srgbClr val="C00000"/>
                </a:solidFill>
              </a:rPr>
              <a:t>years</a:t>
            </a:r>
            <a:r>
              <a:rPr lang="fr-CH" sz="2000" b="1" dirty="0">
                <a:solidFill>
                  <a:srgbClr val="C0000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 10^8 W pairs </a:t>
            </a: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++</a:t>
            </a:r>
            <a:r>
              <a:rPr lang="fr-CH" sz="2000" b="1" dirty="0" err="1">
                <a:solidFill>
                  <a:srgbClr val="008080"/>
                </a:solidFill>
                <a:sym typeface="Wingdings" pitchFamily="2" charset="2"/>
              </a:rPr>
              <a:t>Zpeak</a:t>
            </a:r>
            <a:endParaRPr lang="fr-CH" sz="2000" b="1" dirty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srgbClr val="008080"/>
                </a:solidFill>
                <a:sym typeface="Wingdings" pitchFamily="2" charset="2"/>
              </a:rPr>
              <a:t>     </a:t>
            </a:r>
            <a:endParaRPr lang="fr-CH" sz="2000" b="1" dirty="0" smtClean="0">
              <a:solidFill>
                <a:srgbClr val="008080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----  </a:t>
            </a:r>
            <a:r>
              <a:rPr lang="fr-CH" sz="2000" b="1" dirty="0" err="1" smtClean="0">
                <a:solidFill>
                  <a:srgbClr val="008080"/>
                </a:solidFill>
                <a:sym typeface="Wingdings" pitchFamily="2" charset="2"/>
              </a:rPr>
              <a:t>possibly</a:t>
            </a:r>
            <a:r>
              <a:rPr lang="fr-CH" sz="2000" b="1" dirty="0" smtClean="0">
                <a:solidFill>
                  <a:srgbClr val="008080"/>
                </a:solidFill>
                <a:sym typeface="Wingdings" pitchFamily="2" charset="2"/>
              </a:rPr>
              <a:t> ---- </a:t>
            </a:r>
            <a:endParaRPr lang="fr-CH" sz="2000" b="1" dirty="0">
              <a:solidFill>
                <a:prstClr val="black"/>
              </a:solidFill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5.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Polarized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beams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(spin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rotators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)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peak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CH" sz="2000" b="1" dirty="0" err="1">
                <a:solidFill>
                  <a:srgbClr val="C00000"/>
                </a:solidFill>
                <a:sym typeface="Wingdings" pitchFamily="2" charset="2"/>
              </a:rPr>
              <a:t>year</a:t>
            </a:r>
            <a:r>
              <a:rPr lang="fr-CH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at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BBTS=0.01/IP =&gt; 10</a:t>
            </a:r>
            <a:r>
              <a:rPr lang="fr-CH" sz="2000" b="1" baseline="30000" dirty="0">
                <a:solidFill>
                  <a:prstClr val="black"/>
                </a:solidFill>
                <a:sym typeface="Wingdings" pitchFamily="2" charset="2"/>
              </a:rPr>
              <a:t>11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 Z </a:t>
            </a:r>
            <a:r>
              <a:rPr lang="fr-CH" sz="2000" b="1" dirty="0" err="1">
                <a:solidFill>
                  <a:prstClr val="black"/>
                </a:solidFill>
                <a:sym typeface="Wingdings" pitchFamily="2" charset="2"/>
              </a:rPr>
              <a:t>decays</a:t>
            </a:r>
            <a:r>
              <a:rPr lang="fr-CH" sz="2000" b="1" dirty="0">
                <a:solidFill>
                  <a:prstClr val="black"/>
                </a:solidFill>
                <a:sym typeface="Wingdings" pitchFamily="2" charset="2"/>
              </a:rPr>
              <a:t>.    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u="sng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fr-CH" sz="20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fr-CH" sz="2000" b="1" u="sng" dirty="0" err="1" smtClean="0">
                <a:solidFill>
                  <a:srgbClr val="C00000"/>
                </a:solidFill>
                <a:latin typeface="+mj-lt"/>
              </a:rPr>
              <a:t>Revisit</a:t>
            </a:r>
            <a:r>
              <a:rPr lang="fr-CH" sz="2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b="1" u="sng" dirty="0" err="1" smtClean="0">
                <a:solidFill>
                  <a:srgbClr val="C00000"/>
                </a:solidFill>
                <a:latin typeface="+mj-lt"/>
              </a:rPr>
              <a:t>physics</a:t>
            </a:r>
            <a:r>
              <a:rPr lang="fr-CH" sz="2000" b="1" u="sng" dirty="0" smtClean="0">
                <a:solidFill>
                  <a:srgbClr val="C00000"/>
                </a:solidFill>
                <a:latin typeface="+mj-lt"/>
              </a:rPr>
              <a:t> case of </a:t>
            </a:r>
            <a:r>
              <a:rPr lang="fr-CH" sz="2000" b="1" u="sng" dirty="0" err="1" smtClean="0">
                <a:solidFill>
                  <a:srgbClr val="C00000"/>
                </a:solidFill>
                <a:latin typeface="+mj-lt"/>
              </a:rPr>
              <a:t>longitudinally</a:t>
            </a:r>
            <a:r>
              <a:rPr lang="fr-CH" sz="2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b="1" u="sng" dirty="0" err="1" smtClean="0">
                <a:solidFill>
                  <a:srgbClr val="C00000"/>
                </a:solidFill>
                <a:latin typeface="+mj-lt"/>
              </a:rPr>
              <a:t>polarized</a:t>
            </a:r>
            <a:r>
              <a:rPr lang="fr-CH" sz="2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CH" sz="2000" b="1" u="sng" dirty="0" err="1" smtClean="0">
                <a:solidFill>
                  <a:srgbClr val="C00000"/>
                </a:solidFill>
                <a:latin typeface="+mj-lt"/>
              </a:rPr>
              <a:t>beams</a:t>
            </a:r>
            <a:endParaRPr lang="fr-CH" sz="2000" b="1" u="sng" dirty="0">
              <a:solidFill>
                <a:srgbClr val="C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latin typeface="+mj-lt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028" y="1276225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HZ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+ WW, ZZ etc..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8629" y="2263930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Top quark mass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Hvv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Higgs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boson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studies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5931" y="4005064"/>
            <a:ext cx="1608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Mz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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Z 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b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 etc…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Precision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tests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rare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  <a:sym typeface="Symbol"/>
              </a:rPr>
              <a:t>decays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688" y="5013176"/>
            <a:ext cx="193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and W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properties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etc…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217567"/>
            <a:ext cx="1269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>
                <a:solidFill>
                  <a:srgbClr val="FF0000"/>
                </a:solidFill>
                <a:latin typeface="Times New Roman" pitchFamily="18" charset="0"/>
              </a:rPr>
              <a:t>LR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CH" sz="1400" b="1" baseline="-25000" dirty="0" err="1">
                <a:solidFill>
                  <a:srgbClr val="FF0000"/>
                </a:solidFill>
                <a:latin typeface="Times New Roman" pitchFamily="18" charset="0"/>
              </a:rPr>
              <a:t>FB</a:t>
            </a:r>
            <a:r>
              <a:rPr lang="fr-CH" sz="1400" b="1" baseline="30000" dirty="0" err="1">
                <a:solidFill>
                  <a:srgbClr val="FF0000"/>
                </a:solidFill>
                <a:latin typeface="Times New Roman" pitchFamily="18" charset="0"/>
              </a:rPr>
              <a:t>pol</a:t>
            </a:r>
            <a:r>
              <a:rPr lang="fr-CH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CH" sz="1400" b="1" dirty="0" err="1">
                <a:solidFill>
                  <a:srgbClr val="FF0000"/>
                </a:solidFill>
                <a:latin typeface="Times New Roman" pitchFamily="18" charset="0"/>
              </a:rPr>
              <a:t>etc</a:t>
            </a:r>
            <a:endParaRPr lang="fr-CH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10287</TotalTime>
  <Words>3294</Words>
  <Application>Microsoft Office PowerPoint</Application>
  <PresentationFormat>On-screen Show (4:3)</PresentationFormat>
  <Paragraphs>832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Office Theme</vt:lpstr>
      <vt:lpstr>Theme1</vt:lpstr>
      <vt:lpstr>1_Theme1</vt:lpstr>
      <vt:lpstr>2_Theme1</vt:lpstr>
      <vt:lpstr>3_Theme1</vt:lpstr>
      <vt:lpstr>Equation</vt:lpstr>
      <vt:lpstr>PowerPoint Presentation</vt:lpstr>
      <vt:lpstr>FCC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FCC-ee experiments</vt:lpstr>
      <vt:lpstr>FCC-ee Phenomenology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FCC-hh: Physics goals --&gt; experiment design</vt:lpstr>
      <vt:lpstr>FCC-hh: General Purpose expts: overview so far</vt:lpstr>
      <vt:lpstr>FCC-hh: GP expts: overview so far</vt:lpstr>
      <vt:lpstr>FCC-hh : particular needs</vt:lpstr>
      <vt:lpstr>PowerPoint Presentation</vt:lpstr>
      <vt:lpstr>FCC software for experimental studies: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FCC software for experimental studies: Status</vt:lpstr>
      <vt:lpstr>FCC software for experimental studies: Plans</vt:lpstr>
      <vt:lpstr>PowerPoint Presentation</vt:lpstr>
      <vt:lpstr>FCC-he: Deep Inelastic Scattering [eh  e’X]</vt:lpstr>
      <vt:lpstr>New dreieck</vt:lpstr>
      <vt:lpstr>FCC-he Detector (B) – 0.1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122</cp:revision>
  <cp:lastPrinted>2014-05-19T12:06:16Z</cp:lastPrinted>
  <dcterms:created xsi:type="dcterms:W3CDTF">2014-05-08T08:35:41Z</dcterms:created>
  <dcterms:modified xsi:type="dcterms:W3CDTF">2015-01-09T09:43:59Z</dcterms:modified>
</cp:coreProperties>
</file>