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2" r:id="rId2"/>
    <p:sldMasterId id="2147483686" r:id="rId3"/>
  </p:sldMasterIdLst>
  <p:notesMasterIdLst>
    <p:notesMasterId r:id="rId49"/>
  </p:notesMasterIdLst>
  <p:handoutMasterIdLst>
    <p:handoutMasterId r:id="rId50"/>
  </p:handoutMasterIdLst>
  <p:sldIdLst>
    <p:sldId id="256" r:id="rId4"/>
    <p:sldId id="669" r:id="rId5"/>
    <p:sldId id="688" r:id="rId6"/>
    <p:sldId id="690" r:id="rId7"/>
    <p:sldId id="741" r:id="rId8"/>
    <p:sldId id="722" r:id="rId9"/>
    <p:sldId id="725" r:id="rId10"/>
    <p:sldId id="687" r:id="rId11"/>
    <p:sldId id="685" r:id="rId12"/>
    <p:sldId id="682" r:id="rId13"/>
    <p:sldId id="693" r:id="rId14"/>
    <p:sldId id="694" r:id="rId15"/>
    <p:sldId id="696" r:id="rId16"/>
    <p:sldId id="707" r:id="rId17"/>
    <p:sldId id="708" r:id="rId18"/>
    <p:sldId id="721" r:id="rId19"/>
    <p:sldId id="678" r:id="rId20"/>
    <p:sldId id="677" r:id="rId21"/>
    <p:sldId id="728" r:id="rId22"/>
    <p:sldId id="673" r:id="rId23"/>
    <p:sldId id="697" r:id="rId24"/>
    <p:sldId id="698" r:id="rId25"/>
    <p:sldId id="683" r:id="rId26"/>
    <p:sldId id="703" r:id="rId27"/>
    <p:sldId id="691" r:id="rId28"/>
    <p:sldId id="692" r:id="rId29"/>
    <p:sldId id="726" r:id="rId30"/>
    <p:sldId id="739" r:id="rId31"/>
    <p:sldId id="701" r:id="rId32"/>
    <p:sldId id="740" r:id="rId33"/>
    <p:sldId id="729" r:id="rId34"/>
    <p:sldId id="705" r:id="rId35"/>
    <p:sldId id="730" r:id="rId36"/>
    <p:sldId id="731" r:id="rId37"/>
    <p:sldId id="732" r:id="rId38"/>
    <p:sldId id="733" r:id="rId39"/>
    <p:sldId id="737" r:id="rId40"/>
    <p:sldId id="734" r:id="rId41"/>
    <p:sldId id="711" r:id="rId42"/>
    <p:sldId id="724" r:id="rId43"/>
    <p:sldId id="709" r:id="rId44"/>
    <p:sldId id="675" r:id="rId45"/>
    <p:sldId id="712" r:id="rId46"/>
    <p:sldId id="738" r:id="rId47"/>
    <p:sldId id="672" r:id="rId48"/>
  </p:sldIdLst>
  <p:sldSz cx="9144000" cy="6858000" type="screen4x3"/>
  <p:notesSz cx="9855200" cy="67183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C377B"/>
    <a:srgbClr val="00FF99"/>
    <a:srgbClr val="00FFCC"/>
    <a:srgbClr val="66FF99"/>
    <a:srgbClr val="66FFFF"/>
    <a:srgbClr val="FF9933"/>
    <a:srgbClr val="0000FF"/>
    <a:srgbClr val="FF0000"/>
    <a:srgbClr val="2255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087" autoAdjust="0"/>
    <p:restoredTop sz="97388" autoAdjust="0"/>
  </p:normalViewPr>
  <p:slideViewPr>
    <p:cSldViewPr>
      <p:cViewPr varScale="1">
        <p:scale>
          <a:sx n="86" d="100"/>
          <a:sy n="86" d="100"/>
        </p:scale>
        <p:origin x="-120" y="-3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6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7" d="100"/>
        <a:sy n="137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810" y="-90"/>
      </p:cViewPr>
      <p:guideLst>
        <p:guide orient="horz" pos="2117"/>
        <p:guide pos="31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0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70" tIns="45935" rIns="91870" bIns="45935" numCol="1" anchor="t" anchorCtr="0" compatLnSpc="1">
            <a:prstTxWarp prst="textNoShape">
              <a:avLst/>
            </a:prstTxWarp>
          </a:bodyPr>
          <a:lstStyle>
            <a:lvl1pPr defTabSz="919163">
              <a:defRPr sz="1200" b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84825" y="0"/>
            <a:ext cx="4270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70" tIns="45935" rIns="91870" bIns="45935" numCol="1" anchor="t" anchorCtr="0" compatLnSpc="1">
            <a:prstTxWarp prst="textNoShape">
              <a:avLst/>
            </a:prstTxWarp>
          </a:bodyPr>
          <a:lstStyle>
            <a:lvl1pPr algn="r" defTabSz="919163">
              <a:defRPr sz="1200" b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381750"/>
            <a:ext cx="4270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70" tIns="45935" rIns="91870" bIns="45935" numCol="1" anchor="b" anchorCtr="0" compatLnSpc="1">
            <a:prstTxWarp prst="textNoShape">
              <a:avLst/>
            </a:prstTxWarp>
          </a:bodyPr>
          <a:lstStyle>
            <a:lvl1pPr defTabSz="919163">
              <a:defRPr sz="1200" b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Arnaud Devred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84825" y="6381750"/>
            <a:ext cx="4270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70" tIns="45935" rIns="91870" bIns="45935" numCol="1" anchor="b" anchorCtr="0" compatLnSpc="1">
            <a:prstTxWarp prst="textNoShape">
              <a:avLst/>
            </a:prstTxWarp>
          </a:bodyPr>
          <a:lstStyle>
            <a:lvl1pPr algn="r" defTabSz="919163">
              <a:defRPr sz="1200" b="0">
                <a:latin typeface="Arial" charset="0"/>
              </a:defRPr>
            </a:lvl1pPr>
          </a:lstStyle>
          <a:p>
            <a:fld id="{37CE4E23-16E5-974B-9B3C-98D8B54195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732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0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70" tIns="45935" rIns="91870" bIns="45935" numCol="1" anchor="t" anchorCtr="0" compatLnSpc="1">
            <a:prstTxWarp prst="textNoShape">
              <a:avLst/>
            </a:prstTxWarp>
          </a:bodyPr>
          <a:lstStyle>
            <a:lvl1pPr defTabSz="919163">
              <a:defRPr sz="1200" b="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84825" y="0"/>
            <a:ext cx="4270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70" tIns="45935" rIns="91870" bIns="45935" numCol="1" anchor="t" anchorCtr="0" compatLnSpc="1">
            <a:prstTxWarp prst="textNoShape">
              <a:avLst/>
            </a:prstTxWarp>
          </a:bodyPr>
          <a:lstStyle>
            <a:lvl1pPr algn="r" defTabSz="919163">
              <a:defRPr sz="1200" b="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49613" y="504825"/>
            <a:ext cx="3359150" cy="25193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14450" y="3192463"/>
            <a:ext cx="7226300" cy="302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70" tIns="45935" rIns="91870" bIns="459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381750"/>
            <a:ext cx="4270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70" tIns="45935" rIns="91870" bIns="45935" numCol="1" anchor="b" anchorCtr="0" compatLnSpc="1">
            <a:prstTxWarp prst="textNoShape">
              <a:avLst/>
            </a:prstTxWarp>
          </a:bodyPr>
          <a:lstStyle>
            <a:lvl1pPr defTabSz="919163">
              <a:defRPr sz="1200" b="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Arnaud Devred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84825" y="6381750"/>
            <a:ext cx="4270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70" tIns="45935" rIns="91870" bIns="45935" numCol="1" anchor="b" anchorCtr="0" compatLnSpc="1">
            <a:prstTxWarp prst="textNoShape">
              <a:avLst/>
            </a:prstTxWarp>
          </a:bodyPr>
          <a:lstStyle>
            <a:lvl1pPr algn="r" defTabSz="919163">
              <a:defRPr sz="1200" b="0">
                <a:latin typeface="Times New Roman" charset="0"/>
              </a:defRPr>
            </a:lvl1pPr>
          </a:lstStyle>
          <a:p>
            <a:fld id="{0A1DCB63-B0E9-544F-9E07-A55C4C68C5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16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A78EB-8963-49E8-93CD-5038049D67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3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A78EB-8963-49E8-93CD-5038049D67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3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323B4-C920-43C2-A3E0-E6C15CF1B9DB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9416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emf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gi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 rot="16200000">
            <a:off x="-2590800" y="3886200"/>
            <a:ext cx="556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1400" b="0" dirty="0" smtClean="0">
                <a:solidFill>
                  <a:schemeClr val="bg2"/>
                </a:solidFill>
              </a:rPr>
              <a:t>SC </a:t>
            </a:r>
            <a:r>
              <a:rPr lang="en-US" sz="1400" b="0" dirty="0" err="1" smtClean="0">
                <a:solidFill>
                  <a:schemeClr val="bg2"/>
                </a:solidFill>
              </a:rPr>
              <a:t>magn</a:t>
            </a:r>
            <a:r>
              <a:rPr lang="en-US" sz="1400" b="0" dirty="0" smtClean="0">
                <a:solidFill>
                  <a:schemeClr val="bg2"/>
                </a:solidFill>
              </a:rPr>
              <a:t>., Epiphany conf., Krakow</a:t>
            </a:r>
            <a:r>
              <a:rPr lang="en-US" sz="1400" b="0" baseline="0" dirty="0" smtClean="0">
                <a:solidFill>
                  <a:schemeClr val="bg2"/>
                </a:solidFill>
              </a:rPr>
              <a:t>, 10 Jan 2015, GdR</a:t>
            </a:r>
            <a:endParaRPr lang="en-US" sz="1400" b="0" dirty="0">
              <a:solidFill>
                <a:schemeClr val="bg2"/>
              </a:solidFill>
            </a:endParaRPr>
          </a:p>
        </p:txBody>
      </p:sp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219200" y="762000"/>
            <a:ext cx="7924800" cy="381000"/>
          </a:xfrm>
          <a:prstGeom prst="rect">
            <a:avLst/>
          </a:prstGeom>
          <a:solidFill>
            <a:srgbClr val="0C377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65100" y="5549900"/>
            <a:ext cx="1841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GB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F996741-AF1D-D64C-9899-B6D81FF77E1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9" name="Picture 8" descr="LogoOutline-Blue-0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88640"/>
            <a:ext cx="79208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66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D481BF-D856-4845-9DBE-EBA93BB7C5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3250" y="0"/>
            <a:ext cx="2190750" cy="6705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419850" cy="6705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0544DA-F879-6A4E-B2F9-E8B8192C90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8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17219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11901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2440" y="2999945"/>
            <a:ext cx="1102596" cy="109151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64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800" y="2515818"/>
            <a:ext cx="8265984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1800" y="1329869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6949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C57388-5BA1-214C-B04D-06BAAA3280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59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>
            <a:lvl1pPr marL="36576" indent="0">
              <a:buNone/>
              <a:defRPr/>
            </a:lvl1pPr>
          </a:lstStyle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534400" y="6553200"/>
            <a:ext cx="609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EE7C4-606D-2D40-A955-0835C28065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3254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534400" y="6553200"/>
            <a:ext cx="609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C5C0C-1F2F-BD40-8E0C-C9FFE1816E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243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2291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371600"/>
            <a:ext cx="42291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534400" y="6553200"/>
            <a:ext cx="609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81C5D-D4B6-4D48-A3D6-F3680D32A1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782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5278DA-FC37-D546-B04B-ACB975305F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15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2703283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90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16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2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177" y="115416"/>
            <a:ext cx="6839223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9872" y="6597352"/>
            <a:ext cx="2133600" cy="260102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dirty="0" smtClean="0">
              <a:solidFill>
                <a:srgbClr val="0C377B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1736" y="6597352"/>
            <a:ext cx="4000528" cy="260648"/>
          </a:xfrm>
        </p:spPr>
        <p:txBody>
          <a:bodyPr/>
          <a:lstStyle>
            <a:lvl1pPr>
              <a:defRPr sz="1000" baseline="0"/>
            </a:lvl1pPr>
          </a:lstStyle>
          <a:p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597352"/>
            <a:ext cx="2133600" cy="260648"/>
          </a:xfrm>
        </p:spPr>
        <p:txBody>
          <a:bodyPr/>
          <a:lstStyle>
            <a:lvl1pPr>
              <a:defRPr sz="1000"/>
            </a:lvl1pPr>
          </a:lstStyle>
          <a:p>
            <a:fld id="{8A37C28D-FCB0-477D-82D3-62143F2DA843}" type="slidenum">
              <a:rPr lang="en-US" smtClean="0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6" descr="newlhc logo1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197" y="44624"/>
            <a:ext cx="792088" cy="792088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5440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2291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371600"/>
            <a:ext cx="42291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2E73F2-704C-DB4F-92A8-BBA19C93E7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61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327776-9446-1744-AB0B-6079ED86D1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19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871864-7C32-DE4E-8D05-CF0114A137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12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F6357B-6A2F-6646-A898-56152AFF36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44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A00DEC-34D9-814C-98B9-9E868A54BF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537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EB791C-9880-704D-9E49-1FD0BC564F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3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18" Type="http://schemas.openxmlformats.org/officeDocument/2006/relationships/image" Target="../media/image2.emf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theme" Target="../theme/theme3.xml"/><Relationship Id="rId9" Type="http://schemas.openxmlformats.org/officeDocument/2006/relationships/image" Target="../media/image6.emf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624" y="0"/>
            <a:ext cx="7956376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143000"/>
            <a:ext cx="8610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4400" y="65532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charset="0"/>
              </a:defRPr>
            </a:lvl1pPr>
          </a:lstStyle>
          <a:p>
            <a:fld id="{C8506450-7D1F-554C-9F3F-EA915644AE6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 rot="16200000">
            <a:off x="-2590800" y="3886200"/>
            <a:ext cx="556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1400" b="0" dirty="0" smtClean="0">
                <a:solidFill>
                  <a:schemeClr val="bg2"/>
                </a:solidFill>
              </a:rPr>
              <a:t>SC </a:t>
            </a:r>
            <a:r>
              <a:rPr lang="en-US" sz="1400" b="0" dirty="0" err="1" smtClean="0">
                <a:solidFill>
                  <a:schemeClr val="bg2"/>
                </a:solidFill>
              </a:rPr>
              <a:t>magn</a:t>
            </a:r>
            <a:r>
              <a:rPr lang="en-US" sz="1400" b="0" dirty="0" smtClean="0">
                <a:solidFill>
                  <a:schemeClr val="bg2"/>
                </a:solidFill>
              </a:rPr>
              <a:t>., Epiphany conf., Krakow</a:t>
            </a:r>
            <a:r>
              <a:rPr lang="en-US" sz="1400" b="0" baseline="0" dirty="0" smtClean="0">
                <a:solidFill>
                  <a:schemeClr val="bg2"/>
                </a:solidFill>
              </a:rPr>
              <a:t>, 10 Jan 2015, GdR</a:t>
            </a:r>
            <a:endParaRPr lang="en-US" sz="1400" b="0" dirty="0">
              <a:solidFill>
                <a:schemeClr val="bg2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1219200" y="762000"/>
            <a:ext cx="7924800" cy="381000"/>
          </a:xfrm>
          <a:prstGeom prst="rect">
            <a:avLst/>
          </a:prstGeom>
          <a:solidFill>
            <a:srgbClr val="0C377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" name="Picture 7" descr="LogoOutline-Blue-02.jp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88640"/>
            <a:ext cx="792088" cy="7920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97" r:id="rId12"/>
    <p:sldLayoutId id="2147483699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/>
          <a:ea typeface="ＭＳ Ｐゴシック" pitchFamily="-106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itchFamily="-106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itchFamily="-106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itchFamily="-106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"/>
          <a:ea typeface="ＭＳ Ｐゴシック" pitchFamily="-106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6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"/>
          <a:ea typeface="ＭＳ Ｐゴシック" pitchFamily="-106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6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6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3" name="Image 2" descr="bande-02.eps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31" y="5171606"/>
            <a:ext cx="9504905" cy="7072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94" r:id="rId14"/>
    <p:sldLayoutId id="2147483695" r:id="rId15"/>
    <p:sldLayoutId id="2147483696" r:id="rId16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501926D-BD55-4F99-B46D-3C231A52E354}" type="slidenum">
              <a:rPr lang="en-GB" b="0" smtClean="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b="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/>
        </p:nvSpPr>
        <p:spPr>
          <a:xfrm>
            <a:off x="8686800" y="6439995"/>
            <a:ext cx="442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628D0A3-5C9A-4901-9C42-FBE507C34AF3}" type="slidenum">
              <a:rPr lang="en-GB" smtClean="0">
                <a:solidFill>
                  <a:srgbClr val="FFFFFF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5840" y="6266289"/>
            <a:ext cx="53683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00" b="0" dirty="0" smtClean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The CERN Roadmap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00" b="0" dirty="0" err="1" smtClean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Frédérick</a:t>
            </a:r>
            <a:r>
              <a:rPr lang="en-GB" sz="1000" b="0" dirty="0" smtClean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 Bordry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00" b="0" dirty="0" smtClean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Future Circular Collider Kick-off Meeting – Geneva . 12th February 2014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e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microsoft.com/office/2007/relationships/hdphoto" Target="../media/hdphoto1.wdp"/><Relationship Id="rId9" Type="http://schemas.openxmlformats.org/officeDocument/2006/relationships/image" Target="../media/image18.jpeg"/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jpeg"/><Relationship Id="rId5" Type="http://schemas.openxmlformats.org/officeDocument/2006/relationships/image" Target="../media/image48.jp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tiff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1.jpeg"/><Relationship Id="rId12" Type="http://schemas.openxmlformats.org/officeDocument/2006/relationships/image" Target="../media/image62.jpeg"/><Relationship Id="rId13" Type="http://schemas.openxmlformats.org/officeDocument/2006/relationships/image" Target="../media/image63.jpeg"/><Relationship Id="rId14" Type="http://schemas.openxmlformats.org/officeDocument/2006/relationships/image" Target="../media/image64.jpeg"/><Relationship Id="rId15" Type="http://schemas.openxmlformats.org/officeDocument/2006/relationships/image" Target="../media/image65.jpeg"/><Relationship Id="rId16" Type="http://schemas.openxmlformats.org/officeDocument/2006/relationships/image" Target="../media/image66.gif"/><Relationship Id="rId17" Type="http://schemas.openxmlformats.org/officeDocument/2006/relationships/image" Target="../media/image67.jpeg"/><Relationship Id="rId18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wmf"/><Relationship Id="rId9" Type="http://schemas.openxmlformats.org/officeDocument/2006/relationships/image" Target="../media/image59.wmf"/><Relationship Id="rId10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png"/><Relationship Id="rId5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emf"/><Relationship Id="rId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jpeg"/><Relationship Id="rId5" Type="http://schemas.openxmlformats.org/officeDocument/2006/relationships/image" Target="../media/image94.jpeg"/><Relationship Id="rId6" Type="http://schemas.openxmlformats.org/officeDocument/2006/relationships/image" Target="../media/image95.emf"/><Relationship Id="rId7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7.jpeg"/><Relationship Id="rId3" Type="http://schemas.openxmlformats.org/officeDocument/2006/relationships/image" Target="../media/image9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100.jpeg"/><Relationship Id="rId5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jpeg"/><Relationship Id="rId5" Type="http://schemas.openxmlformats.org/officeDocument/2006/relationships/image" Target="../media/image105.jpeg"/><Relationship Id="rId6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4" Type="http://schemas.openxmlformats.org/officeDocument/2006/relationships/image" Target="../media/image109.jpeg"/><Relationship Id="rId5" Type="http://schemas.openxmlformats.org/officeDocument/2006/relationships/image" Target="../media/image110.jpeg"/><Relationship Id="rId6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4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jpeg"/><Relationship Id="rId5" Type="http://schemas.openxmlformats.org/officeDocument/2006/relationships/image" Target="../media/image117.png"/><Relationship Id="rId6" Type="http://schemas.openxmlformats.org/officeDocument/2006/relationships/image" Target="../media/image118.jpeg"/><Relationship Id="rId7" Type="http://schemas.openxmlformats.org/officeDocument/2006/relationships/image" Target="../media/image119.png"/><Relationship Id="rId8" Type="http://schemas.openxmlformats.org/officeDocument/2006/relationships/image" Target="../media/image120.png"/><Relationship Id="rId9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4" Type="http://schemas.openxmlformats.org/officeDocument/2006/relationships/image" Target="../media/image124.jpeg"/><Relationship Id="rId5" Type="http://schemas.openxmlformats.org/officeDocument/2006/relationships/image" Target="../media/image125.png"/><Relationship Id="rId6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7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jpeg"/><Relationship Id="rId3" Type="http://schemas.openxmlformats.org/officeDocument/2006/relationships/image" Target="../media/image13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7" Type="http://schemas.openxmlformats.org/officeDocument/2006/relationships/image" Target="../media/image143.png"/><Relationship Id="rId8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77768C6F-8B60-544A-8084-CE853B9143E3}" type="slidenum">
              <a:rPr lang="en-US" sz="1200" b="0">
                <a:latin typeface="Times New Roman" charset="0"/>
              </a:rPr>
              <a:pPr/>
              <a:t>1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143000"/>
            <a:ext cx="8077200" cy="1828800"/>
          </a:xfrm>
        </p:spPr>
        <p:txBody>
          <a:bodyPr/>
          <a:lstStyle/>
          <a:p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Superconducting magnet development for future high energy hadron colliders</a:t>
            </a:r>
            <a:endParaRPr lang="fr-FR" sz="280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364" name="Rectangle 9"/>
          <p:cNvSpPr>
            <a:spLocks noChangeArrowheads="1"/>
          </p:cNvSpPr>
          <p:nvPr/>
        </p:nvSpPr>
        <p:spPr bwMode="auto">
          <a:xfrm>
            <a:off x="1724025" y="4038600"/>
            <a:ext cx="569595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dirty="0" err="1">
                <a:latin typeface="Arial" charset="0"/>
                <a:cs typeface="Arial" charset="0"/>
              </a:rPr>
              <a:t>Gijs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cs typeface="Arial" charset="0"/>
              </a:rPr>
              <a:t>de Rijk</a:t>
            </a:r>
            <a:endParaRPr lang="en-US" sz="2000" dirty="0">
              <a:latin typeface="Arial" charset="0"/>
              <a:cs typeface="Arial" charset="0"/>
            </a:endParaRPr>
          </a:p>
          <a:p>
            <a:pPr algn="ctr"/>
            <a:endParaRPr lang="en-US" sz="2000" b="0" dirty="0">
              <a:latin typeface="Arial" charset="0"/>
              <a:cs typeface="Arial" charset="0"/>
            </a:endParaRPr>
          </a:p>
          <a:p>
            <a:pPr algn="ctr"/>
            <a:r>
              <a:rPr lang="en-US" sz="2000" b="0" dirty="0" smtClean="0">
                <a:latin typeface="Arial" charset="0"/>
                <a:cs typeface="Arial" charset="0"/>
              </a:rPr>
              <a:t>10 January 2015</a:t>
            </a:r>
          </a:p>
          <a:p>
            <a:pPr algn="ctr"/>
            <a:r>
              <a:rPr lang="en-US" sz="2000" b="0" dirty="0" smtClean="0">
                <a:latin typeface="Arial" charset="0"/>
                <a:cs typeface="Arial" charset="0"/>
              </a:rPr>
              <a:t>Epiphany conference </a:t>
            </a:r>
          </a:p>
          <a:p>
            <a:pPr algn="ctr"/>
            <a:r>
              <a:rPr lang="en-US" sz="2000" b="0" dirty="0" smtClean="0">
                <a:latin typeface="Arial" charset="0"/>
                <a:cs typeface="Arial" charset="0"/>
              </a:rPr>
              <a:t>Krakow</a:t>
            </a:r>
            <a:endParaRPr lang="en-US" sz="2000" b="0" dirty="0">
              <a:latin typeface="Arial" charset="0"/>
              <a:cs typeface="Arial" charset="0"/>
            </a:endParaRPr>
          </a:p>
        </p:txBody>
      </p:sp>
      <p:sp>
        <p:nvSpPr>
          <p:cNvPr id="15365" name="Rectangle 23"/>
          <p:cNvSpPr>
            <a:spLocks noChangeArrowheads="1"/>
          </p:cNvSpPr>
          <p:nvPr/>
        </p:nvSpPr>
        <p:spPr bwMode="auto">
          <a:xfrm>
            <a:off x="533400" y="2971800"/>
            <a:ext cx="8610600" cy="457200"/>
          </a:xfrm>
          <a:prstGeom prst="rect">
            <a:avLst/>
          </a:prstGeom>
          <a:solidFill>
            <a:srgbClr val="0C377B"/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7-05 at 2.59.22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2825"/>
            <a:ext cx="9144000" cy="46524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 conductor </a:t>
            </a:r>
            <a:r>
              <a:rPr lang="en-US" dirty="0" err="1" smtClean="0"/>
              <a:t>Jc</a:t>
            </a:r>
            <a:r>
              <a:rPr lang="en-US" dirty="0" smtClean="0"/>
              <a:t> development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402174" y="1816178"/>
            <a:ext cx="865570" cy="1972862"/>
            <a:chOff x="1276289" y="40896"/>
            <a:chExt cx="865570" cy="1972862"/>
          </a:xfrm>
        </p:grpSpPr>
        <p:pic>
          <p:nvPicPr>
            <p:cNvPr id="9" name="Picture 8" descr="hitachi nb3sn unreacted - peter lee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7851" y="1221758"/>
              <a:ext cx="792000" cy="792000"/>
            </a:xfrm>
            <a:prstGeom prst="rect">
              <a:avLst/>
            </a:prstGeom>
          </p:spPr>
        </p:pic>
        <p:pic>
          <p:nvPicPr>
            <p:cNvPr id="10" name="Picture 9" descr="ost nb3sn unreacted - peter lee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7851" y="436094"/>
              <a:ext cx="792000" cy="78566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76289" y="40896"/>
              <a:ext cx="86557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0" dirty="0" smtClean="0">
                  <a:solidFill>
                    <a:srgbClr val="0055A0"/>
                  </a:solidFill>
                </a:rPr>
                <a:t>ITER</a:t>
              </a:r>
              <a:endParaRPr lang="en-US" sz="2000" b="0" dirty="0">
                <a:solidFill>
                  <a:srgbClr val="0055A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115271" y="4163808"/>
            <a:ext cx="400110" cy="1137400"/>
            <a:chOff x="4115271" y="4163808"/>
            <a:chExt cx="400110" cy="1137400"/>
          </a:xfrm>
        </p:grpSpPr>
        <p:sp>
          <p:nvSpPr>
            <p:cNvPr id="4" name="TextBox 3"/>
            <p:cNvSpPr txBox="1"/>
            <p:nvPr/>
          </p:nvSpPr>
          <p:spPr>
            <a:xfrm rot="16200000">
              <a:off x="3782630" y="4496449"/>
              <a:ext cx="106539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0" dirty="0" smtClean="0"/>
                <a:t>US-CDP</a:t>
              </a:r>
              <a:endParaRPr lang="en-US" sz="2000" b="0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4499992" y="4293096"/>
              <a:ext cx="0" cy="1008112"/>
            </a:xfrm>
            <a:prstGeom prst="line">
              <a:avLst/>
            </a:prstGeom>
            <a:ln w="28575" cmpd="sng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4988660" y="3789038"/>
            <a:ext cx="735468" cy="1494866"/>
            <a:chOff x="4988660" y="3789038"/>
            <a:chExt cx="735468" cy="1494866"/>
          </a:xfrm>
        </p:grpSpPr>
        <p:pic>
          <p:nvPicPr>
            <p:cNvPr id="13" name="Picture 10" descr="nedlogo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091052" y="4491366"/>
              <a:ext cx="975361" cy="290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oup 21"/>
            <p:cNvGrpSpPr/>
            <p:nvPr/>
          </p:nvGrpSpPr>
          <p:grpSpPr>
            <a:xfrm>
              <a:off x="4988660" y="3789038"/>
              <a:ext cx="400110" cy="1494866"/>
              <a:chOff x="4115272" y="3806342"/>
              <a:chExt cx="400110" cy="1494866"/>
            </a:xfrm>
          </p:grpSpPr>
          <p:sp>
            <p:nvSpPr>
              <p:cNvPr id="23" name="TextBox 22"/>
              <p:cNvSpPr txBox="1"/>
              <p:nvPr/>
            </p:nvSpPr>
            <p:spPr>
              <a:xfrm rot="16200000">
                <a:off x="3603898" y="4317716"/>
                <a:ext cx="1422857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b="0" dirty="0" smtClean="0"/>
                  <a:t>CARE-NED</a:t>
                </a:r>
                <a:endParaRPr lang="en-US" sz="2000" b="0" dirty="0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4499992" y="4293096"/>
                <a:ext cx="0" cy="1008112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oup 40"/>
          <p:cNvGrpSpPr/>
          <p:nvPr/>
        </p:nvGrpSpPr>
        <p:grpSpPr>
          <a:xfrm>
            <a:off x="6074533" y="4005062"/>
            <a:ext cx="947569" cy="1283867"/>
            <a:chOff x="6074533" y="4005062"/>
            <a:chExt cx="947569" cy="1283867"/>
          </a:xfrm>
        </p:grpSpPr>
        <p:grpSp>
          <p:nvGrpSpPr>
            <p:cNvPr id="25" name="Group 24"/>
            <p:cNvGrpSpPr/>
            <p:nvPr/>
          </p:nvGrpSpPr>
          <p:grpSpPr>
            <a:xfrm>
              <a:off x="6074533" y="4005063"/>
              <a:ext cx="400110" cy="1283866"/>
              <a:chOff x="4115272" y="4017342"/>
              <a:chExt cx="400110" cy="1283866"/>
            </a:xfrm>
          </p:grpSpPr>
          <p:sp>
            <p:nvSpPr>
              <p:cNvPr id="26" name="TextBox 25"/>
              <p:cNvSpPr txBox="1"/>
              <p:nvPr/>
            </p:nvSpPr>
            <p:spPr>
              <a:xfrm rot="16200000">
                <a:off x="3709398" y="4423216"/>
                <a:ext cx="1211858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b="0" dirty="0" err="1" smtClean="0"/>
                  <a:t>EuCARD</a:t>
                </a:r>
                <a:endParaRPr lang="en-US" sz="2000" b="0" dirty="0"/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4499992" y="4293096"/>
                <a:ext cx="0" cy="1008112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6161674" y="4351468"/>
              <a:ext cx="1206834" cy="514022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516216" y="1124744"/>
            <a:ext cx="2438745" cy="2239936"/>
            <a:chOff x="6516216" y="1124744"/>
            <a:chExt cx="2438745" cy="2239936"/>
          </a:xfrm>
        </p:grpSpPr>
        <p:grpSp>
          <p:nvGrpSpPr>
            <p:cNvPr id="12" name="Group 11"/>
            <p:cNvGrpSpPr/>
            <p:nvPr/>
          </p:nvGrpSpPr>
          <p:grpSpPr>
            <a:xfrm>
              <a:off x="6516216" y="1124744"/>
              <a:ext cx="1161949" cy="1872208"/>
              <a:chOff x="7200184" y="1437818"/>
              <a:chExt cx="1161949" cy="1872208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7200184" y="1437818"/>
                <a:ext cx="1161949" cy="40011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0" dirty="0" smtClean="0"/>
                  <a:t>HL-LHC</a:t>
                </a:r>
                <a:endParaRPr lang="en-US" sz="2000" b="0" dirty="0"/>
              </a:p>
            </p:txBody>
          </p:sp>
          <p:pic>
            <p:nvPicPr>
              <p:cNvPr id="18" name="Picture 17" descr="Screen shot 2012-05-03 at 12.36.42 AM.png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507" b="100000" l="734" r="9908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70496" y="1757461"/>
                <a:ext cx="812499" cy="792109"/>
              </a:xfrm>
              <a:prstGeom prst="rect">
                <a:avLst/>
              </a:prstGeom>
            </p:spPr>
          </p:pic>
          <p:pic>
            <p:nvPicPr>
              <p:cNvPr id="19" name="Picture 18" descr="Round Sub.jpg"/>
              <p:cNvPicPr>
                <a:picLocks noChangeAspect="1"/>
              </p:cNvPicPr>
              <p:nvPr/>
            </p:nvPicPr>
            <p:blipFill rotWithShape="1">
              <a:blip r:embed="rId9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05537" y="2518027"/>
                <a:ext cx="769904" cy="791999"/>
              </a:xfrm>
              <a:prstGeom prst="rect">
                <a:avLst/>
              </a:prstGeom>
            </p:spPr>
          </p:pic>
        </p:grpSp>
        <p:grpSp>
          <p:nvGrpSpPr>
            <p:cNvPr id="43" name="Group 42"/>
            <p:cNvGrpSpPr/>
            <p:nvPr/>
          </p:nvGrpSpPr>
          <p:grpSpPr>
            <a:xfrm>
              <a:off x="7236296" y="2964570"/>
              <a:ext cx="1718665" cy="400110"/>
              <a:chOff x="7236296" y="2964570"/>
              <a:chExt cx="1718665" cy="400110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7236296" y="3333902"/>
                <a:ext cx="1624071" cy="0"/>
              </a:xfrm>
              <a:prstGeom prst="line">
                <a:avLst/>
              </a:prstGeom>
              <a:ln w="38100" cmpd="sng">
                <a:solidFill>
                  <a:srgbClr val="0055A0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7236296" y="2964570"/>
                <a:ext cx="171866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 smtClean="0"/>
                  <a:t>HL-LHC specs</a:t>
                </a:r>
                <a:endParaRPr lang="en-US" sz="2000" b="0" dirty="0"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7507300" y="1819672"/>
            <a:ext cx="1433295" cy="3437515"/>
            <a:chOff x="7507300" y="1819672"/>
            <a:chExt cx="1433295" cy="3437515"/>
          </a:xfrm>
        </p:grpSpPr>
        <p:grpSp>
          <p:nvGrpSpPr>
            <p:cNvPr id="42" name="Group 41"/>
            <p:cNvGrpSpPr/>
            <p:nvPr/>
          </p:nvGrpSpPr>
          <p:grpSpPr>
            <a:xfrm>
              <a:off x="7507300" y="4030604"/>
              <a:ext cx="953132" cy="1226583"/>
              <a:chOff x="7507300" y="4030604"/>
              <a:chExt cx="953132" cy="1226583"/>
            </a:xfrm>
          </p:grpSpPr>
          <p:pic>
            <p:nvPicPr>
              <p:cNvPr id="29" name="Picture 28" descr="FCCLogoForWebSite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7660460" y="4357220"/>
                <a:ext cx="1126587" cy="473356"/>
              </a:xfrm>
              <a:prstGeom prst="rect">
                <a:avLst/>
              </a:prstGeom>
            </p:spPr>
          </p:pic>
          <p:grpSp>
            <p:nvGrpSpPr>
              <p:cNvPr id="30" name="Group 29"/>
              <p:cNvGrpSpPr/>
              <p:nvPr/>
            </p:nvGrpSpPr>
            <p:grpSpPr>
              <a:xfrm>
                <a:off x="7507300" y="4249075"/>
                <a:ext cx="400110" cy="1008112"/>
                <a:chOff x="4115272" y="4293096"/>
                <a:chExt cx="400110" cy="1008112"/>
              </a:xfrm>
            </p:grpSpPr>
            <p:sp>
              <p:nvSpPr>
                <p:cNvPr id="31" name="TextBox 30"/>
                <p:cNvSpPr txBox="1"/>
                <p:nvPr/>
              </p:nvSpPr>
              <p:spPr>
                <a:xfrm rot="16200000">
                  <a:off x="3977297" y="4691115"/>
                  <a:ext cx="676059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0" dirty="0" smtClean="0"/>
                    <a:t>FCC</a:t>
                  </a:r>
                  <a:endParaRPr lang="en-US" sz="2000" b="0" dirty="0"/>
                </a:p>
              </p:txBody>
            </p: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4499992" y="4293096"/>
                  <a:ext cx="0" cy="1008112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" name="Group 6"/>
            <p:cNvGrpSpPr/>
            <p:nvPr/>
          </p:nvGrpSpPr>
          <p:grpSpPr>
            <a:xfrm>
              <a:off x="7609907" y="1819672"/>
              <a:ext cx="1330688" cy="667704"/>
              <a:chOff x="7609907" y="1788312"/>
              <a:chExt cx="1330688" cy="667704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7609907" y="1788312"/>
                <a:ext cx="13306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 smtClean="0">
                    <a:solidFill>
                      <a:srgbClr val="FF0000"/>
                    </a:solidFill>
                  </a:rPr>
                  <a:t>FCC specs</a:t>
                </a:r>
                <a:endParaRPr lang="en-US" sz="2000" b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7780869" y="2220364"/>
                <a:ext cx="1080000" cy="235652"/>
              </a:xfrm>
              <a:prstGeom prst="rect">
                <a:avLst/>
              </a:prstGeom>
              <a:gradFill flip="none" rotWithShape="1">
                <a:gsLst>
                  <a:gs pos="100000">
                    <a:srgbClr val="FF0000">
                      <a:alpha val="75000"/>
                    </a:srgbClr>
                  </a:gs>
                  <a:gs pos="0">
                    <a:srgbClr val="FFFFFF">
                      <a:alpha val="75000"/>
                    </a:srgbClr>
                  </a:gs>
                </a:gsLst>
                <a:lin ang="162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0"/>
              </a:p>
            </p:txBody>
          </p:sp>
        </p:grpSp>
      </p:grp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57388-5BA1-214C-B04D-06BAAA3280B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9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</a:t>
            </a:r>
            <a:r>
              <a:rPr lang="en-US" dirty="0" smtClean="0"/>
              <a:t>strands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4118992" cy="556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 for High Field Magnets</a:t>
            </a:r>
          </a:p>
          <a:p>
            <a:pPr marL="0" indent="0">
              <a:buNone/>
            </a:pPr>
            <a:r>
              <a:rPr lang="en-US" dirty="0" smtClean="0"/>
              <a:t>examples</a:t>
            </a:r>
          </a:p>
          <a:p>
            <a:pPr marL="177800" indent="-177800"/>
            <a:r>
              <a:rPr lang="en-US" dirty="0" smtClean="0"/>
              <a:t>OST (US)</a:t>
            </a:r>
          </a:p>
          <a:p>
            <a:pPr marL="355600" lvl="1" indent="101600"/>
            <a:r>
              <a:rPr lang="en-US" sz="1600" dirty="0" smtClean="0"/>
              <a:t> </a:t>
            </a:r>
            <a:r>
              <a:rPr lang="en-US" sz="1400" dirty="0" smtClean="0"/>
              <a:t>Restacked </a:t>
            </a:r>
            <a:r>
              <a:rPr lang="en-US" sz="1400" dirty="0"/>
              <a:t>Rod Process </a:t>
            </a:r>
            <a:r>
              <a:rPr lang="en-US" sz="1400" dirty="0" smtClean="0"/>
              <a:t>(RRP) for High </a:t>
            </a:r>
            <a:r>
              <a:rPr lang="en-US" sz="1400" dirty="0"/>
              <a:t>Energy </a:t>
            </a:r>
            <a:r>
              <a:rPr lang="en-US" sz="1400" dirty="0" smtClean="0"/>
              <a:t>Physics     (r= 0.7 mm or 0.8 mm, </a:t>
            </a:r>
            <a:r>
              <a:rPr lang="en-US" sz="1400" dirty="0" err="1" smtClean="0"/>
              <a:t>J</a:t>
            </a:r>
            <a:r>
              <a:rPr lang="en-US" sz="1400" baseline="-25000" dirty="0" err="1" smtClean="0"/>
              <a:t>c</a:t>
            </a:r>
            <a:r>
              <a:rPr lang="en-US" sz="1400" dirty="0" smtClean="0"/>
              <a:t> up to 3000 A/mm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@12T,   4.2 K, filaments~50 </a:t>
            </a:r>
            <a:r>
              <a:rPr lang="en-US" sz="14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/>
              <a:t>m, Cu-</a:t>
            </a:r>
            <a:r>
              <a:rPr lang="en-US" sz="1400" dirty="0" err="1" smtClean="0"/>
              <a:t>nonCu</a:t>
            </a:r>
            <a:r>
              <a:rPr lang="en-US" sz="1400" dirty="0" smtClean="0"/>
              <a:t>=0.9)</a:t>
            </a:r>
          </a:p>
          <a:p>
            <a:pPr marL="355600" lvl="1" indent="101600"/>
            <a:endParaRPr lang="en-US" sz="1400" dirty="0"/>
          </a:p>
          <a:p>
            <a:pPr marL="355600" lvl="1" indent="101600"/>
            <a:endParaRPr lang="en-US" sz="1400" dirty="0" smtClean="0"/>
          </a:p>
          <a:p>
            <a:pPr marL="355600" lvl="1" indent="0">
              <a:buNone/>
            </a:pPr>
            <a:endParaRPr lang="en-US" sz="1600" dirty="0" smtClean="0"/>
          </a:p>
          <a:p>
            <a:pPr marL="177800" indent="-177800"/>
            <a:endParaRPr lang="en-US" dirty="0" smtClean="0"/>
          </a:p>
          <a:p>
            <a:pPr marL="177800" indent="-177800"/>
            <a:r>
              <a:rPr lang="en-US" dirty="0" smtClean="0"/>
              <a:t>EAS-</a:t>
            </a:r>
            <a:r>
              <a:rPr lang="en-US" dirty="0" err="1" smtClean="0"/>
              <a:t>Bruker</a:t>
            </a:r>
            <a:r>
              <a:rPr lang="en-US" dirty="0" smtClean="0"/>
              <a:t> (De)</a:t>
            </a:r>
          </a:p>
          <a:p>
            <a:pPr marL="355600" lvl="1" indent="101600"/>
            <a:r>
              <a:rPr lang="en-US" sz="1400" dirty="0" smtClean="0"/>
              <a:t>Powder in Tube (PIT) for HEP    and others                       (r=1 mm, </a:t>
            </a:r>
            <a:r>
              <a:rPr lang="en-US" sz="1400" dirty="0" err="1"/>
              <a:t>J</a:t>
            </a:r>
            <a:r>
              <a:rPr lang="en-US" sz="1400" baseline="-25000" dirty="0" err="1"/>
              <a:t>c</a:t>
            </a:r>
            <a:r>
              <a:rPr lang="en-US" sz="1400" dirty="0"/>
              <a:t> up to </a:t>
            </a:r>
            <a:r>
              <a:rPr lang="en-US" sz="1400" dirty="0" smtClean="0"/>
              <a:t>2400 </a:t>
            </a:r>
            <a:r>
              <a:rPr lang="en-US" sz="1400" dirty="0"/>
              <a:t>A/mm</a:t>
            </a:r>
            <a:r>
              <a:rPr lang="en-US" sz="1400" baseline="30000" dirty="0"/>
              <a:t>2</a:t>
            </a:r>
            <a:r>
              <a:rPr lang="en-US" sz="1400" dirty="0"/>
              <a:t>@</a:t>
            </a:r>
            <a:r>
              <a:rPr lang="en-US" sz="1400" dirty="0" smtClean="0"/>
              <a:t>12T , </a:t>
            </a:r>
            <a:r>
              <a:rPr lang="en-US" sz="1400" dirty="0"/>
              <a:t>4.2 K, </a:t>
            </a:r>
            <a:r>
              <a:rPr lang="en-US" sz="1400" dirty="0" smtClean="0"/>
              <a:t> filaments </a:t>
            </a:r>
            <a:r>
              <a:rPr lang="en-US" sz="1400" dirty="0"/>
              <a:t>~50 </a:t>
            </a:r>
            <a:r>
              <a:rPr lang="en-US" sz="1400" dirty="0">
                <a:latin typeface="Symbol" charset="2"/>
                <a:cs typeface="Symbol" charset="2"/>
              </a:rPr>
              <a:t>m</a:t>
            </a:r>
            <a:r>
              <a:rPr lang="en-US" sz="1400" dirty="0"/>
              <a:t>m, </a:t>
            </a:r>
            <a:r>
              <a:rPr lang="en-US" sz="1400" dirty="0" smtClean="0"/>
              <a:t>Cu</a:t>
            </a:r>
            <a:r>
              <a:rPr lang="en-US" sz="1400" dirty="0"/>
              <a:t>-</a:t>
            </a:r>
            <a:r>
              <a:rPr lang="en-US" sz="1400" dirty="0" err="1" smtClean="0"/>
              <a:t>nonCu</a:t>
            </a:r>
            <a:r>
              <a:rPr lang="en-US" sz="1400" dirty="0" smtClean="0"/>
              <a:t>=1.25)</a:t>
            </a:r>
          </a:p>
          <a:p>
            <a:pPr marL="355600" lvl="1" indent="101600"/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To be reacted at 650°C                                      for ~120 </a:t>
            </a:r>
            <a:r>
              <a:rPr lang="en-US" sz="1600" dirty="0" err="1" smtClean="0"/>
              <a:t>hr</a:t>
            </a:r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A7E26-EADD-A749-9B68-ED7D6250ADD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9" name="Picture 60" descr="Nb3SnITBronzeandPITCompositeSchematic-VG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7882" y="1268760"/>
            <a:ext cx="4540250" cy="518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Ghosh-5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921" t="18906" r="12336" b="15225"/>
          <a:stretch/>
        </p:blipFill>
        <p:spPr>
          <a:xfrm rot="5400000">
            <a:off x="1689959" y="2206585"/>
            <a:ext cx="867538" cy="3024336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5517232"/>
            <a:ext cx="1413425" cy="1197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104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iang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700809"/>
            <a:ext cx="4864754" cy="3717082"/>
          </a:xfrm>
          <a:prstGeom prst="rect">
            <a:avLst/>
          </a:prstGeom>
        </p:spPr>
      </p:pic>
      <p:sp>
        <p:nvSpPr>
          <p:cNvPr id="4198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 </a:t>
            </a:r>
            <a:r>
              <a:rPr lang="en-GB" dirty="0" smtClean="0">
                <a:latin typeface="Arial" charset="0"/>
                <a:ea typeface="ＭＳ Ｐゴシック" charset="-128"/>
              </a:rPr>
              <a:t>Conductor for HEP</a:t>
            </a:r>
            <a:endParaRPr lang="en-GB" dirty="0">
              <a:latin typeface="Arial" charset="0"/>
              <a:ea typeface="ＭＳ Ｐゴシック" charset="-128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8CD898E-1E4E-0442-8931-8842D62FF42A}" type="slidenum">
              <a:rPr lang="en-US"/>
              <a:pPr/>
              <a:t>12</a:t>
            </a:fld>
            <a:endParaRPr lang="en-US"/>
          </a:p>
        </p:txBody>
      </p:sp>
      <p:sp>
        <p:nvSpPr>
          <p:cNvPr id="41989" name="Content Placeholder 2"/>
          <p:cNvSpPr>
            <a:spLocks/>
          </p:cNvSpPr>
          <p:nvPr/>
        </p:nvSpPr>
        <p:spPr bwMode="auto">
          <a:xfrm>
            <a:off x="179512" y="1124744"/>
            <a:ext cx="6705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81000" indent="-381000">
              <a:spcBef>
                <a:spcPct val="20000"/>
              </a:spcBef>
              <a:buFontTx/>
              <a:buChar char="•"/>
            </a:pPr>
            <a:endParaRPr lang="en-GB" sz="2000" b="0" dirty="0">
              <a:latin typeface="Arial" charset="0"/>
            </a:endParaRPr>
          </a:p>
        </p:txBody>
      </p:sp>
      <p:sp>
        <p:nvSpPr>
          <p:cNvPr id="41993" name="TextBox 8"/>
          <p:cNvSpPr txBox="1">
            <a:spLocks noChangeArrowheads="1"/>
          </p:cNvSpPr>
          <p:nvPr/>
        </p:nvSpPr>
        <p:spPr bwMode="auto">
          <a:xfrm>
            <a:off x="1547664" y="5229200"/>
            <a:ext cx="2244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200" b="0" dirty="0"/>
              <a:t>Courtesy L. </a:t>
            </a:r>
            <a:r>
              <a:rPr lang="en-GB" sz="1200" b="0" dirty="0" err="1"/>
              <a:t>Bottura</a:t>
            </a:r>
            <a:r>
              <a:rPr lang="en-GB" sz="1200" b="0" dirty="0"/>
              <a:t>, B. </a:t>
            </a:r>
            <a:r>
              <a:rPr lang="en-GB" sz="1200" b="0" dirty="0" err="1"/>
              <a:t>Bordini</a:t>
            </a:r>
            <a:endParaRPr lang="en-GB" sz="1200" b="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4797152"/>
            <a:ext cx="1980404" cy="148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004048" y="6354013"/>
            <a:ext cx="2149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/>
              <a:t>0.7 mm, 108/127 stack </a:t>
            </a:r>
          </a:p>
          <a:p>
            <a:pPr algn="ctr"/>
            <a:r>
              <a:rPr lang="en-US" sz="1400" b="0" dirty="0" smtClean="0"/>
              <a:t>RRP from Oxford OST</a:t>
            </a:r>
          </a:p>
        </p:txBody>
      </p:sp>
      <p:pic>
        <p:nvPicPr>
          <p:cNvPr id="11" name="Picture 10" descr="Round Sub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2027" y="4797152"/>
            <a:ext cx="1980404" cy="14689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20272" y="6334780"/>
            <a:ext cx="1967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/>
              <a:t>1 mm, 192 tubes </a:t>
            </a:r>
          </a:p>
          <a:p>
            <a:pPr algn="ctr"/>
            <a:r>
              <a:rPr lang="en-US" sz="1400" b="0" dirty="0" smtClean="0"/>
              <a:t>PIT from </a:t>
            </a:r>
            <a:r>
              <a:rPr lang="en-US" sz="1400" b="0" dirty="0" err="1" smtClean="0"/>
              <a:t>Bruker</a:t>
            </a:r>
            <a:r>
              <a:rPr lang="en-US" sz="1400" b="0" dirty="0" smtClean="0"/>
              <a:t> EAS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1068" y="1916832"/>
            <a:ext cx="407293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5805264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Arial"/>
                <a:cs typeface="Arial"/>
              </a:rPr>
              <a:t>Between HL-LHC and FCC the </a:t>
            </a:r>
            <a:r>
              <a:rPr lang="en-US" sz="1800" b="0" dirty="0" err="1" smtClean="0">
                <a:latin typeface="Arial"/>
                <a:cs typeface="Arial"/>
              </a:rPr>
              <a:t>Jc</a:t>
            </a:r>
            <a:r>
              <a:rPr lang="en-US" sz="1800" b="0" dirty="0" smtClean="0">
                <a:latin typeface="Arial"/>
                <a:cs typeface="Arial"/>
              </a:rPr>
              <a:t> target shifts from 12 T to 16 T ! </a:t>
            </a:r>
            <a:endParaRPr lang="en-US" sz="1800" b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513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 cables for the CERN HFM Program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5EE7C4-606D-2D40-A955-0835C2806562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8" name="Picture 7" descr="\\cern.ch\dfs\Workspaces\d\div_lhc\MMS_SECA\Home\Bonasia\Métallographie\Cable Run 39B\0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492896"/>
            <a:ext cx="2304255" cy="618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11560" y="3068960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 smtClean="0">
                <a:solidFill>
                  <a:schemeClr val="tx2"/>
                </a:solidFill>
                <a:latin typeface="Arial"/>
                <a:cs typeface="Arial"/>
              </a:rPr>
              <a:t>SMC Dipole cable </a:t>
            </a:r>
            <a:r>
              <a:rPr lang="en-GB" sz="1600" b="0" dirty="0" smtClean="0">
                <a:latin typeface="Arial"/>
                <a:cs typeface="Arial"/>
              </a:rPr>
              <a:t>– 14 strands (1.25 mm) and </a:t>
            </a:r>
          </a:p>
          <a:p>
            <a:r>
              <a:rPr lang="en-GB" sz="1600" b="0" dirty="0" smtClean="0">
                <a:latin typeface="Arial"/>
                <a:cs typeface="Arial"/>
              </a:rPr>
              <a:t>18 Strands (1 mm), Width = 10 mm, Twist Pitch = 60 mm</a:t>
            </a:r>
          </a:p>
          <a:p>
            <a:r>
              <a:rPr lang="en-GB" sz="1600" b="0" dirty="0" smtClean="0">
                <a:latin typeface="Arial"/>
                <a:cs typeface="Arial"/>
              </a:rPr>
              <a:t>Average I</a:t>
            </a:r>
            <a:r>
              <a:rPr lang="en-GB" sz="1600" b="0" baseline="-25000" dirty="0" smtClean="0">
                <a:latin typeface="Arial"/>
                <a:cs typeface="Arial"/>
              </a:rPr>
              <a:t>C</a:t>
            </a:r>
            <a:r>
              <a:rPr lang="en-GB" sz="1600" b="0" dirty="0" smtClean="0">
                <a:latin typeface="Arial"/>
                <a:cs typeface="Arial"/>
              </a:rPr>
              <a:t> degradation 0 … 4 %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000"/>
          <a:stretch>
            <a:fillRect/>
          </a:stretch>
        </p:blipFill>
        <p:spPr bwMode="auto">
          <a:xfrm>
            <a:off x="3851920" y="5373216"/>
            <a:ext cx="5075470" cy="729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547664" y="6027003"/>
            <a:ext cx="7299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 smtClean="0">
                <a:solidFill>
                  <a:schemeClr val="tx2"/>
                </a:solidFill>
                <a:latin typeface="Arial"/>
                <a:cs typeface="Arial"/>
              </a:rPr>
              <a:t>DS Dipole cable </a:t>
            </a:r>
            <a:r>
              <a:rPr lang="en-GB" sz="1600" b="0" dirty="0">
                <a:latin typeface="Arial"/>
                <a:cs typeface="Arial"/>
              </a:rPr>
              <a:t>– 40 Strands </a:t>
            </a:r>
            <a:r>
              <a:rPr lang="en-GB" sz="1600" b="0" dirty="0" smtClean="0">
                <a:latin typeface="Arial"/>
                <a:cs typeface="Arial"/>
              </a:rPr>
              <a:t>(0.7 </a:t>
            </a:r>
            <a:r>
              <a:rPr lang="en-GB" sz="1600" b="0" dirty="0">
                <a:latin typeface="Arial"/>
                <a:cs typeface="Arial"/>
              </a:rPr>
              <a:t>mm)</a:t>
            </a:r>
          </a:p>
          <a:p>
            <a:r>
              <a:rPr lang="en-GB" sz="1600" b="0" dirty="0" smtClean="0">
                <a:latin typeface="Arial"/>
                <a:cs typeface="Arial"/>
              </a:rPr>
              <a:t>Width = 14.7 … 15.1 </a:t>
            </a:r>
            <a:r>
              <a:rPr lang="en-GB" sz="1600" b="0" dirty="0">
                <a:latin typeface="Arial"/>
                <a:cs typeface="Arial"/>
              </a:rPr>
              <a:t>mm, Twist Pitch = </a:t>
            </a:r>
            <a:r>
              <a:rPr lang="en-GB" sz="1600" b="0" dirty="0" smtClean="0">
                <a:latin typeface="Arial"/>
                <a:cs typeface="Arial"/>
              </a:rPr>
              <a:t>100 mm</a:t>
            </a:r>
            <a:r>
              <a:rPr lang="en-GB" sz="1600" b="0" dirty="0">
                <a:latin typeface="Arial"/>
                <a:cs typeface="Arial"/>
              </a:rPr>
              <a:t>,</a:t>
            </a:r>
            <a:r>
              <a:rPr lang="en-GB" sz="1600" b="0" dirty="0" smtClean="0">
                <a:latin typeface="Arial"/>
                <a:cs typeface="Arial"/>
              </a:rPr>
              <a:t> 0.8° keystone</a:t>
            </a:r>
          </a:p>
          <a:p>
            <a:r>
              <a:rPr lang="en-GB" sz="1600" b="0" dirty="0">
                <a:latin typeface="Arial"/>
                <a:cs typeface="Arial"/>
              </a:rPr>
              <a:t>Average I</a:t>
            </a:r>
            <a:r>
              <a:rPr lang="en-GB" sz="1600" b="0" baseline="-25000" dirty="0">
                <a:latin typeface="Arial"/>
                <a:cs typeface="Arial"/>
              </a:rPr>
              <a:t>C</a:t>
            </a:r>
            <a:r>
              <a:rPr lang="en-GB" sz="1600" b="0" dirty="0" smtClean="0">
                <a:latin typeface="Arial"/>
                <a:cs typeface="Arial"/>
              </a:rPr>
              <a:t> degradation &lt; 3 %</a:t>
            </a:r>
          </a:p>
        </p:txBody>
      </p:sp>
      <p:pic>
        <p:nvPicPr>
          <p:cNvPr id="13" name="Picture 12" descr="\\cern.ch\dfs\Workspaces\d\div_lhc\MMS_SECA\CABLAGE\Câblage Nb3Sn\40 brins\40 x 1 mm\20.85 mm\Run 60A\pas de  140 mm\00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077072"/>
            <a:ext cx="4101084" cy="56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899592" y="4581128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 smtClean="0">
                <a:solidFill>
                  <a:schemeClr val="tx2"/>
                </a:solidFill>
                <a:latin typeface="Arial"/>
                <a:cs typeface="Arial"/>
              </a:rPr>
              <a:t>Fresca 2 Dipole cable </a:t>
            </a:r>
            <a:r>
              <a:rPr lang="en-GB" sz="1600" b="0" dirty="0" smtClean="0">
                <a:latin typeface="Arial"/>
                <a:cs typeface="Arial"/>
              </a:rPr>
              <a:t>– 40 Strands (1 mm)</a:t>
            </a:r>
          </a:p>
          <a:p>
            <a:r>
              <a:rPr lang="en-GB" sz="1600" b="0" dirty="0" smtClean="0">
                <a:latin typeface="Arial"/>
                <a:cs typeface="Arial"/>
              </a:rPr>
              <a:t>Width = 20.9 mm, Twist Pitch = 120 … 140 mm</a:t>
            </a:r>
          </a:p>
          <a:p>
            <a:r>
              <a:rPr lang="en-GB" sz="1600" b="0" dirty="0">
                <a:solidFill>
                  <a:srgbClr val="FF0000"/>
                </a:solidFill>
                <a:latin typeface="Arial"/>
                <a:cs typeface="Arial"/>
              </a:rPr>
              <a:t>Average I</a:t>
            </a:r>
            <a:r>
              <a:rPr lang="en-GB" sz="1600" b="0" baseline="-25000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lang="en-GB" sz="1600" b="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600" b="0" dirty="0">
                <a:solidFill>
                  <a:srgbClr val="FF0000"/>
                </a:solidFill>
                <a:latin typeface="Arial"/>
                <a:cs typeface="Arial"/>
              </a:rPr>
              <a:t>degradation &lt; </a:t>
            </a:r>
            <a:r>
              <a:rPr lang="en-GB" sz="1600" b="0" dirty="0" smtClean="0">
                <a:solidFill>
                  <a:srgbClr val="FF0000"/>
                </a:solidFill>
                <a:latin typeface="Arial"/>
                <a:cs typeface="Arial"/>
              </a:rPr>
              <a:t>15 %</a:t>
            </a:r>
            <a:endParaRPr lang="en-GB" sz="1600" b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Rectangle 21"/>
          <p:cNvSpPr>
            <a:spLocks noChangeArrowheads="1"/>
          </p:cNvSpPr>
          <p:nvPr/>
        </p:nvSpPr>
        <p:spPr bwMode="auto">
          <a:xfrm>
            <a:off x="7236296" y="4293096"/>
            <a:ext cx="1800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3366FF"/>
                </a:solidFill>
                <a:latin typeface="Arial"/>
                <a:cs typeface="Arial"/>
              </a:rPr>
              <a:t>Cabling by             L. </a:t>
            </a:r>
            <a:r>
              <a:rPr lang="en-US" sz="1400" dirty="0" err="1" smtClean="0">
                <a:solidFill>
                  <a:srgbClr val="3366FF"/>
                </a:solidFill>
                <a:latin typeface="Arial"/>
                <a:cs typeface="Arial"/>
              </a:rPr>
              <a:t>Oberli</a:t>
            </a:r>
            <a:r>
              <a:rPr lang="en-US" sz="1400" dirty="0" smtClean="0">
                <a:solidFill>
                  <a:srgbClr val="3366FF"/>
                </a:solidFill>
                <a:latin typeface="Arial"/>
                <a:cs typeface="Arial"/>
              </a:rPr>
              <a:t> and        A. </a:t>
            </a:r>
            <a:r>
              <a:rPr lang="en-US" sz="1400" dirty="0" err="1" smtClean="0">
                <a:solidFill>
                  <a:srgbClr val="3366FF"/>
                </a:solidFill>
                <a:latin typeface="Arial"/>
                <a:cs typeface="Arial"/>
              </a:rPr>
              <a:t>Bonasia</a:t>
            </a:r>
            <a:r>
              <a:rPr lang="en-US" sz="1400" dirty="0" smtClean="0">
                <a:solidFill>
                  <a:srgbClr val="3366FF"/>
                </a:solidFill>
                <a:latin typeface="Arial"/>
                <a:cs typeface="Arial"/>
              </a:rPr>
              <a:t> (CERN)</a:t>
            </a:r>
            <a:endParaRPr lang="en-US" sz="1400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11" name="Content Placeholder 2"/>
          <p:cNvSpPr>
            <a:spLocks/>
          </p:cNvSpPr>
          <p:nvPr/>
        </p:nvSpPr>
        <p:spPr bwMode="auto">
          <a:xfrm>
            <a:off x="395536" y="1124744"/>
            <a:ext cx="8748464" cy="192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81000" indent="-381000">
              <a:spcBef>
                <a:spcPct val="20000"/>
              </a:spcBef>
              <a:buFontTx/>
              <a:buChar char="•"/>
            </a:pPr>
            <a:r>
              <a:rPr lang="en-GB" sz="1600" b="0" dirty="0">
                <a:latin typeface="Arial" charset="0"/>
              </a:rPr>
              <a:t>Cabling tests were performed on several variants of strands/cable sizes to explore the space of parameters, and among others: dimensions, compaction, twist pitch, cabling angle and cabling force, …</a:t>
            </a:r>
          </a:p>
          <a:p>
            <a:pPr marL="381000" indent="-381000">
              <a:spcBef>
                <a:spcPct val="20000"/>
              </a:spcBef>
              <a:buFontTx/>
              <a:buChar char="•"/>
            </a:pPr>
            <a:r>
              <a:rPr lang="en-GB" sz="1600" b="0" dirty="0">
                <a:latin typeface="Arial" charset="0"/>
              </a:rPr>
              <a:t>Cabling degradation was reduced from 45 % (worst case) to </a:t>
            </a:r>
            <a:r>
              <a:rPr lang="en-GB" sz="1600" b="0" i="1" dirty="0">
                <a:latin typeface="Arial" charset="0"/>
              </a:rPr>
              <a:t>negligible</a:t>
            </a:r>
            <a:r>
              <a:rPr lang="en-GB" sz="1600" b="0" dirty="0">
                <a:latin typeface="Arial" charset="0"/>
              </a:rPr>
              <a:t> (within the scatter of measurements of extracted strands)</a:t>
            </a:r>
          </a:p>
        </p:txBody>
      </p:sp>
      <p:pic>
        <p:nvPicPr>
          <p:cNvPr id="15" name="Picture 12" descr="IMG_043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84168" y="2420888"/>
            <a:ext cx="2758105" cy="1236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2144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Superconducting tapes: YBCO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1143000"/>
            <a:ext cx="4983088" cy="556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YBCO: </a:t>
            </a:r>
            <a:r>
              <a:rPr lang="en-US" sz="1800" dirty="0"/>
              <a:t>Yttrium barium copper </a:t>
            </a:r>
            <a:r>
              <a:rPr lang="en-US" sz="1800" dirty="0" smtClean="0"/>
              <a:t>oxide</a:t>
            </a:r>
          </a:p>
          <a:p>
            <a:r>
              <a:rPr lang="en-US" sz="1800" dirty="0"/>
              <a:t>Available in </a:t>
            </a:r>
            <a:r>
              <a:rPr lang="en-US" sz="1800" dirty="0" smtClean="0"/>
              <a:t>tapes :  YBCO deposited on a substrate to impose the texture (1-2 </a:t>
            </a:r>
            <a:r>
              <a:rPr lang="en-US" sz="1800" dirty="0" smtClean="0">
                <a:latin typeface="Symbol" charset="2"/>
                <a:cs typeface="Symbol" charset="2"/>
              </a:rPr>
              <a:t>m</a:t>
            </a:r>
            <a:r>
              <a:rPr lang="en-US" sz="1800" dirty="0" smtClean="0"/>
              <a:t>m)</a:t>
            </a:r>
            <a:endParaRPr lang="en-US" sz="1800" dirty="0"/>
          </a:p>
          <a:p>
            <a:r>
              <a:rPr lang="en-US" sz="1800" dirty="0"/>
              <a:t>Can reach </a:t>
            </a:r>
            <a:r>
              <a:rPr lang="en-US" sz="1800" dirty="0" smtClean="0"/>
              <a:t>&gt; 600 </a:t>
            </a:r>
            <a:r>
              <a:rPr lang="en-US" sz="1800" dirty="0"/>
              <a:t>A/mm</a:t>
            </a:r>
            <a:r>
              <a:rPr lang="en-US" sz="1800" baseline="30000" dirty="0"/>
              <a:t>2</a:t>
            </a:r>
            <a:r>
              <a:rPr lang="en-US" sz="1800" dirty="0"/>
              <a:t> (overall</a:t>
            </a:r>
            <a:r>
              <a:rPr lang="en-US" sz="1800" dirty="0" smtClean="0"/>
              <a:t>)</a:t>
            </a:r>
            <a:r>
              <a:rPr lang="fr-CH" sz="1800" dirty="0"/>
              <a:t> </a:t>
            </a:r>
            <a:r>
              <a:rPr lang="fr-CH" sz="1800" dirty="0" smtClean="0"/>
              <a:t>but </a:t>
            </a:r>
            <a:r>
              <a:rPr lang="fr-CH" sz="1800" dirty="0"/>
              <a:t>serious issue is the anisotropy</a:t>
            </a:r>
            <a:endParaRPr lang="en-US" sz="1800" dirty="0"/>
          </a:p>
          <a:p>
            <a:r>
              <a:rPr lang="en-US" sz="1800" dirty="0"/>
              <a:t>Is </a:t>
            </a:r>
            <a:r>
              <a:rPr lang="en-US" sz="1800" dirty="0" smtClean="0"/>
              <a:t>strong under axial stress </a:t>
            </a:r>
            <a:r>
              <a:rPr lang="en-US" sz="1800" dirty="0"/>
              <a:t>and strain</a:t>
            </a:r>
          </a:p>
          <a:p>
            <a:r>
              <a:rPr lang="en-US" sz="1800" dirty="0" smtClean="0"/>
              <a:t>Limited cabling possibilities: </a:t>
            </a:r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Difficult </a:t>
            </a:r>
            <a:r>
              <a:rPr lang="en-US" sz="1800" dirty="0"/>
              <a:t>technology but </a:t>
            </a:r>
            <a:r>
              <a:rPr lang="en-US" sz="1800" dirty="0" smtClean="0"/>
              <a:t>could                        be </a:t>
            </a:r>
            <a:r>
              <a:rPr lang="en-US" sz="1800" dirty="0"/>
              <a:t>promising for </a:t>
            </a:r>
            <a:r>
              <a:rPr lang="en-US" sz="1800" dirty="0" smtClean="0"/>
              <a:t>high field                        magnets in &gt;18 </a:t>
            </a:r>
            <a:r>
              <a:rPr lang="en-US" sz="1800" dirty="0"/>
              <a:t>T </a:t>
            </a:r>
            <a:r>
              <a:rPr lang="en-US" sz="1800" dirty="0" smtClean="0"/>
              <a:t>region.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A7E26-EADD-A749-9B68-ED7D6250ADD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4" descr="Rossi-62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89" t="5248" r="44577" b="40941"/>
          <a:stretch/>
        </p:blipFill>
        <p:spPr>
          <a:xfrm rot="5400000">
            <a:off x="6294033" y="1875177"/>
            <a:ext cx="1728192" cy="39717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1354" y="1268760"/>
            <a:ext cx="3375568" cy="12961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501008"/>
            <a:ext cx="4436186" cy="964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5661248"/>
            <a:ext cx="3427581" cy="9521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59832" y="5517232"/>
            <a:ext cx="9361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A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15" name="Picture 14" descr="Roebel on sample holder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5"/>
          <a:stretch/>
        </p:blipFill>
        <p:spPr>
          <a:xfrm rot="5400000">
            <a:off x="5117761" y="4611430"/>
            <a:ext cx="1356749" cy="25922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35349" y="6006331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249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Superconducting strands and tapes: BSCO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5559152" cy="556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BSCO:       Bismuth </a:t>
            </a:r>
            <a:r>
              <a:rPr lang="en-US" sz="1800" dirty="0"/>
              <a:t>strontium calcium copper </a:t>
            </a:r>
            <a:r>
              <a:rPr lang="en-US" sz="1800" dirty="0" smtClean="0"/>
              <a:t>oxide</a:t>
            </a:r>
            <a:endParaRPr lang="en-US" sz="1800" dirty="0"/>
          </a:p>
          <a:p>
            <a:r>
              <a:rPr lang="en-US" sz="1800" dirty="0" smtClean="0"/>
              <a:t>Available in strands (OST)</a:t>
            </a:r>
          </a:p>
          <a:p>
            <a:r>
              <a:rPr lang="en-US" sz="1800" dirty="0" smtClean="0"/>
              <a:t>Can reach 400 A/mm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 (overall)</a:t>
            </a:r>
          </a:p>
          <a:p>
            <a:r>
              <a:rPr lang="en-US" sz="1800" dirty="0" smtClean="0"/>
              <a:t>Is fragile under stress and strain</a:t>
            </a:r>
            <a:endParaRPr lang="en-US" sz="1800" dirty="0"/>
          </a:p>
          <a:p>
            <a:r>
              <a:rPr lang="en-US" sz="1800" dirty="0" smtClean="0"/>
              <a:t>Powder in a silver tube</a:t>
            </a:r>
          </a:p>
          <a:p>
            <a:r>
              <a:rPr lang="en-US" sz="1800" dirty="0" smtClean="0"/>
              <a:t>Has to be reacted at 850°C with a temperature precision of 1</a:t>
            </a:r>
            <a:r>
              <a:rPr lang="en-US" sz="1800" dirty="0"/>
              <a:t>°</a:t>
            </a:r>
            <a:r>
              <a:rPr lang="en-US" sz="1800" dirty="0" smtClean="0"/>
              <a:t>C in an oxygen atmosphere </a:t>
            </a:r>
          </a:p>
          <a:p>
            <a:r>
              <a:rPr lang="en-US" sz="1800" dirty="0" smtClean="0"/>
              <a:t>Can be cabled in high current Rutherford cables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A7E26-EADD-A749-9B68-ED7D6250ADD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804" y="1196752"/>
            <a:ext cx="1779196" cy="43851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1484784"/>
            <a:ext cx="1524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149080"/>
            <a:ext cx="2810892" cy="6624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3717031"/>
            <a:ext cx="3024336" cy="276089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23528" y="6425952"/>
            <a:ext cx="856895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 marL="0" indent="0">
              <a:buNone/>
            </a:pPr>
            <a:r>
              <a:rPr lang="en-US" b="0" dirty="0" smtClean="0"/>
              <a:t>Difficult technology but could be promising for high field magnets in &gt;20 T region</a:t>
            </a:r>
          </a:p>
          <a:p>
            <a:endParaRPr lang="en-US" b="0" dirty="0" smtClean="0"/>
          </a:p>
          <a:p>
            <a:endParaRPr lang="en-US" b="0" dirty="0" smtClean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609532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charset="0"/>
                <a:ea typeface="ＭＳ Ｐゴシック" charset="0"/>
              </a:rPr>
              <a:t>The </a:t>
            </a:r>
            <a:r>
              <a:rPr lang="en-GB" dirty="0" smtClean="0">
                <a:latin typeface="Arial" charset="0"/>
                <a:ea typeface="ＭＳ Ｐゴシック" charset="0"/>
              </a:rPr>
              <a:t>magnet challenge </a:t>
            </a:r>
            <a:r>
              <a:rPr lang="en-GB" dirty="0">
                <a:latin typeface="Arial" charset="0"/>
                <a:ea typeface="ＭＳ Ｐゴシック" charset="0"/>
              </a:rPr>
              <a:t>beyond 10 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68760"/>
            <a:ext cx="8610600" cy="91784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HL-LHC will be a first for Nb3Sn magnets in accelerators and an intermediate step towards the future machines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57388-5BA1-214C-B04D-06BAAA3280B9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59632" y="2348880"/>
            <a:ext cx="6608482" cy="415923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020272" y="3419327"/>
            <a:ext cx="553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Arial"/>
                <a:cs typeface="Arial"/>
              </a:rPr>
              <a:t>FCC</a:t>
            </a:r>
            <a:endParaRPr lang="en-US" sz="1400" b="0" dirty="0"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6876256" y="3203303"/>
            <a:ext cx="864096" cy="504056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211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between dipoles and solenoids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610600" cy="77383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We can see roughly a factor </a:t>
            </a:r>
            <a:r>
              <a:rPr lang="en-US" dirty="0"/>
              <a:t>2 due </a:t>
            </a:r>
            <a:r>
              <a:rPr lang="en-US" dirty="0" smtClean="0"/>
              <a:t>to Coil </a:t>
            </a:r>
            <a:r>
              <a:rPr lang="en-US" dirty="0"/>
              <a:t>«efficiency» and to force-stress </a:t>
            </a:r>
            <a:r>
              <a:rPr lang="en-US" dirty="0" smtClean="0"/>
              <a:t>management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57388-5BA1-214C-B04D-06BAAA3280B9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7324118" cy="480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7461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700808"/>
            <a:ext cx="7295072" cy="4408760"/>
          </a:xfrm>
          <a:prstGeom prst="rect">
            <a:avLst/>
          </a:prstGeom>
        </p:spPr>
      </p:pic>
      <p:sp>
        <p:nvSpPr>
          <p:cNvPr id="2048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charset="0"/>
                <a:ea typeface="ＭＳ Ｐゴシック" charset="0"/>
              </a:rPr>
              <a:t>The </a:t>
            </a:r>
            <a:r>
              <a:rPr lang="en-GB" dirty="0" smtClean="0">
                <a:latin typeface="Arial" charset="0"/>
                <a:ea typeface="ＭＳ Ｐゴシック" charset="0"/>
              </a:rPr>
              <a:t>magnet challenge </a:t>
            </a:r>
            <a:r>
              <a:rPr lang="en-GB" dirty="0">
                <a:latin typeface="Arial" charset="0"/>
                <a:ea typeface="ＭＳ Ｐゴシック" charset="0"/>
              </a:rPr>
              <a:t>beyond 10 T</a:t>
            </a:r>
          </a:p>
        </p:txBody>
      </p:sp>
      <p:sp>
        <p:nvSpPr>
          <p:cNvPr id="20483" name="Content Placeholder 3"/>
          <p:cNvSpPr>
            <a:spLocks noGrp="1"/>
          </p:cNvSpPr>
          <p:nvPr>
            <p:ph idx="1"/>
          </p:nvPr>
        </p:nvSpPr>
        <p:spPr>
          <a:xfrm>
            <a:off x="323528" y="5877272"/>
            <a:ext cx="6912768" cy="9801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 smtClean="0">
                <a:latin typeface="Arial" charset="0"/>
                <a:cs typeface="Arial" charset="0"/>
              </a:rPr>
              <a:t>Nb</a:t>
            </a:r>
            <a:r>
              <a:rPr lang="en-GB" sz="1600" dirty="0" smtClean="0">
                <a:latin typeface="Arial" charset="0"/>
                <a:cs typeface="Arial" charset="0"/>
              </a:rPr>
              <a:t>-Ti : blue diamonds, nominal field</a:t>
            </a:r>
          </a:p>
          <a:p>
            <a:pPr marL="0" indent="0">
              <a:buNone/>
            </a:pPr>
            <a:r>
              <a:rPr lang="en-GB" sz="1600" dirty="0" smtClean="0">
                <a:latin typeface="Arial" charset="0"/>
                <a:cs typeface="Arial" charset="0"/>
              </a:rPr>
              <a:t>Nb</a:t>
            </a:r>
            <a:r>
              <a:rPr lang="en-GB" sz="1600" baseline="-25000" dirty="0" smtClean="0">
                <a:latin typeface="Arial" charset="0"/>
                <a:cs typeface="Arial" charset="0"/>
              </a:rPr>
              <a:t>3</a:t>
            </a:r>
            <a:r>
              <a:rPr lang="en-GB" sz="1600" dirty="0" smtClean="0">
                <a:latin typeface="Arial" charset="0"/>
                <a:cs typeface="Arial" charset="0"/>
              </a:rPr>
              <a:t>Sn: red squares, maximum field</a:t>
            </a:r>
          </a:p>
          <a:p>
            <a:pPr marL="0" indent="0">
              <a:buNone/>
            </a:pPr>
            <a:r>
              <a:rPr lang="en-GB" sz="1600" dirty="0" smtClean="0">
                <a:latin typeface="Arial" charset="0"/>
                <a:cs typeface="Arial" charset="0"/>
              </a:rPr>
              <a:t>As a rule magnets are used with ~20% margin (nominal = 0.8 x maximum)</a:t>
            </a:r>
            <a:endParaRPr lang="en-GB" sz="1600" dirty="0">
              <a:latin typeface="Arial" charset="0"/>
              <a:cs typeface="Arial" charset="0"/>
            </a:endParaRPr>
          </a:p>
        </p:txBody>
      </p:sp>
      <p:sp>
        <p:nvSpPr>
          <p:cNvPr id="2048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47423BC7-8C4E-9441-957B-9039C1B87C41}" type="slidenum">
              <a:rPr lang="en-US" sz="1200" b="0">
                <a:latin typeface="Times New Roman" charset="0"/>
              </a:rPr>
              <a:pPr/>
              <a:t>18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323528" y="1268760"/>
            <a:ext cx="861060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 marL="0" indent="0">
              <a:buFontTx/>
              <a:buNone/>
            </a:pPr>
            <a:r>
              <a:rPr lang="en-GB" b="0" dirty="0" smtClean="0">
                <a:latin typeface="Arial" charset="0"/>
                <a:cs typeface="Arial" charset="0"/>
              </a:rPr>
              <a:t>Existing magnets for machines and test models</a:t>
            </a:r>
            <a:endParaRPr lang="en-GB" b="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297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Forces (and mechanics)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96753"/>
            <a:ext cx="4069039" cy="1512168"/>
          </a:xfrm>
        </p:spPr>
        <p:txBody>
          <a:bodyPr>
            <a:normAutofit/>
          </a:bodyPr>
          <a:lstStyle/>
          <a:p>
            <a:r>
              <a:rPr lang="en-US" dirty="0" smtClean="0"/>
              <a:t>The electromagnetic loads in a 20 T dipole would be a factor 5 to 8 larger than in the LHC dipole</a:t>
            </a:r>
            <a:endParaRPr lang="en-US" dirty="0"/>
          </a:p>
        </p:txBody>
      </p:sp>
      <p:pic>
        <p:nvPicPr>
          <p:cNvPr id="8" name="Picture 7" descr="Screen Shot 2014-05-20 at 6.30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66" y="1844824"/>
            <a:ext cx="4979634" cy="38730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0" y="1196752"/>
            <a:ext cx="4422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/>
              <a:t>Scaling of force on coil quadrant in recent production and R&amp;D dipoles</a:t>
            </a:r>
            <a:endParaRPr lang="en-US" sz="2000" b="0" dirty="0"/>
          </a:p>
        </p:txBody>
      </p:sp>
      <p:pic>
        <p:nvPicPr>
          <p:cNvPr id="10" name="Picture 2" descr="C:\Work\FRESCA2\Photos\DSCN0801.JPG"/>
          <p:cNvPicPr>
            <a:picLocks noChangeAspect="1" noChangeArrowheads="1"/>
          </p:cNvPicPr>
          <p:nvPr/>
        </p:nvPicPr>
        <p:blipFill>
          <a:blip r:embed="rId3" cstate="print"/>
          <a:srcRect l="11394" t="4097" r="9032" b="13373"/>
          <a:stretch>
            <a:fillRect/>
          </a:stretch>
        </p:blipFill>
        <p:spPr bwMode="auto">
          <a:xfrm>
            <a:off x="914247" y="3122869"/>
            <a:ext cx="2947453" cy="293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152430" y="5733256"/>
            <a:ext cx="49898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/>
              <a:t>The supporting shell for a 15T-class magnet, with apologies to J.-C. Perez, CERN</a:t>
            </a:r>
            <a:endParaRPr lang="en-US" sz="2000" b="0" dirty="0"/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5610060" y="2089556"/>
            <a:ext cx="0" cy="1094011"/>
          </a:xfrm>
          <a:prstGeom prst="line">
            <a:avLst/>
          </a:prstGeom>
          <a:ln w="28575" cmpd="sng">
            <a:solidFill>
              <a:srgbClr val="FF0000"/>
            </a:solidFill>
            <a:headEnd type="diamond"/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370094" y="3183567"/>
            <a:ext cx="1634804" cy="1"/>
          </a:xfrm>
          <a:prstGeom prst="line">
            <a:avLst/>
          </a:prstGeom>
          <a:ln w="12700" cmpd="sng">
            <a:solidFill>
              <a:srgbClr val="FF0000"/>
            </a:solidFill>
            <a:headEnd type="none"/>
            <a:tailEnd type="non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370094" y="2089556"/>
            <a:ext cx="2186514" cy="1"/>
          </a:xfrm>
          <a:prstGeom prst="line">
            <a:avLst/>
          </a:prstGeom>
          <a:ln w="12700" cmpd="sng">
            <a:solidFill>
              <a:srgbClr val="FF0000"/>
            </a:solidFill>
            <a:headEnd type="none"/>
            <a:tailEnd type="non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41207" y="2411602"/>
            <a:ext cx="663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x</a:t>
            </a:r>
            <a:r>
              <a:rPr lang="en-US" sz="2800" dirty="0" smtClean="0">
                <a:solidFill>
                  <a:srgbClr val="FF0000"/>
                </a:solidFill>
              </a:rPr>
              <a:t> 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57388-5BA1-214C-B04D-06BAAA3280B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02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" charset="0"/>
                <a:ea typeface="ＭＳ Ｐゴシック" charset="0"/>
              </a:rPr>
              <a:t>Contents</a:t>
            </a:r>
            <a:endParaRPr lang="en-GB" dirty="0">
              <a:latin typeface="Arial" charset="0"/>
              <a:ea typeface="ＭＳ Ｐゴシック" charset="0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583488" cy="5562600"/>
          </a:xfrm>
        </p:spPr>
        <p:txBody>
          <a:bodyPr/>
          <a:lstStyle/>
          <a:p>
            <a:r>
              <a:rPr lang="en-GB" dirty="0" smtClean="0">
                <a:latin typeface="Arial" charset="0"/>
                <a:ea typeface="ＭＳ Ｐゴシック" charset="0"/>
              </a:rPr>
              <a:t>The aim: 16 T, 20 T ( and beyond ?) for high energy colliders</a:t>
            </a:r>
          </a:p>
          <a:p>
            <a:r>
              <a:rPr lang="en-GB" dirty="0" smtClean="0">
                <a:latin typeface="Arial" charset="0"/>
                <a:ea typeface="ＭＳ Ｐゴシック" charset="0"/>
              </a:rPr>
              <a:t>Conductors </a:t>
            </a:r>
            <a:r>
              <a:rPr lang="en-GB" dirty="0">
                <a:latin typeface="Arial" charset="0"/>
                <a:ea typeface="ＭＳ Ｐゴシック" charset="0"/>
              </a:rPr>
              <a:t>for high field accelerator </a:t>
            </a:r>
            <a:r>
              <a:rPr lang="en-GB" dirty="0" smtClean="0">
                <a:latin typeface="Arial" charset="0"/>
                <a:ea typeface="ＭＳ Ｐゴシック" charset="0"/>
              </a:rPr>
              <a:t>magnets: needs and availability</a:t>
            </a:r>
          </a:p>
          <a:p>
            <a:r>
              <a:rPr lang="en-GB" dirty="0" smtClean="0">
                <a:latin typeface="Arial" charset="0"/>
                <a:ea typeface="ＭＳ Ｐゴシック" charset="0"/>
              </a:rPr>
              <a:t>The challenge beyond 10 T</a:t>
            </a:r>
          </a:p>
          <a:p>
            <a:r>
              <a:rPr lang="en-GB" dirty="0" smtClean="0">
                <a:latin typeface="Arial" charset="0"/>
                <a:ea typeface="ＭＳ Ｐゴシック" charset="0"/>
              </a:rPr>
              <a:t>Earliest preparation for HL-LHC: LARP</a:t>
            </a:r>
          </a:p>
          <a:p>
            <a:r>
              <a:rPr lang="en-GB" dirty="0">
                <a:latin typeface="Arial" charset="0"/>
                <a:ea typeface="ＭＳ Ｐゴシック" charset="0"/>
              </a:rPr>
              <a:t>US dipole R&amp;D</a:t>
            </a:r>
          </a:p>
          <a:p>
            <a:r>
              <a:rPr lang="en-GB" dirty="0" smtClean="0">
                <a:latin typeface="Arial" charset="0"/>
                <a:ea typeface="ＭＳ Ｐゴシック" charset="0"/>
              </a:rPr>
              <a:t>High Field Magnet development in Europe </a:t>
            </a:r>
          </a:p>
          <a:p>
            <a:r>
              <a:rPr lang="en-GB" dirty="0">
                <a:latin typeface="Arial" charset="0"/>
                <a:ea typeface="ＭＳ Ｐゴシック" charset="0"/>
              </a:rPr>
              <a:t>High Field </a:t>
            </a:r>
            <a:r>
              <a:rPr lang="en-GB" dirty="0" smtClean="0">
                <a:latin typeface="Arial" charset="0"/>
                <a:ea typeface="ＭＳ Ｐゴシック" charset="0"/>
              </a:rPr>
              <a:t>Magnets for HILUMI</a:t>
            </a:r>
            <a:r>
              <a:rPr lang="en-GB" dirty="0">
                <a:latin typeface="Arial" charset="0"/>
                <a:ea typeface="ＭＳ Ｐゴシック" charset="0"/>
              </a:rPr>
              <a:t>-HL-LHC</a:t>
            </a:r>
          </a:p>
          <a:p>
            <a:r>
              <a:rPr lang="en-GB" dirty="0" smtClean="0">
                <a:latin typeface="Arial" charset="0"/>
                <a:ea typeface="ＭＳ Ｐゴシック" charset="0"/>
              </a:rPr>
              <a:t>Fresca2</a:t>
            </a:r>
          </a:p>
          <a:p>
            <a:r>
              <a:rPr lang="en-GB" dirty="0" smtClean="0">
                <a:latin typeface="Arial" charset="0"/>
                <a:ea typeface="ＭＳ Ｐゴシック" charset="0"/>
              </a:rPr>
              <a:t>HTS magnet development: </a:t>
            </a:r>
            <a:r>
              <a:rPr lang="en-GB" dirty="0" err="1" smtClean="0">
                <a:latin typeface="Arial" charset="0"/>
                <a:ea typeface="ＭＳ Ｐゴシック" charset="0"/>
              </a:rPr>
              <a:t>EuCARD</a:t>
            </a:r>
            <a:r>
              <a:rPr lang="en-GB" dirty="0" smtClean="0">
                <a:latin typeface="Arial" charset="0"/>
                <a:ea typeface="ＭＳ Ｐゴシック" charset="0"/>
              </a:rPr>
              <a:t> and EuCARD2 inserts</a:t>
            </a:r>
          </a:p>
          <a:p>
            <a:r>
              <a:rPr lang="en-GB" dirty="0" smtClean="0">
                <a:latin typeface="Arial" charset="0"/>
                <a:ea typeface="ＭＳ Ｐゴシック" charset="0"/>
              </a:rPr>
              <a:t>FCC first ideas</a:t>
            </a:r>
            <a:endParaRPr lang="en-GB" dirty="0">
              <a:latin typeface="Arial" charset="0"/>
              <a:ea typeface="ＭＳ Ｐゴシック" charset="0"/>
            </a:endParaRPr>
          </a:p>
          <a:p>
            <a:endParaRPr lang="en-GB" dirty="0">
              <a:latin typeface="Arial" charset="0"/>
              <a:ea typeface="ＭＳ Ｐゴシック" charset="0"/>
            </a:endParaRPr>
          </a:p>
          <a:p>
            <a:endParaRPr lang="en-GB" dirty="0">
              <a:latin typeface="Arial" charset="0"/>
              <a:ea typeface="ＭＳ Ｐゴシック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E9E06224-6FA2-204D-BEAF-600646D3117B}" type="slidenum">
              <a:rPr lang="en-US" sz="1200" b="0">
                <a:latin typeface="Times New Roman" charset="0"/>
              </a:rPr>
              <a:pPr/>
              <a:t>2</a:t>
            </a:fld>
            <a:endParaRPr lang="en-US" sz="1200" b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" charset="0"/>
                <a:ea typeface="ＭＳ Ｐゴシック" charset="0"/>
              </a:rPr>
              <a:t>Around and beyond </a:t>
            </a:r>
            <a:r>
              <a:rPr lang="en-GB" dirty="0">
                <a:latin typeface="Arial" charset="0"/>
                <a:ea typeface="ＭＳ Ｐゴシック" charset="0"/>
              </a:rPr>
              <a:t>10 T before 2004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763000" cy="5562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Already for the LHC in 1986 Nb</a:t>
            </a:r>
            <a:r>
              <a:rPr lang="en-US" baseline="-25000" dirty="0" smtClean="0"/>
              <a:t>3</a:t>
            </a:r>
            <a:r>
              <a:rPr lang="en-US" dirty="0" smtClean="0"/>
              <a:t>Sn was considered an option for the 10 T magnets which were then foreseen. The magnet by </a:t>
            </a:r>
            <a:r>
              <a:rPr lang="en-US" dirty="0" err="1" smtClean="0"/>
              <a:t>Asner-Perin</a:t>
            </a:r>
            <a:r>
              <a:rPr lang="en-US" dirty="0" smtClean="0"/>
              <a:t> 1987 went up to 9.5 T at 4.2 K. Many problems though remained in the manufacturing.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In 1995 </a:t>
            </a:r>
            <a:r>
              <a:rPr lang="en-US" dirty="0" err="1" smtClean="0"/>
              <a:t>Twente</a:t>
            </a:r>
            <a:r>
              <a:rPr lang="en-US" dirty="0" smtClean="0"/>
              <a:t> constructed the MSUT that was powered up to 11 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For the VLHC studies FNAL designed the HDFA magnet series that attained 9.4 T (@4.2 K)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D20 magnet of LBNL (still) has the field record in a dipole aperture at 13.8 T. With the HD1 LBNL reached 16 T in a 8 mm aperture (much too small for an accelerator)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Texas A&amp;M ( P. McIntyre) is working on a block coil dipoles with ‘stress management’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57388-5BA1-214C-B04D-06BAAA3280B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40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w-b_quad_all_cross-sections_v4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251" y="1244020"/>
            <a:ext cx="5083716" cy="5479506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900" y="2629723"/>
            <a:ext cx="680310" cy="89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082" y="5491440"/>
            <a:ext cx="680310" cy="89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LHC IP </a:t>
            </a:r>
            <a:r>
              <a:rPr lang="en-US" dirty="0" err="1" smtClean="0"/>
              <a:t>Quadrupole</a:t>
            </a:r>
            <a:r>
              <a:rPr lang="en-US" dirty="0" smtClean="0"/>
              <a:t> design and technology evolution</a:t>
            </a:r>
            <a:endParaRPr lang="en-US" dirty="0"/>
          </a:p>
        </p:txBody>
      </p:sp>
      <p:pic>
        <p:nvPicPr>
          <p:cNvPr id="13" name="Picture 12" descr="header_logo_0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751" y="1494815"/>
            <a:ext cx="1515717" cy="524751"/>
          </a:xfrm>
          <a:prstGeom prst="rect">
            <a:avLst/>
          </a:prstGeom>
        </p:spPr>
      </p:pic>
      <p:pic>
        <p:nvPicPr>
          <p:cNvPr id="14" name="Picture 13" descr="USLARP_Bann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74160" y="4168444"/>
            <a:ext cx="4505325" cy="604838"/>
          </a:xfrm>
          <a:prstGeom prst="rect">
            <a:avLst/>
          </a:prstGeom>
        </p:spPr>
      </p:pic>
      <p:pic>
        <p:nvPicPr>
          <p:cNvPr id="15" name="Picture 14" descr="logo-uslhc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5981" y="1412776"/>
            <a:ext cx="1486014" cy="688829"/>
          </a:xfrm>
          <a:prstGeom prst="rect">
            <a:avLst/>
          </a:prstGeom>
          <a:solidFill>
            <a:srgbClr val="000090"/>
          </a:solidFill>
        </p:spPr>
      </p:pic>
      <p:pic>
        <p:nvPicPr>
          <p:cNvPr id="17" name="Picture 16" descr="Logo_cea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4077072"/>
            <a:ext cx="768422" cy="767143"/>
          </a:xfrm>
          <a:prstGeom prst="rect">
            <a:avLst/>
          </a:prstGeom>
        </p:spPr>
      </p:pic>
      <p:pic>
        <p:nvPicPr>
          <p:cNvPr id="18" name="Picture 17" descr="CERN_logo_white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754" y="4164057"/>
            <a:ext cx="647065" cy="633095"/>
          </a:xfrm>
          <a:prstGeom prst="rect">
            <a:avLst/>
          </a:prstGeom>
        </p:spPr>
      </p:pic>
      <p:pic>
        <p:nvPicPr>
          <p:cNvPr id="19" name="Picture 18" descr="CERN_logo_white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826" y="5589240"/>
            <a:ext cx="647065" cy="63309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496141" y="1268760"/>
            <a:ext cx="1489688" cy="5382757"/>
            <a:chOff x="7452320" y="692696"/>
            <a:chExt cx="1489688" cy="5382757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7452320" y="1175514"/>
              <a:ext cx="895341" cy="0"/>
            </a:xfrm>
            <a:prstGeom prst="line">
              <a:avLst/>
            </a:prstGeom>
            <a:ln>
              <a:solidFill>
                <a:srgbClr val="0055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452320" y="2524439"/>
              <a:ext cx="895341" cy="0"/>
            </a:xfrm>
            <a:prstGeom prst="line">
              <a:avLst/>
            </a:prstGeom>
            <a:ln>
              <a:solidFill>
                <a:srgbClr val="0055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452320" y="3971447"/>
              <a:ext cx="895341" cy="0"/>
            </a:xfrm>
            <a:prstGeom prst="line">
              <a:avLst/>
            </a:prstGeom>
            <a:ln>
              <a:solidFill>
                <a:srgbClr val="0055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452320" y="5420629"/>
              <a:ext cx="895341" cy="0"/>
            </a:xfrm>
            <a:prstGeom prst="line">
              <a:avLst/>
            </a:prstGeom>
            <a:ln>
              <a:solidFill>
                <a:srgbClr val="0055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/>
            <p:cNvGrpSpPr/>
            <p:nvPr/>
          </p:nvGrpSpPr>
          <p:grpSpPr>
            <a:xfrm>
              <a:off x="7462770" y="692696"/>
              <a:ext cx="1479238" cy="5382757"/>
              <a:chOff x="7462770" y="692696"/>
              <a:chExt cx="1479238" cy="5382757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8416265" y="913904"/>
                <a:ext cx="4786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70</a:t>
                </a:r>
                <a:endParaRPr lang="en-US" sz="18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8416265" y="2250797"/>
                <a:ext cx="4786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/>
                  <a:t>9</a:t>
                </a:r>
                <a:r>
                  <a:rPr lang="en-US" sz="1800" dirty="0" smtClean="0"/>
                  <a:t>0</a:t>
                </a:r>
                <a:endParaRPr lang="en-US" sz="180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8316416" y="3717032"/>
                <a:ext cx="6255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120</a:t>
                </a:r>
                <a:endParaRPr lang="en-US" sz="18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8316416" y="5138028"/>
                <a:ext cx="6255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150</a:t>
                </a:r>
                <a:endParaRPr lang="en-US" sz="1800" dirty="0"/>
              </a:p>
            </p:txBody>
          </p:sp>
          <p:sp>
            <p:nvSpPr>
              <p:cNvPr id="21" name="Down Arrow 20"/>
              <p:cNvSpPr/>
              <p:nvPr/>
            </p:nvSpPr>
            <p:spPr>
              <a:xfrm>
                <a:off x="7462770" y="692696"/>
                <a:ext cx="874440" cy="5382757"/>
              </a:xfrm>
              <a:prstGeom prst="downArrow">
                <a:avLst>
                  <a:gd name="adj1" fmla="val 70996"/>
                  <a:gd name="adj2" fmla="val 52333"/>
                </a:avLst>
              </a:prstGeom>
              <a:gradFill>
                <a:gsLst>
                  <a:gs pos="0">
                    <a:schemeClr val="accent1">
                      <a:tint val="73000"/>
                      <a:satMod val="150000"/>
                      <a:alpha val="50000"/>
                    </a:schemeClr>
                  </a:gs>
                  <a:gs pos="26000">
                    <a:srgbClr val="FF0000">
                      <a:alpha val="50000"/>
                    </a:srgbClr>
                  </a:gs>
                  <a:gs pos="55000">
                    <a:srgbClr val="FF8000">
                      <a:alpha val="50000"/>
                    </a:srgbClr>
                  </a:gs>
                  <a:gs pos="100000">
                    <a:srgbClr val="FFCC66">
                      <a:alpha val="50000"/>
                    </a:srgbClr>
                  </a:gs>
                </a:gsLst>
              </a:gra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vert" lIns="252000" bIns="46800" rtlCol="0" anchor="ctr"/>
              <a:lstStyle/>
              <a:p>
                <a:pPr algn="ctr"/>
                <a:r>
                  <a:rPr lang="en-US" sz="1800" dirty="0" smtClean="0">
                    <a:solidFill>
                      <a:srgbClr val="FF0000"/>
                    </a:solidFill>
                  </a:rPr>
                  <a:t>Aperture (optics)</a:t>
                </a:r>
                <a:endParaRPr lang="en-US" sz="1800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5076056" y="6453336"/>
            <a:ext cx="13999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dirty="0" smtClean="0">
                <a:latin typeface="Arial"/>
                <a:cs typeface="Arial"/>
              </a:rPr>
              <a:t>Courtesy L. </a:t>
            </a:r>
            <a:r>
              <a:rPr lang="en-US" sz="1100" b="0" dirty="0" err="1" smtClean="0">
                <a:latin typeface="Arial"/>
                <a:cs typeface="Arial"/>
              </a:rPr>
              <a:t>Bottura</a:t>
            </a:r>
            <a:endParaRPr lang="en-US" sz="1100" b="0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57388-5BA1-214C-B04D-06BAAA3280B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9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\\Thunder\Supercon\Collaborations\LARP_LQ\LQ STructures\Hardware Pix\2009-05-01-Structure-and-coils\DSC06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1820" y="4245519"/>
            <a:ext cx="2535540" cy="139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LARP: Ten years of intense R&amp;D</a:t>
            </a:r>
            <a:endParaRPr lang="en-US" dirty="0"/>
          </a:p>
        </p:txBody>
      </p:sp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-20588" y="1291481"/>
            <a:ext cx="118705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400" b="1" dirty="0">
                <a:solidFill>
                  <a:srgbClr val="1F497D"/>
                </a:solidFill>
                <a:latin typeface="Calibri" pitchFamily="34" charset="0"/>
              </a:rPr>
              <a:t>Subscale </a:t>
            </a:r>
            <a:r>
              <a:rPr lang="en-US" sz="1400" b="1" dirty="0" err="1">
                <a:solidFill>
                  <a:srgbClr val="1F497D"/>
                </a:solidFill>
                <a:latin typeface="Calibri" pitchFamily="34" charset="0"/>
              </a:rPr>
              <a:t>Quadrupole</a:t>
            </a:r>
            <a:r>
              <a:rPr lang="en-US" sz="1400" b="1" dirty="0">
                <a:solidFill>
                  <a:srgbClr val="1F497D"/>
                </a:solidFill>
                <a:latin typeface="Calibri" pitchFamily="34" charset="0"/>
              </a:rPr>
              <a:t> </a:t>
            </a:r>
            <a:endParaRPr lang="en-US" sz="1400" b="1" dirty="0" smtClean="0">
              <a:solidFill>
                <a:srgbClr val="1F497D"/>
              </a:solidFill>
              <a:latin typeface="Calibri" pitchFamily="34" charset="0"/>
            </a:endParaRPr>
          </a:p>
          <a:p>
            <a:pPr algn="r" eaLnBrk="1" hangingPunct="1"/>
            <a:r>
              <a:rPr lang="en-US" sz="1400" b="1" dirty="0" smtClean="0">
                <a:solidFill>
                  <a:srgbClr val="1F497D"/>
                </a:solidFill>
                <a:latin typeface="Calibri" pitchFamily="34" charset="0"/>
              </a:rPr>
              <a:t>SQ</a:t>
            </a:r>
            <a:endParaRPr lang="en-US" sz="1400" b="1" dirty="0">
              <a:solidFill>
                <a:srgbClr val="1F497D"/>
              </a:solidFill>
              <a:latin typeface="Calibri" pitchFamily="34" charset="0"/>
            </a:endParaRPr>
          </a:p>
          <a:p>
            <a:pPr algn="r" eaLnBrk="1" hangingPunct="1"/>
            <a:r>
              <a:rPr lang="en-US" sz="1400" dirty="0">
                <a:solidFill>
                  <a:srgbClr val="1F497D"/>
                </a:solidFill>
                <a:latin typeface="Calibri" pitchFamily="34" charset="0"/>
              </a:rPr>
              <a:t>0.3 m long</a:t>
            </a:r>
          </a:p>
          <a:p>
            <a:pPr algn="r" eaLnBrk="1" hangingPunct="1"/>
            <a:r>
              <a:rPr lang="en-US" sz="1400" dirty="0">
                <a:solidFill>
                  <a:srgbClr val="1F497D"/>
                </a:solidFill>
                <a:latin typeface="Calibri" pitchFamily="34" charset="0"/>
              </a:rPr>
              <a:t>110 mm </a:t>
            </a:r>
            <a:r>
              <a:rPr lang="en-US" sz="1400" dirty="0" smtClean="0">
                <a:solidFill>
                  <a:srgbClr val="1F497D"/>
                </a:solidFill>
                <a:latin typeface="Calibri" pitchFamily="34" charset="0"/>
              </a:rPr>
              <a:t>bore</a:t>
            </a:r>
          </a:p>
          <a:p>
            <a:pPr algn="r" eaLnBrk="1" hangingPunct="1"/>
            <a:r>
              <a:rPr lang="en-US" sz="1400" dirty="0" smtClean="0">
                <a:solidFill>
                  <a:srgbClr val="FF0000"/>
                </a:solidFill>
                <a:latin typeface="Calibri" pitchFamily="34" charset="0"/>
              </a:rPr>
              <a:t>2004-2006</a:t>
            </a:r>
            <a:endParaRPr lang="en-US" sz="14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8" name="TextBox 17"/>
          <p:cNvSpPr txBox="1">
            <a:spLocks noChangeArrowheads="1"/>
          </p:cNvSpPr>
          <p:nvPr/>
        </p:nvSpPr>
        <p:spPr bwMode="auto">
          <a:xfrm>
            <a:off x="14907" y="2748484"/>
            <a:ext cx="115156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400" b="1" dirty="0">
                <a:solidFill>
                  <a:srgbClr val="1F497D"/>
                </a:solidFill>
                <a:latin typeface="Calibri" pitchFamily="34" charset="0"/>
              </a:rPr>
              <a:t>Technology </a:t>
            </a:r>
            <a:r>
              <a:rPr lang="en-US" sz="1400" b="1" dirty="0" err="1">
                <a:solidFill>
                  <a:srgbClr val="1F497D"/>
                </a:solidFill>
                <a:latin typeface="Calibri" pitchFamily="34" charset="0"/>
              </a:rPr>
              <a:t>Quadrupole</a:t>
            </a:r>
            <a:r>
              <a:rPr lang="en-US" sz="1400" b="1" dirty="0">
                <a:solidFill>
                  <a:srgbClr val="1F497D"/>
                </a:solidFill>
                <a:latin typeface="Calibri" pitchFamily="34" charset="0"/>
              </a:rPr>
              <a:t> </a:t>
            </a:r>
            <a:endParaRPr lang="en-US" sz="1400" b="1" dirty="0" smtClean="0">
              <a:solidFill>
                <a:srgbClr val="1F497D"/>
              </a:solidFill>
              <a:latin typeface="Calibri" pitchFamily="34" charset="0"/>
            </a:endParaRPr>
          </a:p>
          <a:p>
            <a:pPr algn="r" eaLnBrk="1" hangingPunct="1"/>
            <a:r>
              <a:rPr lang="en-US" sz="1400" b="1" dirty="0" smtClean="0">
                <a:solidFill>
                  <a:srgbClr val="1F497D"/>
                </a:solidFill>
                <a:latin typeface="Calibri" pitchFamily="34" charset="0"/>
              </a:rPr>
              <a:t>TQS - TQC</a:t>
            </a:r>
            <a:endParaRPr lang="en-US" sz="1400" b="1" dirty="0">
              <a:solidFill>
                <a:srgbClr val="1F497D"/>
              </a:solidFill>
              <a:latin typeface="Calibri" pitchFamily="34" charset="0"/>
            </a:endParaRPr>
          </a:p>
          <a:p>
            <a:pPr algn="r" eaLnBrk="1" hangingPunct="1"/>
            <a:r>
              <a:rPr lang="en-US" sz="1400" dirty="0">
                <a:solidFill>
                  <a:srgbClr val="1F497D"/>
                </a:solidFill>
                <a:latin typeface="Calibri" pitchFamily="34" charset="0"/>
              </a:rPr>
              <a:t>1 m long</a:t>
            </a:r>
          </a:p>
          <a:p>
            <a:pPr algn="r" eaLnBrk="1" hangingPunct="1"/>
            <a:r>
              <a:rPr lang="en-US" sz="1400" dirty="0">
                <a:solidFill>
                  <a:srgbClr val="1F497D"/>
                </a:solidFill>
                <a:latin typeface="Calibri" pitchFamily="34" charset="0"/>
              </a:rPr>
              <a:t>90 mm </a:t>
            </a:r>
            <a:r>
              <a:rPr lang="en-US" sz="1400" dirty="0" smtClean="0">
                <a:solidFill>
                  <a:srgbClr val="1F497D"/>
                </a:solidFill>
                <a:latin typeface="Calibri" pitchFamily="34" charset="0"/>
              </a:rPr>
              <a:t>bore</a:t>
            </a:r>
          </a:p>
          <a:p>
            <a:pPr algn="r" eaLnBrk="1" hangingPunct="1"/>
            <a:r>
              <a:rPr lang="en-US" sz="1400" dirty="0" smtClean="0">
                <a:solidFill>
                  <a:srgbClr val="FF0000"/>
                </a:solidFill>
                <a:latin typeface="Calibri" pitchFamily="34" charset="0"/>
              </a:rPr>
              <a:t>2006-2010</a:t>
            </a:r>
            <a:endParaRPr lang="en-US" sz="14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9" name="TextBox 19"/>
          <p:cNvSpPr txBox="1">
            <a:spLocks noChangeArrowheads="1"/>
          </p:cNvSpPr>
          <p:nvPr/>
        </p:nvSpPr>
        <p:spPr bwMode="auto">
          <a:xfrm>
            <a:off x="564079" y="4332660"/>
            <a:ext cx="181488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400" b="1" dirty="0">
                <a:solidFill>
                  <a:srgbClr val="1F497D"/>
                </a:solidFill>
                <a:latin typeface="Calibri" pitchFamily="34" charset="0"/>
              </a:rPr>
              <a:t>Long </a:t>
            </a:r>
            <a:r>
              <a:rPr lang="en-US" sz="1400" b="1" dirty="0" err="1">
                <a:solidFill>
                  <a:srgbClr val="1F497D"/>
                </a:solidFill>
                <a:latin typeface="Calibri" pitchFamily="34" charset="0"/>
              </a:rPr>
              <a:t>Quadrupole</a:t>
            </a:r>
            <a:r>
              <a:rPr lang="en-US" sz="1400" b="1" dirty="0">
                <a:solidFill>
                  <a:srgbClr val="1F497D"/>
                </a:solidFill>
                <a:latin typeface="Calibri" pitchFamily="34" charset="0"/>
              </a:rPr>
              <a:t> LQS</a:t>
            </a:r>
          </a:p>
          <a:p>
            <a:pPr algn="r" eaLnBrk="1" hangingPunct="1"/>
            <a:r>
              <a:rPr lang="en-US" sz="1400" dirty="0">
                <a:solidFill>
                  <a:srgbClr val="1F497D"/>
                </a:solidFill>
                <a:latin typeface="Calibri" pitchFamily="34" charset="0"/>
              </a:rPr>
              <a:t>3.7 m long</a:t>
            </a:r>
          </a:p>
          <a:p>
            <a:pPr algn="r" eaLnBrk="1" hangingPunct="1"/>
            <a:r>
              <a:rPr lang="en-US" sz="1400" dirty="0">
                <a:solidFill>
                  <a:srgbClr val="1F497D"/>
                </a:solidFill>
                <a:latin typeface="Calibri" pitchFamily="34" charset="0"/>
              </a:rPr>
              <a:t>90 mm </a:t>
            </a:r>
            <a:r>
              <a:rPr lang="en-US" sz="1400" dirty="0" smtClean="0">
                <a:solidFill>
                  <a:srgbClr val="1F497D"/>
                </a:solidFill>
                <a:latin typeface="Calibri" pitchFamily="34" charset="0"/>
              </a:rPr>
              <a:t>bore</a:t>
            </a:r>
          </a:p>
          <a:p>
            <a:pPr algn="r" eaLnBrk="1" hangingPunct="1"/>
            <a:r>
              <a:rPr lang="en-US" sz="1400" dirty="0" smtClean="0">
                <a:solidFill>
                  <a:srgbClr val="FF0000"/>
                </a:solidFill>
                <a:latin typeface="Calibri" pitchFamily="34" charset="0"/>
              </a:rPr>
              <a:t>2007-2012</a:t>
            </a:r>
            <a:endParaRPr lang="en-US" sz="14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291794" y="5772820"/>
            <a:ext cx="21192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400" b="1" dirty="0">
                <a:solidFill>
                  <a:srgbClr val="1F497D"/>
                </a:solidFill>
                <a:latin typeface="Calibri" pitchFamily="34" charset="0"/>
              </a:rPr>
              <a:t>High Field </a:t>
            </a:r>
            <a:r>
              <a:rPr lang="en-US" sz="1400" b="1" dirty="0" err="1">
                <a:solidFill>
                  <a:srgbClr val="1F497D"/>
                </a:solidFill>
                <a:latin typeface="Calibri" pitchFamily="34" charset="0"/>
              </a:rPr>
              <a:t>Quadrupole</a:t>
            </a:r>
            <a:r>
              <a:rPr lang="en-US" sz="1400" b="1" dirty="0">
                <a:solidFill>
                  <a:srgbClr val="1F497D"/>
                </a:solidFill>
                <a:latin typeface="Calibri" pitchFamily="34" charset="0"/>
              </a:rPr>
              <a:t> HQ</a:t>
            </a:r>
          </a:p>
          <a:p>
            <a:pPr algn="r" eaLnBrk="1" hangingPunct="1"/>
            <a:r>
              <a:rPr lang="en-US" sz="1400" dirty="0">
                <a:solidFill>
                  <a:srgbClr val="1F497D"/>
                </a:solidFill>
                <a:latin typeface="Calibri" pitchFamily="34" charset="0"/>
              </a:rPr>
              <a:t>1 m long</a:t>
            </a:r>
          </a:p>
          <a:p>
            <a:pPr algn="r" eaLnBrk="1" hangingPunct="1"/>
            <a:r>
              <a:rPr lang="en-US" sz="1400" dirty="0">
                <a:solidFill>
                  <a:srgbClr val="1F497D"/>
                </a:solidFill>
                <a:latin typeface="Calibri" pitchFamily="34" charset="0"/>
              </a:rPr>
              <a:t>120 mm </a:t>
            </a:r>
            <a:r>
              <a:rPr lang="en-US" sz="1400" dirty="0" smtClean="0">
                <a:solidFill>
                  <a:srgbClr val="1F497D"/>
                </a:solidFill>
                <a:latin typeface="Calibri" pitchFamily="34" charset="0"/>
              </a:rPr>
              <a:t>bore</a:t>
            </a:r>
          </a:p>
          <a:p>
            <a:pPr algn="r" eaLnBrk="1" hangingPunct="1"/>
            <a:r>
              <a:rPr lang="en-US" sz="1400" dirty="0" smtClean="0">
                <a:solidFill>
                  <a:srgbClr val="FF0000"/>
                </a:solidFill>
                <a:latin typeface="Calibri" pitchFamily="34" charset="0"/>
              </a:rPr>
              <a:t>2008-2014</a:t>
            </a:r>
          </a:p>
        </p:txBody>
      </p:sp>
      <p:pic>
        <p:nvPicPr>
          <p:cNvPr id="11" name="Picture 21" descr="HQ_2d_cross-section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7562" y="5663903"/>
            <a:ext cx="1189037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lqs01_cross-section.t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1604" y="4260652"/>
            <a:ext cx="1042987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3" descr="tqs02_cross-section.t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8284" y="2892500"/>
            <a:ext cx="104298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4" descr="sq02_cross-section.ti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8284" y="1435497"/>
            <a:ext cx="104298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lrs01_mech000.ti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587924" y="3094113"/>
            <a:ext cx="63976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8"/>
          <p:cNvSpPr txBox="1">
            <a:spLocks noChangeArrowheads="1"/>
          </p:cNvSpPr>
          <p:nvPr/>
        </p:nvSpPr>
        <p:spPr bwMode="auto">
          <a:xfrm>
            <a:off x="5243641" y="2748484"/>
            <a:ext cx="102529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1F497D"/>
                </a:solidFill>
                <a:latin typeface="Calibri" pitchFamily="34" charset="0"/>
              </a:rPr>
              <a:t>Long Racetrack LRS</a:t>
            </a:r>
          </a:p>
          <a:p>
            <a:pPr eaLnBrk="1" hangingPunct="1"/>
            <a:r>
              <a:rPr lang="en-US" sz="1400" dirty="0">
                <a:solidFill>
                  <a:srgbClr val="1F497D"/>
                </a:solidFill>
                <a:latin typeface="Calibri" pitchFamily="34" charset="0"/>
              </a:rPr>
              <a:t>3.6 m long</a:t>
            </a:r>
          </a:p>
          <a:p>
            <a:pPr eaLnBrk="1" hangingPunct="1"/>
            <a:r>
              <a:rPr lang="en-US" sz="1400" dirty="0">
                <a:solidFill>
                  <a:srgbClr val="1F497D"/>
                </a:solidFill>
                <a:latin typeface="Calibri" pitchFamily="34" charset="0"/>
              </a:rPr>
              <a:t>No </a:t>
            </a:r>
            <a:r>
              <a:rPr lang="en-US" sz="1400" dirty="0" smtClean="0">
                <a:solidFill>
                  <a:srgbClr val="1F497D"/>
                </a:solidFill>
                <a:latin typeface="Calibri" pitchFamily="34" charset="0"/>
              </a:rPr>
              <a:t>bore</a:t>
            </a:r>
          </a:p>
          <a:p>
            <a:pPr eaLnBrk="1" hangingPunct="1"/>
            <a:r>
              <a:rPr lang="en-US" sz="1400" dirty="0" smtClean="0">
                <a:solidFill>
                  <a:srgbClr val="FF0000"/>
                </a:solidFill>
                <a:latin typeface="Calibri" pitchFamily="34" charset="0"/>
              </a:rPr>
              <a:t>2006-2008</a:t>
            </a:r>
            <a:endParaRPr lang="en-US" sz="1400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695809" y="2532460"/>
            <a:ext cx="0" cy="33671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050535" y="5375829"/>
            <a:ext cx="0" cy="25297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Left Brace 21"/>
          <p:cNvSpPr/>
          <p:nvPr/>
        </p:nvSpPr>
        <p:spPr>
          <a:xfrm rot="16200000">
            <a:off x="3113535" y="2189644"/>
            <a:ext cx="287528" cy="3819468"/>
          </a:xfrm>
          <a:prstGeom prst="leftBrace">
            <a:avLst>
              <a:gd name="adj1" fmla="val 8333"/>
              <a:gd name="adj2" fmla="val 43945"/>
            </a:avLst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10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9940" y="1650703"/>
            <a:ext cx="5429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1"/>
          <p:cNvPicPr>
            <a:picLocks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9812" y="1634828"/>
            <a:ext cx="99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2" descr="Rev_Logo_Small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6718" y="1694360"/>
            <a:ext cx="8382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4" descr="DOE_OffOfScience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9812" y="1662610"/>
            <a:ext cx="2743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\\Thunder\Supercon\Collaborations\LARP_HQ\HQ Production Fabrication\Magnet Structures\Structural Hardware Pix\Magnet Assembly\HQ-1_Coilpack\DSC07284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2852" y="5649420"/>
            <a:ext cx="1563144" cy="117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\\Thunder\Supercon\Collaborations\LARP_HQ\HQ Production Fabrication\Magnet Structures\Structural Hardware Pix\Magnet Assembly\HQ01B Assembly\DSC07677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994" y="5644995"/>
            <a:ext cx="1566014" cy="117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\\Thunder\Supercon\Collaborations\LARP_HQ\HQ Production Fabrication\Magnet Structures\Structural Hardware Pix\Magnet Assembly\HQ01B Assembly\DSC07665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3377" y="5669868"/>
            <a:ext cx="1516795" cy="113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\\Thunder\Supercon\Collaborations\LARP_LQ\LQ STructures\LQS01 Back from FNAL\DSC07195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44108" y="4254723"/>
            <a:ext cx="2189721" cy="138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3651820" y="4188644"/>
            <a:ext cx="8513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LQS01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234943" y="4188644"/>
            <a:ext cx="8513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LQS03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146933" y="5619512"/>
            <a:ext cx="1087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HQ01b-c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726392" y="5619512"/>
            <a:ext cx="1100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HQ01d-e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88685" y="5619512"/>
            <a:ext cx="760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HQ02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5" name="Picture 44" descr="5109545-fig-4-large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668" y="2618874"/>
            <a:ext cx="2267571" cy="1425754"/>
          </a:xfrm>
          <a:prstGeom prst="rect">
            <a:avLst/>
          </a:prstGeom>
        </p:spPr>
      </p:pic>
      <p:pic>
        <p:nvPicPr>
          <p:cNvPr id="46" name="Picture 45" descr="CCmag01_08_07.jpg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7375" y="2564904"/>
            <a:ext cx="2796625" cy="1516367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283668" y="2618874"/>
            <a:ext cx="859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TQS01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221383" y="2600269"/>
            <a:ext cx="8422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LRS01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9" name="Picture 48" descr="Screen Shot 2013-06-29 at 6.42.39 PM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668" y="1306937"/>
            <a:ext cx="1181966" cy="1202463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2275601" y="1299032"/>
            <a:ext cx="733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SQ02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51520" y="6596390"/>
            <a:ext cx="20662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dirty="0" smtClean="0">
                <a:latin typeface="Arial"/>
                <a:cs typeface="Arial"/>
              </a:rPr>
              <a:t>Courtesy G. </a:t>
            </a:r>
            <a:r>
              <a:rPr lang="en-US" sz="1100" b="0" dirty="0" err="1" smtClean="0">
                <a:latin typeface="Arial"/>
                <a:cs typeface="Arial"/>
              </a:rPr>
              <a:t>Sabbi</a:t>
            </a:r>
            <a:r>
              <a:rPr lang="en-US" sz="1100" b="0" dirty="0" smtClean="0">
                <a:latin typeface="Arial"/>
                <a:cs typeface="Arial"/>
              </a:rPr>
              <a:t> &amp; H. </a:t>
            </a:r>
            <a:r>
              <a:rPr lang="en-US" sz="1100" b="0" dirty="0" err="1">
                <a:latin typeface="Arial"/>
                <a:cs typeface="Arial"/>
              </a:rPr>
              <a:t>F</a:t>
            </a:r>
            <a:r>
              <a:rPr lang="en-US" sz="1100" b="0" dirty="0" err="1" smtClean="0">
                <a:latin typeface="Arial"/>
                <a:cs typeface="Arial"/>
              </a:rPr>
              <a:t>elice</a:t>
            </a:r>
            <a:endParaRPr lang="en-US" sz="1100" b="0" dirty="0"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57388-5BA1-214C-B04D-06BAAA3280B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79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dipole R&amp;D,   LBNL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610600" cy="279005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Since 20 years LBNL is running a high field dipole development program</a:t>
            </a:r>
          </a:p>
          <a:p>
            <a:pPr marL="0" indent="0">
              <a:buNone/>
            </a:pPr>
            <a:r>
              <a:rPr lang="en-US" dirty="0" smtClean="0"/>
              <a:t>Some achievements:</a:t>
            </a:r>
            <a:endParaRPr lang="en-US" dirty="0"/>
          </a:p>
          <a:p>
            <a:r>
              <a:rPr lang="en-US" dirty="0" smtClean="0"/>
              <a:t>D20, 50 mm aperture, </a:t>
            </a:r>
            <a:r>
              <a:rPr lang="en-US" dirty="0" err="1" smtClean="0"/>
              <a:t>cos</a:t>
            </a:r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dirty="0" smtClean="0"/>
              <a:t> 4 layer dipole, reached 12.5 T</a:t>
            </a:r>
          </a:p>
          <a:p>
            <a:r>
              <a:rPr lang="en-US" dirty="0" smtClean="0"/>
              <a:t>HD1, flat block coil, 8 mm aperture, reached 16 T</a:t>
            </a:r>
          </a:p>
          <a:p>
            <a:r>
              <a:rPr lang="en-US" dirty="0" smtClean="0"/>
              <a:t>HD2, flared end block coil, 36 mm aperture, </a:t>
            </a:r>
            <a:r>
              <a:rPr lang="en-US" dirty="0"/>
              <a:t>reached </a:t>
            </a:r>
            <a:r>
              <a:rPr lang="en-US" dirty="0" smtClean="0"/>
              <a:t>13.8 T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These pose a clear breakthrough abode 10 T with a new coil layout (block coil) and a new mechanical structure </a:t>
            </a:r>
            <a:r>
              <a:rPr lang="en-US" dirty="0"/>
              <a:t>(shell-bladder and keys) aimed at </a:t>
            </a:r>
            <a:r>
              <a:rPr lang="en-US" dirty="0" smtClean="0"/>
              <a:t>high fields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57388-5BA1-214C-B04D-06BAAA3280B9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77072"/>
            <a:ext cx="3161152" cy="2755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4293096"/>
            <a:ext cx="2540092" cy="1967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9"/>
          <a:stretch>
            <a:fillRect/>
          </a:stretch>
        </p:blipFill>
        <p:spPr bwMode="auto">
          <a:xfrm>
            <a:off x="7596336" y="1596589"/>
            <a:ext cx="1547664" cy="151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04048" y="6381328"/>
            <a:ext cx="2160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 smtClean="0"/>
              <a:t>Courtesy, P. </a:t>
            </a:r>
            <a:r>
              <a:rPr lang="en-US" sz="1100" b="0" dirty="0" err="1" smtClean="0"/>
              <a:t>Ferracin</a:t>
            </a:r>
            <a:r>
              <a:rPr lang="en-US" sz="1100" b="0" dirty="0" smtClean="0"/>
              <a:t>, LBNL </a:t>
            </a:r>
            <a:endParaRPr lang="en-US" sz="11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7596336" y="1628800"/>
            <a:ext cx="561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Arial"/>
                <a:cs typeface="Arial"/>
              </a:rPr>
              <a:t>D20</a:t>
            </a:r>
            <a:endParaRPr lang="en-US" sz="1600" b="0" dirty="0"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3933056"/>
            <a:ext cx="3414573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91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LBNL block coil designs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610600" cy="1637928"/>
          </a:xfrm>
        </p:spPr>
        <p:txBody>
          <a:bodyPr/>
          <a:lstStyle/>
          <a:p>
            <a:r>
              <a:rPr lang="en-US" sz="1800" dirty="0" smtClean="0"/>
              <a:t>Block coil</a:t>
            </a:r>
          </a:p>
          <a:p>
            <a:pPr lvl="1"/>
            <a:r>
              <a:rPr lang="en-US" sz="1800" dirty="0" smtClean="0"/>
              <a:t>Used with thick coils the field quality is good</a:t>
            </a:r>
          </a:p>
          <a:p>
            <a:pPr lvl="2"/>
            <a:r>
              <a:rPr lang="en-US" sz="1800" dirty="0" smtClean="0"/>
              <a:t>Not yet used in accelerators</a:t>
            </a:r>
          </a:p>
          <a:p>
            <a:pPr lvl="1"/>
            <a:r>
              <a:rPr lang="en-US" sz="1800" dirty="0" smtClean="0"/>
              <a:t>Is less efficient (~10%) </a:t>
            </a:r>
            <a:r>
              <a:rPr lang="en-US" sz="1800" dirty="0" err="1" smtClean="0"/>
              <a:t>wrt</a:t>
            </a:r>
            <a:r>
              <a:rPr lang="en-US" sz="1800" dirty="0" smtClean="0"/>
              <a:t> to </a:t>
            </a:r>
            <a:r>
              <a:rPr lang="en-US" sz="1800" dirty="0" err="1" smtClean="0"/>
              <a:t>cos</a:t>
            </a:r>
            <a:r>
              <a:rPr lang="en-US" sz="1800" dirty="0" smtClean="0"/>
              <a:t>(</a:t>
            </a:r>
            <a:r>
              <a:rPr lang="en-US" sz="1800" dirty="0" smtClean="0">
                <a:latin typeface="Symbol" charset="2"/>
                <a:cs typeface="Symbol" charset="2"/>
              </a:rPr>
              <a:t>Q</a:t>
            </a:r>
            <a:r>
              <a:rPr lang="en-US" sz="1800" dirty="0" smtClean="0"/>
              <a:t>) for quantity of superconductor used</a:t>
            </a:r>
          </a:p>
          <a:p>
            <a:pPr lvl="1"/>
            <a:r>
              <a:rPr lang="en-US" sz="1800" dirty="0"/>
              <a:t>The EM forces cause a stress buildup at the </a:t>
            </a:r>
            <a:r>
              <a:rPr lang="en-US" sz="1800" dirty="0" smtClean="0"/>
              <a:t>outside edge of the coil where the fields are lower</a:t>
            </a:r>
          </a:p>
          <a:p>
            <a:pPr lvl="1"/>
            <a:r>
              <a:rPr lang="en-US" sz="1800" dirty="0" smtClean="0"/>
              <a:t>The straight part is very easy : rectangular cable and wedges (field quality)</a:t>
            </a:r>
          </a:p>
          <a:p>
            <a:pPr lvl="1"/>
            <a:r>
              <a:rPr lang="en-US" sz="1800" dirty="0" smtClean="0"/>
              <a:t>‘flared ends’ look easy but there is little experience exists to make them</a:t>
            </a:r>
            <a:endParaRPr lang="en-US" sz="1800" dirty="0"/>
          </a:p>
          <a:p>
            <a:pPr lvl="1"/>
            <a:endParaRPr lang="en-US" sz="1800" dirty="0" smtClean="0"/>
          </a:p>
          <a:p>
            <a:pPr marL="457200" lvl="1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A7E26-EADD-A749-9B68-ED7D6250ADD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47864" y="3789040"/>
            <a:ext cx="504056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/>
              <a:t>HD2</a:t>
            </a:r>
            <a:endParaRPr lang="en-US" sz="1200" b="0" dirty="0"/>
          </a:p>
        </p:txBody>
      </p:sp>
      <p:sp>
        <p:nvSpPr>
          <p:cNvPr id="12" name="TextBox 11"/>
          <p:cNvSpPr txBox="1"/>
          <p:nvPr/>
        </p:nvSpPr>
        <p:spPr>
          <a:xfrm>
            <a:off x="2411760" y="5229200"/>
            <a:ext cx="1331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/>
              <a:t>Courtesy LBNL </a:t>
            </a:r>
            <a:endParaRPr lang="en-US" sz="1200" b="0" dirty="0"/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5877272"/>
            <a:ext cx="4419600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287417"/>
            <a:ext cx="1828800" cy="155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" name="Picture 4" descr="hd2v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250"/>
          <a:stretch>
            <a:fillRect/>
          </a:stretch>
        </p:blipFill>
        <p:spPr bwMode="auto">
          <a:xfrm>
            <a:off x="3798031" y="3861048"/>
            <a:ext cx="2646177" cy="196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3789040"/>
            <a:ext cx="1485900" cy="2374900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9" t="7864" r="4156" b="-5711"/>
          <a:stretch/>
        </p:blipFill>
        <p:spPr bwMode="auto">
          <a:xfrm>
            <a:off x="611560" y="3771900"/>
            <a:ext cx="2672556" cy="157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022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charset="0"/>
                <a:ea typeface="ＭＳ Ｐゴシック" charset="0"/>
              </a:rPr>
              <a:t>High Field Magnet development program </a:t>
            </a:r>
            <a:r>
              <a:rPr lang="en-GB" dirty="0" smtClean="0">
                <a:latin typeface="Arial" charset="0"/>
                <a:ea typeface="ＭＳ Ｐゴシック" charset="0"/>
              </a:rPr>
              <a:t>in Europe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763000" cy="5715000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>
                <a:latin typeface="Arial" charset="0"/>
                <a:ea typeface="ＭＳ Ｐゴシック" charset="0"/>
              </a:rPr>
              <a:t>Some history of HFM development in Europe</a:t>
            </a:r>
          </a:p>
          <a:p>
            <a:pPr marL="0" indent="0">
              <a:buNone/>
            </a:pPr>
            <a:endParaRPr lang="en-GB" b="1" dirty="0" smtClean="0">
              <a:latin typeface="Arial" charset="0"/>
              <a:ea typeface="ＭＳ Ｐゴシック" charset="0"/>
            </a:endParaRPr>
          </a:p>
          <a:p>
            <a:r>
              <a:rPr lang="en-GB" dirty="0" smtClean="0">
                <a:latin typeface="Arial" charset="0"/>
                <a:ea typeface="ＭＳ Ｐゴシック" charset="0"/>
              </a:rPr>
              <a:t>2004-2008 FP7-CARE-NED project (Next European dipole)</a:t>
            </a:r>
          </a:p>
          <a:p>
            <a:pPr lvl="1"/>
            <a:r>
              <a:rPr lang="en-GB" dirty="0" smtClean="0">
                <a:latin typeface="Arial" charset="0"/>
                <a:ea typeface="ＭＳ Ｐゴシック" charset="0"/>
              </a:rPr>
              <a:t>Development of European accelerator grade Nb</a:t>
            </a:r>
            <a:r>
              <a:rPr lang="en-GB" baseline="-25000" dirty="0" smtClean="0">
                <a:latin typeface="Arial" charset="0"/>
                <a:ea typeface="ＭＳ Ｐゴシック" charset="0"/>
              </a:rPr>
              <a:t>3</a:t>
            </a:r>
            <a:r>
              <a:rPr lang="en-GB" dirty="0" smtClean="0">
                <a:latin typeface="Arial" charset="0"/>
                <a:ea typeface="ＭＳ Ｐゴシック" charset="0"/>
              </a:rPr>
              <a:t>Sn conductor </a:t>
            </a:r>
            <a:r>
              <a:rPr lang="en-GB" dirty="0" smtClean="0">
                <a:latin typeface="Arial" charset="0"/>
                <a:ea typeface="ＭＳ Ｐゴシック" charset="0"/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 Powder In Tube (PIT) conductor now available from </a:t>
            </a:r>
            <a:r>
              <a:rPr lang="en-US" dirty="0" err="1" smtClean="0">
                <a:sym typeface="Wingdings"/>
              </a:rPr>
              <a:t>Brucker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sym typeface="Wingdings"/>
              </a:rPr>
              <a:t>Various studies on design options and materials</a:t>
            </a:r>
          </a:p>
          <a:p>
            <a:pPr lvl="1"/>
            <a:endParaRPr lang="en-US" dirty="0" smtClean="0">
              <a:latin typeface="Arial" charset="0"/>
              <a:ea typeface="ＭＳ Ｐゴシック" charset="0"/>
              <a:sym typeface="Wingdings"/>
            </a:endParaRPr>
          </a:p>
          <a:p>
            <a:r>
              <a:rPr lang="en-US" dirty="0" smtClean="0">
                <a:latin typeface="Arial" charset="0"/>
                <a:ea typeface="ＭＳ Ｐゴシック" charset="0"/>
                <a:sym typeface="Wingdings"/>
              </a:rPr>
              <a:t>2009-2013 PF7-EuCARD-HFM project (High Field Magnets)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sym typeface="Wingdings"/>
              </a:rPr>
              <a:t>Development of a 100mm aperture 13 – 15 T </a:t>
            </a:r>
            <a:r>
              <a:rPr lang="en-GB" dirty="0" smtClean="0">
                <a:latin typeface="Arial" charset="0"/>
                <a:ea typeface="ＭＳ Ｐゴシック" charset="0"/>
              </a:rPr>
              <a:t>Nb</a:t>
            </a:r>
            <a:r>
              <a:rPr lang="en-GB" baseline="-25000" dirty="0" smtClean="0">
                <a:latin typeface="Arial" charset="0"/>
                <a:ea typeface="ＭＳ Ｐゴシック" charset="0"/>
              </a:rPr>
              <a:t>3</a:t>
            </a:r>
            <a:r>
              <a:rPr lang="en-GB" dirty="0" smtClean="0">
                <a:latin typeface="Arial" charset="0"/>
                <a:ea typeface="ＭＳ Ｐゴシック" charset="0"/>
              </a:rPr>
              <a:t>Sn </a:t>
            </a:r>
            <a:r>
              <a:rPr lang="en-US" dirty="0" smtClean="0">
                <a:latin typeface="Arial" charset="0"/>
                <a:ea typeface="ＭＳ Ｐゴシック" charset="0"/>
                <a:sym typeface="Wingdings"/>
              </a:rPr>
              <a:t>dipole “Fresca2”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sym typeface="Wingdings"/>
              </a:rPr>
              <a:t>Development of </a:t>
            </a:r>
            <a:r>
              <a:rPr lang="en-US" dirty="0" smtClean="0">
                <a:latin typeface="Arial" charset="0"/>
                <a:ea typeface="ＭＳ Ｐゴシック" charset="0"/>
                <a:sym typeface="Wingdings"/>
              </a:rPr>
              <a:t>an HTS insert with </a:t>
            </a:r>
            <a:r>
              <a:rPr lang="en-US" dirty="0" smtClean="0">
                <a:latin typeface="Symbol" charset="2"/>
                <a:ea typeface="ＭＳ Ｐゴシック" charset="0"/>
                <a:cs typeface="Symbol" charset="2"/>
                <a:sym typeface="Wingdings"/>
              </a:rPr>
              <a:t>D</a:t>
            </a:r>
            <a:r>
              <a:rPr lang="en-US" dirty="0" smtClean="0">
                <a:latin typeface="Arial" charset="0"/>
                <a:ea typeface="ＭＳ Ｐゴシック" charset="0"/>
                <a:sym typeface="Wingdings"/>
              </a:rPr>
              <a:t>B = 6 T (inside Fresca2)</a:t>
            </a:r>
            <a:endParaRPr lang="en-GB" dirty="0" smtClean="0">
              <a:latin typeface="Arial" charset="0"/>
              <a:ea typeface="ＭＳ Ｐゴシック" charset="0"/>
            </a:endParaRPr>
          </a:p>
          <a:p>
            <a:pPr lvl="1"/>
            <a:r>
              <a:rPr lang="en-GB" dirty="0" smtClean="0">
                <a:latin typeface="Arial" charset="0"/>
                <a:ea typeface="ＭＳ Ｐゴシック" charset="0"/>
                <a:sym typeface="Wingdings"/>
              </a:rPr>
              <a:t>Development of an HTS current link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sym typeface="Wingdings"/>
              </a:rPr>
              <a:t>Development of a </a:t>
            </a:r>
            <a:r>
              <a:rPr lang="en-GB" dirty="0">
                <a:latin typeface="Arial" charset="0"/>
                <a:ea typeface="ＭＳ Ｐゴシック" charset="0"/>
              </a:rPr>
              <a:t>Nb</a:t>
            </a:r>
            <a:r>
              <a:rPr lang="en-GB" baseline="-25000" dirty="0">
                <a:latin typeface="Arial" charset="0"/>
                <a:ea typeface="ＭＳ Ｐゴシック" charset="0"/>
              </a:rPr>
              <a:t>3</a:t>
            </a:r>
            <a:r>
              <a:rPr lang="en-GB" dirty="0">
                <a:latin typeface="Arial" charset="0"/>
                <a:ea typeface="ＭＳ Ｐゴシック" charset="0"/>
              </a:rPr>
              <a:t>Sn helical </a:t>
            </a:r>
            <a:r>
              <a:rPr lang="en-GB" dirty="0" err="1" smtClean="0">
                <a:latin typeface="Arial" charset="0"/>
                <a:ea typeface="ＭＳ Ｐゴシック" charset="0"/>
              </a:rPr>
              <a:t>undulator</a:t>
            </a:r>
            <a:endParaRPr lang="en-GB" dirty="0" smtClean="0">
              <a:latin typeface="Arial" charset="0"/>
              <a:ea typeface="ＭＳ Ｐゴシック" charset="0"/>
            </a:endParaRPr>
          </a:p>
          <a:p>
            <a:pPr lvl="1"/>
            <a:endParaRPr lang="en-GB" dirty="0" smtClean="0">
              <a:latin typeface="Arial" charset="0"/>
              <a:ea typeface="ＭＳ Ｐゴシック" charset="0"/>
            </a:endParaRPr>
          </a:p>
          <a:p>
            <a:r>
              <a:rPr lang="en-GB" dirty="0" smtClean="0">
                <a:latin typeface="Arial" charset="0"/>
                <a:ea typeface="ＭＳ Ｐゴシック" charset="0"/>
                <a:sym typeface="Wingdings"/>
              </a:rPr>
              <a:t>2008 – 2014 CERN High Field Magnet project</a:t>
            </a:r>
          </a:p>
          <a:p>
            <a:pPr lvl="1"/>
            <a:r>
              <a:rPr lang="en-GB" dirty="0" smtClean="0">
                <a:latin typeface="Arial" charset="0"/>
                <a:ea typeface="ＭＳ Ｐゴシック" charset="0"/>
                <a:sym typeface="Wingdings"/>
              </a:rPr>
              <a:t>Development of </a:t>
            </a:r>
            <a:r>
              <a:rPr lang="en-GB" dirty="0" smtClean="0">
                <a:latin typeface="Arial" charset="0"/>
                <a:ea typeface="ＭＳ Ｐゴシック" charset="0"/>
              </a:rPr>
              <a:t>Nb</a:t>
            </a:r>
            <a:r>
              <a:rPr lang="en-GB" baseline="-25000" dirty="0" smtClean="0">
                <a:latin typeface="Arial" charset="0"/>
                <a:ea typeface="ＭＳ Ｐゴシック" charset="0"/>
              </a:rPr>
              <a:t>3</a:t>
            </a:r>
            <a:r>
              <a:rPr lang="en-GB" dirty="0" smtClean="0">
                <a:latin typeface="Arial" charset="0"/>
                <a:ea typeface="ＭＳ Ｐゴシック" charset="0"/>
              </a:rPr>
              <a:t>Sn technology magnets for LHC upgrades and new projects (conductor, small models, materials, </a:t>
            </a:r>
            <a:r>
              <a:rPr lang="en-GB" dirty="0" err="1" smtClean="0">
                <a:latin typeface="Arial" charset="0"/>
                <a:ea typeface="ＭＳ Ｐゴシック" charset="0"/>
              </a:rPr>
              <a:t>etc</a:t>
            </a:r>
            <a:r>
              <a:rPr lang="en-GB" dirty="0" smtClean="0">
                <a:latin typeface="Arial" charset="0"/>
                <a:ea typeface="ＭＳ Ｐゴシック" charset="0"/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57388-5BA1-214C-B04D-06BAAA3280B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88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charset="0"/>
                <a:ea typeface="ＭＳ Ｐゴシック" charset="0"/>
              </a:rPr>
              <a:t>High Field Magnet development program </a:t>
            </a:r>
            <a:r>
              <a:rPr lang="en-GB" dirty="0" smtClean="0">
                <a:latin typeface="Arial" charset="0"/>
                <a:ea typeface="ＭＳ Ｐゴシック" charset="0"/>
              </a:rPr>
              <a:t>at CERN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763000" cy="5715000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latin typeface="Arial" charset="0"/>
                <a:ea typeface="ＭＳ Ｐゴシック" charset="0"/>
              </a:rPr>
              <a:t>Present structure of the HFM </a:t>
            </a:r>
            <a:r>
              <a:rPr lang="en-GB" b="1" dirty="0" smtClean="0">
                <a:latin typeface="Arial" charset="0"/>
                <a:ea typeface="ＭＳ Ｐゴシック" charset="0"/>
              </a:rPr>
              <a:t>development</a:t>
            </a:r>
          </a:p>
          <a:p>
            <a:pPr marL="0" indent="0">
              <a:buNone/>
            </a:pPr>
            <a:endParaRPr lang="en-GB" dirty="0" smtClean="0">
              <a:latin typeface="Arial" charset="0"/>
              <a:ea typeface="ＭＳ Ｐゴシック" charset="0"/>
              <a:sym typeface="Wingdings"/>
            </a:endParaRPr>
          </a:p>
          <a:p>
            <a:r>
              <a:rPr lang="en-GB" dirty="0" smtClean="0">
                <a:latin typeface="Arial" charset="0"/>
                <a:ea typeface="ＭＳ Ｐゴシック" charset="0"/>
                <a:sym typeface="Wingdings"/>
              </a:rPr>
              <a:t>Present – 2016 HL-LHC (HILUMI) HFM magnet development</a:t>
            </a:r>
          </a:p>
          <a:p>
            <a:pPr lvl="1"/>
            <a:r>
              <a:rPr lang="en-GB" dirty="0" smtClean="0">
                <a:latin typeface="Arial" charset="0"/>
                <a:ea typeface="ＭＳ Ｐゴシック" charset="0"/>
                <a:sym typeface="Wingdings"/>
              </a:rPr>
              <a:t>140 T/m 150 mm aperture low beta Nb</a:t>
            </a:r>
            <a:r>
              <a:rPr lang="en-GB" baseline="-25000" dirty="0" smtClean="0">
                <a:latin typeface="Arial" charset="0"/>
                <a:ea typeface="ＭＳ Ｐゴシック" charset="0"/>
                <a:sym typeface="Wingdings"/>
              </a:rPr>
              <a:t>3</a:t>
            </a:r>
            <a:r>
              <a:rPr lang="en-GB" dirty="0" smtClean="0">
                <a:latin typeface="Arial" charset="0"/>
                <a:ea typeface="ＭＳ Ｐゴシック" charset="0"/>
                <a:sym typeface="Wingdings"/>
              </a:rPr>
              <a:t>Sn quadruple (QXF) (LARP-CERN</a:t>
            </a:r>
            <a:r>
              <a:rPr lang="en-GB" dirty="0">
                <a:latin typeface="Arial" charset="0"/>
                <a:ea typeface="ＭＳ Ｐゴシック" charset="0"/>
                <a:sym typeface="Wingdings"/>
              </a:rPr>
              <a:t> </a:t>
            </a:r>
            <a:r>
              <a:rPr lang="en-GB" dirty="0" smtClean="0">
                <a:latin typeface="Arial" charset="0"/>
                <a:ea typeface="ＭＳ Ｐゴシック" charset="0"/>
                <a:sym typeface="Wingdings"/>
              </a:rPr>
              <a:t>collaboration)</a:t>
            </a:r>
          </a:p>
          <a:p>
            <a:pPr lvl="1"/>
            <a:r>
              <a:rPr lang="en-GB" dirty="0">
                <a:latin typeface="Arial" charset="0"/>
                <a:ea typeface="ＭＳ Ｐゴシック" charset="0"/>
                <a:sym typeface="Wingdings"/>
              </a:rPr>
              <a:t>11T Nb</a:t>
            </a:r>
            <a:r>
              <a:rPr lang="en-GB" baseline="-25000" dirty="0">
                <a:latin typeface="Arial" charset="0"/>
                <a:ea typeface="ＭＳ Ｐゴシック" charset="0"/>
                <a:sym typeface="Wingdings"/>
              </a:rPr>
              <a:t>3</a:t>
            </a:r>
            <a:r>
              <a:rPr lang="en-GB" dirty="0">
                <a:latin typeface="Arial" charset="0"/>
                <a:ea typeface="ＭＳ Ｐゴシック" charset="0"/>
                <a:sym typeface="Wingdings"/>
              </a:rPr>
              <a:t>Sn </a:t>
            </a:r>
            <a:r>
              <a:rPr lang="en-GB" dirty="0" smtClean="0">
                <a:latin typeface="Arial" charset="0"/>
                <a:ea typeface="ＭＳ Ｐゴシック" charset="0"/>
                <a:sym typeface="Wingdings"/>
              </a:rPr>
              <a:t>dipole for dispersion suppressor (FNAL-CERN collaboration)</a:t>
            </a:r>
            <a:endParaRPr lang="en-GB" dirty="0">
              <a:latin typeface="Arial" charset="0"/>
              <a:ea typeface="ＭＳ Ｐゴシック" charset="0"/>
              <a:sym typeface="Wingdings"/>
            </a:endParaRPr>
          </a:p>
          <a:p>
            <a:endParaRPr lang="en-GB" dirty="0" smtClean="0">
              <a:latin typeface="Arial" charset="0"/>
              <a:ea typeface="ＭＳ Ｐゴシック" charset="0"/>
              <a:sym typeface="Wingdings"/>
            </a:endParaRPr>
          </a:p>
          <a:p>
            <a:r>
              <a:rPr lang="en-GB" dirty="0" smtClean="0">
                <a:latin typeface="Arial" charset="0"/>
                <a:ea typeface="ＭＳ Ｐゴシック" charset="0"/>
                <a:sym typeface="Wingdings"/>
              </a:rPr>
              <a:t>2014 – 2017 FCC study</a:t>
            </a:r>
          </a:p>
          <a:p>
            <a:pPr lvl="1"/>
            <a:r>
              <a:rPr lang="en-GB" dirty="0" smtClean="0">
                <a:latin typeface="Arial" charset="0"/>
                <a:ea typeface="ＭＳ Ｐゴシック" charset="0"/>
                <a:sym typeface="Wingdings"/>
              </a:rPr>
              <a:t>Design study for 16 T dipole</a:t>
            </a:r>
          </a:p>
          <a:p>
            <a:pPr lvl="1"/>
            <a:r>
              <a:rPr lang="en-GB" dirty="0" smtClean="0">
                <a:latin typeface="Arial" charset="0"/>
                <a:ea typeface="ＭＳ Ｐゴシック" charset="0"/>
                <a:sym typeface="Wingdings"/>
              </a:rPr>
              <a:t>Design study for 20 T dipole</a:t>
            </a:r>
          </a:p>
          <a:p>
            <a:pPr marL="457200" lvl="1" indent="0">
              <a:buNone/>
            </a:pPr>
            <a:endParaRPr lang="en-GB" dirty="0">
              <a:latin typeface="Arial" charset="0"/>
              <a:ea typeface="ＭＳ Ｐゴシック" charset="0"/>
              <a:sym typeface="Wingdings"/>
            </a:endParaRPr>
          </a:p>
          <a:p>
            <a:r>
              <a:rPr lang="en-GB" dirty="0">
                <a:latin typeface="Arial" charset="0"/>
                <a:ea typeface="ＭＳ Ｐゴシック" charset="0"/>
                <a:sym typeface="Wingdings"/>
              </a:rPr>
              <a:t>2013 – 2017 FP7- EuCARD2- MAG (Future Magnets)</a:t>
            </a:r>
          </a:p>
          <a:p>
            <a:pPr lvl="1"/>
            <a:r>
              <a:rPr lang="en-GB" dirty="0">
                <a:latin typeface="Arial" charset="0"/>
                <a:ea typeface="ＭＳ Ｐゴシック" charset="0"/>
                <a:sym typeface="Wingdings"/>
              </a:rPr>
              <a:t>Development of 10kA HTS cable for accelerator magnets</a:t>
            </a:r>
          </a:p>
          <a:p>
            <a:pPr lvl="1"/>
            <a:r>
              <a:rPr lang="en-GB" dirty="0">
                <a:latin typeface="Arial" charset="0"/>
                <a:ea typeface="ＭＳ Ｐゴシック" charset="0"/>
                <a:sym typeface="Wingdings"/>
              </a:rPr>
              <a:t>Development of an accelerator quality 5 T HTS dipole</a:t>
            </a:r>
          </a:p>
          <a:p>
            <a:pPr marL="0" indent="0">
              <a:buNone/>
            </a:pPr>
            <a:endParaRPr lang="en-GB" dirty="0" smtClean="0">
              <a:latin typeface="Arial" charset="0"/>
              <a:ea typeface="ＭＳ Ｐゴシック" charset="0"/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57388-5BA1-214C-B04D-06BAAA3280B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88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4454740"/>
            <a:ext cx="3907681" cy="2403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HL-LHC:  </a:t>
            </a:r>
            <a:r>
              <a:rPr lang="en-US" dirty="0" smtClean="0"/>
              <a:t>MQXF low beta Nb</a:t>
            </a:r>
            <a:r>
              <a:rPr lang="en-US" baseline="-25000" dirty="0" smtClean="0"/>
              <a:t>3</a:t>
            </a:r>
            <a:r>
              <a:rPr lang="en-US" dirty="0" smtClean="0"/>
              <a:t>Sn </a:t>
            </a:r>
            <a:r>
              <a:rPr lang="en-US" dirty="0" err="1" smtClean="0"/>
              <a:t>quadrupole</a:t>
            </a:r>
            <a:r>
              <a:rPr lang="en-US" dirty="0" smtClean="0"/>
              <a:t> magnet</a:t>
            </a:r>
            <a:endParaRPr lang="en-US" dirty="0"/>
          </a:p>
        </p:txBody>
      </p:sp>
      <p:pic>
        <p:nvPicPr>
          <p:cNvPr id="5" name="Picture 2" descr="D:\Work\QXF\Mechanics\2D\MQXF_150mm_aperture\v7_ref\pictures\MQXF_2d_mech_cross-section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3312368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57388-5BA1-214C-B04D-06BAAA3280B9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995936" y="1124744"/>
            <a:ext cx="5148064" cy="2448272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 smtClean="0"/>
              <a:t>	A CERN LARP collaboration.</a:t>
            </a:r>
          </a:p>
          <a:p>
            <a:pPr marL="0" indent="0">
              <a:buNone/>
            </a:pPr>
            <a:r>
              <a:rPr lang="en-GB" sz="1800" dirty="0" smtClean="0"/>
              <a:t>Nominal Gradient 140 T/m Aperture diameter 150 mm</a:t>
            </a:r>
          </a:p>
          <a:p>
            <a:pPr marL="0" indent="0">
              <a:buNone/>
            </a:pPr>
            <a:r>
              <a:rPr lang="en-GB" sz="1800" dirty="0" smtClean="0"/>
              <a:t>Peak Field 12.1 T</a:t>
            </a:r>
          </a:p>
          <a:p>
            <a:pPr marL="0" indent="0">
              <a:buNone/>
            </a:pPr>
            <a:r>
              <a:rPr lang="en-GB" sz="1800" dirty="0" smtClean="0"/>
              <a:t>Current 17.5 A</a:t>
            </a:r>
          </a:p>
          <a:p>
            <a:pPr marL="0" indent="0">
              <a:buNone/>
            </a:pPr>
            <a:r>
              <a:rPr lang="en-GB" sz="1800" dirty="0" err="1" smtClean="0"/>
              <a:t>Loadline</a:t>
            </a:r>
            <a:r>
              <a:rPr lang="en-GB" sz="1800" dirty="0" smtClean="0"/>
              <a:t> Margin 20% </a:t>
            </a:r>
            <a:r>
              <a:rPr lang="en-GB" sz="1600" dirty="0"/>
              <a:t>@</a:t>
            </a:r>
            <a:r>
              <a:rPr lang="en-GB" sz="1800" dirty="0"/>
              <a:t> 1.9 </a:t>
            </a:r>
            <a:r>
              <a:rPr lang="en-GB" sz="1800" dirty="0" smtClean="0"/>
              <a:t>K</a:t>
            </a:r>
          </a:p>
          <a:p>
            <a:pPr marL="0" indent="0">
              <a:buNone/>
            </a:pPr>
            <a:r>
              <a:rPr lang="en-GB" sz="1800" dirty="0" smtClean="0"/>
              <a:t>Stored Energy 1.32 MJ/m</a:t>
            </a:r>
            <a:endParaRPr lang="en-GB" sz="18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5234" y="3429000"/>
            <a:ext cx="4263008" cy="319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164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HL-LHC:  </a:t>
            </a:r>
            <a:r>
              <a:rPr lang="en-US" dirty="0" smtClean="0"/>
              <a:t>MQXF low beta Nb</a:t>
            </a:r>
            <a:r>
              <a:rPr lang="en-US" baseline="-25000" dirty="0" smtClean="0"/>
              <a:t>3</a:t>
            </a:r>
            <a:r>
              <a:rPr lang="en-US" dirty="0" smtClean="0"/>
              <a:t>Sn </a:t>
            </a:r>
            <a:r>
              <a:rPr lang="en-US" dirty="0" err="1" smtClean="0"/>
              <a:t>quadrupole</a:t>
            </a:r>
            <a:r>
              <a:rPr lang="en-US" dirty="0" smtClean="0"/>
              <a:t> magnet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57388-5BA1-214C-B04D-06BAAA3280B9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5976" y="1143000"/>
            <a:ext cx="4635624" cy="2141984"/>
          </a:xfrm>
        </p:spPr>
        <p:txBody>
          <a:bodyPr/>
          <a:lstStyle/>
          <a:p>
            <a:r>
              <a:rPr lang="en-US" dirty="0" smtClean="0"/>
              <a:t>Both in at US-LARP and CERN first coils are under construction:</a:t>
            </a:r>
          </a:p>
          <a:p>
            <a:r>
              <a:rPr lang="en-US" dirty="0" smtClean="0"/>
              <a:t>First magnet test at FNAL with US and CERN coils in 2</a:t>
            </a:r>
            <a:r>
              <a:rPr lang="en-US" baseline="30000" dirty="0" smtClean="0"/>
              <a:t>nd</a:t>
            </a:r>
            <a:r>
              <a:rPr lang="en-US" dirty="0" smtClean="0"/>
              <a:t> half 2015</a:t>
            </a:r>
            <a:endParaRPr lang="en-US" dirty="0"/>
          </a:p>
        </p:txBody>
      </p:sp>
      <p:pic>
        <p:nvPicPr>
          <p:cNvPr id="4" name="Picture 3" descr="QXF-RRP-cab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09759"/>
            <a:ext cx="8470900" cy="927100"/>
          </a:xfrm>
          <a:prstGeom prst="rect">
            <a:avLst/>
          </a:prstGeom>
        </p:spPr>
      </p:pic>
      <p:pic>
        <p:nvPicPr>
          <p:cNvPr id="10" name="Picture 9" descr="QXF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356992"/>
            <a:ext cx="3131840" cy="2394936"/>
          </a:xfrm>
          <a:prstGeom prst="rect">
            <a:avLst/>
          </a:prstGeom>
        </p:spPr>
      </p:pic>
      <p:pic>
        <p:nvPicPr>
          <p:cNvPr id="11" name="Picture 10" descr="QXF-coil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38" y="1238947"/>
            <a:ext cx="3747430" cy="437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35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HL-LHC: 11 T Dispersion suppressor magnet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987824" y="1143000"/>
            <a:ext cx="5904656" cy="1349896"/>
          </a:xfrm>
        </p:spPr>
        <p:txBody>
          <a:bodyPr>
            <a:normAutofit fontScale="92500"/>
          </a:bodyPr>
          <a:lstStyle/>
          <a:p>
            <a:r>
              <a:rPr lang="en-US" sz="1800" dirty="0"/>
              <a:t>First Nb3Sn magnet to go into an accelerator (2018) !</a:t>
            </a:r>
          </a:p>
          <a:p>
            <a:r>
              <a:rPr lang="en-US" sz="1800" dirty="0"/>
              <a:t>Present model program (CERN and FNAL)</a:t>
            </a:r>
          </a:p>
          <a:p>
            <a:pPr lvl="1"/>
            <a:r>
              <a:rPr lang="en-US" sz="1800" dirty="0"/>
              <a:t>demonstrating the required performance (11.25 T at 11850 A) and Achieve accelerator field quality</a:t>
            </a:r>
          </a:p>
          <a:p>
            <a:pPr marL="0" indent="0">
              <a:buFontTx/>
              <a:buNone/>
            </a:pPr>
            <a:endParaRPr lang="en-GB" sz="1800" dirty="0"/>
          </a:p>
        </p:txBody>
      </p:sp>
      <p:pic>
        <p:nvPicPr>
          <p:cNvPr id="7" name="Picture 6" descr="MBHSP02_CERN_Coil_Low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3789040"/>
            <a:ext cx="3774100" cy="28305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87624" y="6453336"/>
            <a:ext cx="2321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NOTE: virtual reality model</a:t>
            </a:r>
            <a:endParaRPr lang="en-US" sz="1400" b="0" dirty="0"/>
          </a:p>
        </p:txBody>
      </p:sp>
      <p:grpSp>
        <p:nvGrpSpPr>
          <p:cNvPr id="4" name="Group 3"/>
          <p:cNvGrpSpPr/>
          <p:nvPr/>
        </p:nvGrpSpPr>
        <p:grpSpPr>
          <a:xfrm>
            <a:off x="5220072" y="4221088"/>
            <a:ext cx="3826754" cy="2365491"/>
            <a:chOff x="5076057" y="2276872"/>
            <a:chExt cx="3826754" cy="2365491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76057" y="2276872"/>
              <a:ext cx="3826754" cy="2365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090358" y="2280688"/>
              <a:ext cx="3204536" cy="369332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800" b="0" dirty="0" smtClean="0">
                  <a:solidFill>
                    <a:srgbClr val="FFFF00"/>
                  </a:solidFill>
                </a:rPr>
                <a:t>FNAL MBHSP02 ready for test</a:t>
              </a:r>
              <a:endParaRPr lang="en-US" sz="1800" b="0" dirty="0">
                <a:solidFill>
                  <a:srgbClr val="FFFF00"/>
                </a:solidFill>
              </a:endParaRPr>
            </a:p>
          </p:txBody>
        </p:sp>
      </p:grpSp>
      <p:sp>
        <p:nvSpPr>
          <p:cNvPr id="13" name="Rectangle 1030"/>
          <p:cNvSpPr>
            <a:spLocks noChangeArrowheads="1"/>
          </p:cNvSpPr>
          <p:nvPr/>
        </p:nvSpPr>
        <p:spPr bwMode="auto">
          <a:xfrm>
            <a:off x="3923928" y="6557461"/>
            <a:ext cx="50362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200" b="0" dirty="0"/>
              <a:t>By courtesy of D. Mitchell, F. Nobrega (FNAL) and M. Karppinen (CERN)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49799" y="5286724"/>
            <a:ext cx="115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CERN coil</a:t>
            </a:r>
            <a:endParaRPr lang="en-US" sz="1800" b="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126328"/>
            <a:ext cx="2880320" cy="2816940"/>
          </a:xfrm>
          <a:prstGeom prst="rect">
            <a:avLst/>
          </a:prstGeom>
        </p:spPr>
      </p:pic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427984" y="2420888"/>
            <a:ext cx="4050778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 marL="0" indent="0">
              <a:buFontTx/>
              <a:buNone/>
            </a:pPr>
            <a:r>
              <a:rPr lang="en-GB" sz="1600" b="0" dirty="0" smtClean="0"/>
              <a:t>Nominal Field 11 T</a:t>
            </a:r>
          </a:p>
          <a:p>
            <a:pPr marL="0" indent="0">
              <a:buFontTx/>
              <a:buNone/>
            </a:pPr>
            <a:r>
              <a:rPr lang="en-GB" sz="1600" b="0" dirty="0" smtClean="0"/>
              <a:t>Aperture diameter 60 mm</a:t>
            </a:r>
          </a:p>
          <a:p>
            <a:pPr marL="0" indent="0">
              <a:buFontTx/>
              <a:buNone/>
            </a:pPr>
            <a:r>
              <a:rPr lang="en-GB" sz="1600" b="0" dirty="0" smtClean="0"/>
              <a:t>Peak Field 11.35 T</a:t>
            </a:r>
          </a:p>
          <a:p>
            <a:pPr marL="0" indent="0">
              <a:buFontTx/>
              <a:buNone/>
            </a:pPr>
            <a:r>
              <a:rPr lang="en-GB" sz="1600" b="0" dirty="0" smtClean="0"/>
              <a:t>Current 11.85 kA</a:t>
            </a:r>
          </a:p>
          <a:p>
            <a:pPr marL="0" indent="0">
              <a:buFontTx/>
              <a:buNone/>
            </a:pPr>
            <a:r>
              <a:rPr lang="en-GB" sz="1600" b="0" dirty="0" err="1" smtClean="0"/>
              <a:t>Loadline</a:t>
            </a:r>
            <a:r>
              <a:rPr lang="en-GB" sz="1600" b="0" dirty="0" smtClean="0"/>
              <a:t> Margin 19.7% @ 1.9 K</a:t>
            </a:r>
          </a:p>
          <a:p>
            <a:pPr marL="0" indent="0">
              <a:buFontTx/>
              <a:buNone/>
            </a:pPr>
            <a:r>
              <a:rPr lang="en-GB" sz="1600" b="0" dirty="0" smtClean="0"/>
              <a:t>Stored Energy 0.96 MJ/m</a:t>
            </a:r>
          </a:p>
          <a:p>
            <a:endParaRPr lang="en-US" sz="1600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57388-5BA1-214C-B04D-06BAAA3280B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06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charset="0"/>
                <a:ea typeface="ＭＳ Ｐゴシック" charset="0"/>
              </a:rPr>
              <a:t>The aim: 16 T, 20 T </a:t>
            </a:r>
            <a:r>
              <a:rPr lang="en-GB" dirty="0" smtClean="0">
                <a:latin typeface="Arial" charset="0"/>
                <a:ea typeface="ＭＳ Ｐゴシック" charset="0"/>
              </a:rPr>
              <a:t>(+ ?) for </a:t>
            </a:r>
            <a:r>
              <a:rPr lang="en-GB" dirty="0">
                <a:latin typeface="Arial" charset="0"/>
                <a:ea typeface="ＭＳ Ｐゴシック" charset="0"/>
              </a:rPr>
              <a:t>high energy colliders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24744"/>
            <a:ext cx="4608512" cy="552636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Arial" charset="0"/>
                <a:ea typeface="ＭＳ Ｐゴシック" charset="0"/>
              </a:rPr>
              <a:t>Present studies for future high energy hadron colliders: </a:t>
            </a:r>
          </a:p>
          <a:p>
            <a:r>
              <a:rPr lang="en-GB" dirty="0" smtClean="0">
                <a:latin typeface="Arial" charset="0"/>
                <a:ea typeface="ＭＳ Ｐゴシック" charset="0"/>
              </a:rPr>
              <a:t>FCC-</a:t>
            </a:r>
            <a:r>
              <a:rPr lang="en-GB" dirty="0" err="1" smtClean="0">
                <a:latin typeface="Arial" charset="0"/>
                <a:ea typeface="ＭＳ Ｐゴシック" charset="0"/>
              </a:rPr>
              <a:t>hh</a:t>
            </a:r>
            <a:r>
              <a:rPr lang="en-GB" dirty="0" smtClean="0">
                <a:latin typeface="Arial" charset="0"/>
                <a:ea typeface="ＭＳ Ｐゴシック" charset="0"/>
              </a:rPr>
              <a:t> at CERN, two options under study</a:t>
            </a:r>
          </a:p>
          <a:p>
            <a:pPr lvl="1"/>
            <a:r>
              <a:rPr lang="en-GB" dirty="0" smtClean="0">
                <a:latin typeface="Arial" charset="0"/>
                <a:ea typeface="ＭＳ Ｐゴシック" charset="0"/>
              </a:rPr>
              <a:t>100 </a:t>
            </a:r>
            <a:r>
              <a:rPr lang="en-GB" dirty="0" err="1" smtClean="0">
                <a:latin typeface="Arial" charset="0"/>
                <a:ea typeface="ＭＳ Ｐゴシック" charset="0"/>
              </a:rPr>
              <a:t>TeV</a:t>
            </a:r>
            <a:r>
              <a:rPr lang="en-GB" dirty="0" smtClean="0">
                <a:latin typeface="Arial" charset="0"/>
                <a:ea typeface="ＭＳ Ｐゴシック" charset="0"/>
              </a:rPr>
              <a:t> (com) in a 80 km ring with 20 T dipole magnets (baseline)</a:t>
            </a:r>
          </a:p>
          <a:p>
            <a:pPr lvl="1"/>
            <a:r>
              <a:rPr lang="en-GB" dirty="0" smtClean="0">
                <a:latin typeface="Arial" charset="0"/>
                <a:ea typeface="ＭＳ Ｐゴシック" charset="0"/>
              </a:rPr>
              <a:t>100 </a:t>
            </a:r>
            <a:r>
              <a:rPr lang="en-GB" dirty="0" err="1">
                <a:latin typeface="Arial" charset="0"/>
                <a:ea typeface="ＭＳ Ｐゴシック" charset="0"/>
              </a:rPr>
              <a:t>TeV</a:t>
            </a:r>
            <a:r>
              <a:rPr lang="en-GB" dirty="0">
                <a:latin typeface="Arial" charset="0"/>
                <a:ea typeface="ＭＳ Ｐゴシック" charset="0"/>
              </a:rPr>
              <a:t> (com) in a 100 </a:t>
            </a:r>
            <a:r>
              <a:rPr lang="en-GB" dirty="0" smtClean="0">
                <a:latin typeface="Arial" charset="0"/>
                <a:ea typeface="ＭＳ Ｐゴシック" charset="0"/>
              </a:rPr>
              <a:t>km ring with 16 T </a:t>
            </a:r>
            <a:r>
              <a:rPr lang="en-GB" dirty="0">
                <a:latin typeface="Arial" charset="0"/>
                <a:ea typeface="ＭＳ Ｐゴシック" charset="0"/>
              </a:rPr>
              <a:t>dipole magnets </a:t>
            </a:r>
            <a:endParaRPr lang="en-GB" dirty="0" smtClean="0">
              <a:latin typeface="Arial" charset="0"/>
              <a:ea typeface="ＭＳ Ｐゴシック" charset="0"/>
            </a:endParaRPr>
          </a:p>
          <a:p>
            <a:pPr marL="457200" lvl="1" indent="0">
              <a:buNone/>
            </a:pPr>
            <a:r>
              <a:rPr lang="en-GB" dirty="0" smtClean="0">
                <a:latin typeface="Arial" charset="0"/>
                <a:ea typeface="ＭＳ Ｐゴシック" charset="0"/>
              </a:rPr>
              <a:t>The FCC study was launched in February 2013</a:t>
            </a:r>
          </a:p>
          <a:p>
            <a:pPr marL="0" indent="0">
              <a:buNone/>
            </a:pPr>
            <a:endParaRPr lang="en-GB" dirty="0">
              <a:latin typeface="Arial" charset="0"/>
              <a:ea typeface="ＭＳ Ｐゴシック" charset="0"/>
            </a:endParaRPr>
          </a:p>
          <a:p>
            <a:r>
              <a:rPr lang="en-GB" dirty="0" err="1" smtClean="0">
                <a:latin typeface="Arial" charset="0"/>
                <a:ea typeface="ＭＳ Ｐゴシック" charset="0"/>
              </a:rPr>
              <a:t>SppC</a:t>
            </a:r>
            <a:r>
              <a:rPr lang="en-GB" dirty="0" smtClean="0">
                <a:latin typeface="Arial" charset="0"/>
                <a:ea typeface="ＭＳ Ｐゴシック" charset="0"/>
              </a:rPr>
              <a:t> Qinhuangdao China 50-90 </a:t>
            </a:r>
            <a:r>
              <a:rPr lang="en-GB" dirty="0" err="1" smtClean="0">
                <a:latin typeface="Arial" charset="0"/>
                <a:ea typeface="ＭＳ Ｐゴシック" charset="0"/>
              </a:rPr>
              <a:t>TeV</a:t>
            </a:r>
            <a:r>
              <a:rPr lang="en-GB" dirty="0" smtClean="0">
                <a:latin typeface="Arial" charset="0"/>
                <a:ea typeface="ＭＳ Ｐゴシック" charset="0"/>
              </a:rPr>
              <a:t> (com) in a 50-70 km ring (20T-16 T) </a:t>
            </a:r>
            <a:r>
              <a:rPr lang="en-GB" smtClean="0">
                <a:latin typeface="Arial" charset="0"/>
                <a:ea typeface="ＭＳ Ｐゴシック" charset="0"/>
              </a:rPr>
              <a:t>but </a:t>
            </a:r>
            <a:r>
              <a:rPr lang="en-GB" smtClean="0">
                <a:latin typeface="Arial" charset="0"/>
                <a:ea typeface="ＭＳ Ｐゴシック" charset="0"/>
              </a:rPr>
              <a:t>concentrating </a:t>
            </a:r>
            <a:r>
              <a:rPr lang="en-GB" dirty="0" smtClean="0">
                <a:latin typeface="Arial" charset="0"/>
                <a:ea typeface="ＭＳ Ｐゴシック" charset="0"/>
              </a:rPr>
              <a:t>on the </a:t>
            </a:r>
            <a:r>
              <a:rPr lang="en-GB" dirty="0" err="1" smtClean="0">
                <a:latin typeface="Arial" charset="0"/>
                <a:ea typeface="ＭＳ Ｐゴシック" charset="0"/>
              </a:rPr>
              <a:t>e</a:t>
            </a:r>
            <a:r>
              <a:rPr lang="en-GB" baseline="30000" dirty="0" err="1" smtClean="0">
                <a:latin typeface="Arial" charset="0"/>
                <a:ea typeface="ＭＳ Ｐゴシック" charset="0"/>
              </a:rPr>
              <a:t>+</a:t>
            </a:r>
            <a:r>
              <a:rPr lang="en-GB" dirty="0" err="1" smtClean="0">
                <a:latin typeface="Arial" charset="0"/>
                <a:ea typeface="ＭＳ Ｐゴシック" charset="0"/>
              </a:rPr>
              <a:t>e</a:t>
            </a:r>
            <a:r>
              <a:rPr lang="en-GB" baseline="30000" dirty="0" smtClean="0">
                <a:latin typeface="Arial" charset="0"/>
                <a:ea typeface="ＭＳ Ｐゴシック" charset="0"/>
              </a:rPr>
              <a:t>-</a:t>
            </a:r>
            <a:r>
              <a:rPr lang="en-GB" dirty="0" smtClean="0">
                <a:latin typeface="Arial" charset="0"/>
                <a:ea typeface="ＭＳ Ｐゴシック" charset="0"/>
              </a:rPr>
              <a:t> option at the moment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57388-5BA1-214C-B04D-06BAAA3280B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1268760"/>
            <a:ext cx="4095506" cy="546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988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HL-LHC: 11 T Dispersion suppressor magnet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57388-5BA1-214C-B04D-06BAAA3280B9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 descr="11T-coil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3675888" cy="2670048"/>
          </a:xfrm>
          <a:prstGeom prst="rect">
            <a:avLst/>
          </a:prstGeom>
        </p:spPr>
      </p:pic>
      <p:pic>
        <p:nvPicPr>
          <p:cNvPr id="9" name="Picture 8" descr="11T-training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176888"/>
            <a:ext cx="4139952" cy="26811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26922" y="3861048"/>
            <a:ext cx="3698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CERN first model: attained 11T</a:t>
            </a:r>
            <a:endParaRPr lang="en-US" sz="2000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323528" y="3861048"/>
            <a:ext cx="4903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FNAL several models tested: attained 11T</a:t>
            </a:r>
            <a:endParaRPr lang="en-US" sz="2000" b="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4203615"/>
            <a:ext cx="3398788" cy="26543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95936" y="1124744"/>
            <a:ext cx="51480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latin typeface="Arial"/>
                <a:cs typeface="Arial"/>
              </a:rPr>
              <a:t>Complete feasibility to be shown this year at CERN with 2m models (field, field quality,</a:t>
            </a:r>
          </a:p>
          <a:p>
            <a:r>
              <a:rPr lang="en-US" sz="2000" b="0" dirty="0" smtClean="0">
                <a:latin typeface="Arial"/>
                <a:cs typeface="Arial"/>
              </a:rPr>
              <a:t>Meanwhile long magnet construction being set up.</a:t>
            </a:r>
          </a:p>
          <a:p>
            <a:r>
              <a:rPr lang="en-US" sz="2000" b="0" dirty="0" smtClean="0">
                <a:latin typeface="Arial"/>
                <a:cs typeface="Arial"/>
              </a:rPr>
              <a:t>The first 2 units to be installed in LS2 in DSs of IP2</a:t>
            </a:r>
          </a:p>
          <a:p>
            <a:r>
              <a:rPr lang="en-US" sz="2000" dirty="0" smtClean="0">
                <a:latin typeface="Arial"/>
                <a:cs typeface="Arial"/>
              </a:rPr>
              <a:t>This will be the first Nb</a:t>
            </a:r>
            <a:r>
              <a:rPr lang="en-US" sz="2000" baseline="-25000" dirty="0" smtClean="0">
                <a:latin typeface="Arial"/>
                <a:cs typeface="Arial"/>
              </a:rPr>
              <a:t>3</a:t>
            </a:r>
            <a:r>
              <a:rPr lang="en-US" sz="2000" dirty="0" smtClean="0">
                <a:latin typeface="Arial"/>
                <a:cs typeface="Arial"/>
              </a:rPr>
              <a:t>Sn magnet to be used in an accelerator: important prove of concept for the future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556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EuCARD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high field </a:t>
            </a:r>
            <a:r>
              <a:rPr lang="en-GB" dirty="0" smtClean="0">
                <a:latin typeface="Arial" charset="0"/>
                <a:ea typeface="ＭＳ Ｐゴシック" charset="0"/>
                <a:cs typeface="ＭＳ Ｐゴシック" charset="0"/>
              </a:rPr>
              <a:t>dipole </a:t>
            </a:r>
            <a:r>
              <a:rPr lang="en-GB" dirty="0" smtClean="0">
                <a:ea typeface="+mj-ea"/>
              </a:rPr>
              <a:t>FRESCA2: Nb</a:t>
            </a:r>
            <a:r>
              <a:rPr lang="en-GB" baseline="-25000" dirty="0" smtClean="0">
                <a:ea typeface="+mj-ea"/>
              </a:rPr>
              <a:t>3</a:t>
            </a:r>
            <a:r>
              <a:rPr lang="en-GB" dirty="0" smtClean="0">
                <a:ea typeface="+mj-ea"/>
              </a:rPr>
              <a:t>Sn dipole magnet for cable test facility</a:t>
            </a:r>
            <a:endParaRPr lang="en-GB" dirty="0">
              <a:ea typeface="+mj-ea"/>
            </a:endParaRPr>
          </a:p>
        </p:txBody>
      </p:sp>
      <p:pic>
        <p:nvPicPr>
          <p:cNvPr id="16390" name="Picture 5" descr="Fresca2vsSMCvsRM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434" y="1196752"/>
            <a:ext cx="526467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57388-5BA1-214C-B04D-06BAAA3280B9}" type="slidenum">
              <a:rPr lang="en-US" smtClean="0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Content Placeholder 6"/>
          <p:cNvSpPr>
            <a:spLocks noGrp="1"/>
          </p:cNvSpPr>
          <p:nvPr>
            <p:ph sz="half" idx="1"/>
          </p:nvPr>
        </p:nvSpPr>
        <p:spPr>
          <a:xfrm>
            <a:off x="5580112" y="4149080"/>
            <a:ext cx="3437012" cy="2448272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 smtClean="0"/>
              <a:t>Nominal Field 13 T</a:t>
            </a:r>
          </a:p>
          <a:p>
            <a:pPr marL="0" indent="0">
              <a:buNone/>
            </a:pPr>
            <a:r>
              <a:rPr lang="en-GB" sz="1800" dirty="0" smtClean="0"/>
              <a:t>Aperture diameter 100 mm</a:t>
            </a:r>
          </a:p>
          <a:p>
            <a:pPr marL="0" indent="0">
              <a:buNone/>
            </a:pPr>
            <a:r>
              <a:rPr lang="en-GB" sz="1800" dirty="0" smtClean="0"/>
              <a:t>Peak Field 13.2 T</a:t>
            </a:r>
          </a:p>
          <a:p>
            <a:pPr marL="0" indent="0">
              <a:buNone/>
            </a:pPr>
            <a:r>
              <a:rPr lang="en-GB" sz="1800" dirty="0" smtClean="0"/>
              <a:t>Current 10.7 A</a:t>
            </a:r>
          </a:p>
          <a:p>
            <a:pPr marL="0" indent="0">
              <a:buNone/>
            </a:pPr>
            <a:r>
              <a:rPr lang="en-GB" sz="1800" dirty="0" err="1" smtClean="0"/>
              <a:t>Loadline</a:t>
            </a:r>
            <a:r>
              <a:rPr lang="en-GB" sz="1800" dirty="0" smtClean="0"/>
              <a:t> Margin 20% </a:t>
            </a:r>
            <a:r>
              <a:rPr lang="en-GB" sz="1600" dirty="0" smtClean="0"/>
              <a:t>@</a:t>
            </a:r>
            <a:r>
              <a:rPr lang="en-GB" sz="1800" dirty="0" smtClean="0"/>
              <a:t> 4.2 K</a:t>
            </a:r>
          </a:p>
          <a:p>
            <a:pPr marL="0" indent="0">
              <a:buNone/>
            </a:pPr>
            <a:r>
              <a:rPr lang="en-GB" sz="1800" dirty="0" smtClean="0"/>
              <a:t>Stored Energy 3.6 MJ/m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269863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latin typeface="Arial" charset="0"/>
                <a:ea typeface="ＭＳ Ｐゴシック" charset="0"/>
                <a:cs typeface="ＭＳ Ｐゴシック" charset="0"/>
              </a:rPr>
              <a:t>EuCARD</a:t>
            </a:r>
            <a:r>
              <a:rPr lang="en-GB" dirty="0" smtClean="0">
                <a:latin typeface="Arial" charset="0"/>
                <a:ea typeface="ＭＳ Ｐゴシック" charset="0"/>
                <a:cs typeface="ＭＳ Ｐゴシック" charset="0"/>
              </a:rPr>
              <a:t> high field dipole (Fresca2)</a:t>
            </a:r>
            <a:endParaRPr lang="fr-FR" dirty="0">
              <a:latin typeface="Calibri" charset="0"/>
            </a:endParaRPr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5868144" y="1124744"/>
            <a:ext cx="3275856" cy="5256585"/>
          </a:xfrm>
        </p:spPr>
        <p:txBody>
          <a:bodyPr/>
          <a:lstStyle/>
          <a:p>
            <a:r>
              <a:rPr lang="fr-FR" sz="1800" dirty="0" err="1" smtClean="0">
                <a:latin typeface="Calibri" charset="0"/>
              </a:rPr>
              <a:t>Diameter</a:t>
            </a:r>
            <a:r>
              <a:rPr lang="fr-FR" sz="1800" dirty="0" smtClean="0">
                <a:latin typeface="Calibri" charset="0"/>
              </a:rPr>
              <a:t> Aperture = 100 mm</a:t>
            </a:r>
            <a:endParaRPr lang="fr-FR" sz="1800" dirty="0">
              <a:latin typeface="Calibri" charset="0"/>
            </a:endParaRPr>
          </a:p>
          <a:p>
            <a:r>
              <a:rPr lang="fr-FR" sz="1800" dirty="0">
                <a:latin typeface="Calibri" charset="0"/>
              </a:rPr>
              <a:t>L </a:t>
            </a:r>
            <a:r>
              <a:rPr lang="fr-FR" sz="1800" dirty="0" err="1">
                <a:latin typeface="Calibri" charset="0"/>
              </a:rPr>
              <a:t>coils</a:t>
            </a:r>
            <a:r>
              <a:rPr lang="fr-FR" sz="1800" dirty="0">
                <a:latin typeface="Calibri" charset="0"/>
              </a:rPr>
              <a:t> = 1.5 </a:t>
            </a:r>
            <a:r>
              <a:rPr lang="fr-FR" sz="1800" dirty="0" smtClean="0">
                <a:latin typeface="Calibri" charset="0"/>
              </a:rPr>
              <a:t>m</a:t>
            </a:r>
          </a:p>
          <a:p>
            <a:r>
              <a:rPr lang="fr-FR" sz="1800" dirty="0" smtClean="0">
                <a:latin typeface="Calibri" charset="0"/>
              </a:rPr>
              <a:t>L straight section = 700 mm</a:t>
            </a:r>
            <a:endParaRPr lang="fr-FR" sz="1800" dirty="0">
              <a:latin typeface="Calibri" charset="0"/>
            </a:endParaRPr>
          </a:p>
          <a:p>
            <a:r>
              <a:rPr lang="fr-FR" sz="1800" dirty="0" smtClean="0">
                <a:latin typeface="Calibri" charset="0"/>
              </a:rPr>
              <a:t>L </a:t>
            </a:r>
            <a:r>
              <a:rPr lang="fr-FR" sz="1800" dirty="0" err="1" smtClean="0">
                <a:latin typeface="Calibri" charset="0"/>
              </a:rPr>
              <a:t>yoke</a:t>
            </a:r>
            <a:r>
              <a:rPr lang="fr-FR" sz="1800" dirty="0" smtClean="0">
                <a:latin typeface="Calibri" charset="0"/>
              </a:rPr>
              <a:t> = 1.6 m</a:t>
            </a:r>
          </a:p>
          <a:p>
            <a:r>
              <a:rPr lang="fr-FR" sz="1800" dirty="0" err="1" smtClean="0">
                <a:latin typeface="Calibri" charset="0"/>
              </a:rPr>
              <a:t>Diameter</a:t>
            </a:r>
            <a:r>
              <a:rPr lang="fr-FR" sz="1800" dirty="0" smtClean="0">
                <a:latin typeface="Calibri" charset="0"/>
              </a:rPr>
              <a:t> </a:t>
            </a:r>
            <a:r>
              <a:rPr lang="fr-FR" sz="1800" dirty="0" err="1" smtClean="0">
                <a:latin typeface="Calibri" charset="0"/>
              </a:rPr>
              <a:t>magnet</a:t>
            </a:r>
            <a:r>
              <a:rPr lang="fr-FR" sz="1800" dirty="0" smtClean="0">
                <a:latin typeface="Calibri" charset="0"/>
              </a:rPr>
              <a:t> = 1.03 m</a:t>
            </a:r>
          </a:p>
          <a:p>
            <a:endParaRPr lang="fr-FR" sz="1800" dirty="0">
              <a:latin typeface="Calibri" charset="0"/>
            </a:endParaRPr>
          </a:p>
        </p:txBody>
      </p:sp>
      <p:grpSp>
        <p:nvGrpSpPr>
          <p:cNvPr id="7172" name="Groupe 1"/>
          <p:cNvGrpSpPr>
            <a:grpSpLocks noChangeAspect="1"/>
          </p:cNvGrpSpPr>
          <p:nvPr/>
        </p:nvGrpSpPr>
        <p:grpSpPr bwMode="auto">
          <a:xfrm>
            <a:off x="323528" y="2132856"/>
            <a:ext cx="2674977" cy="1728192"/>
            <a:chOff x="5166352" y="1585913"/>
            <a:chExt cx="3747485" cy="2419159"/>
          </a:xfrm>
        </p:grpSpPr>
        <p:pic>
          <p:nvPicPr>
            <p:cNvPr id="7176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166352" y="2785778"/>
              <a:ext cx="1536200" cy="1219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380312" y="2785778"/>
              <a:ext cx="1533525" cy="1219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8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66352" y="1585913"/>
              <a:ext cx="1536200" cy="122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1585913"/>
              <a:ext cx="1533525" cy="122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Picture 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6895" y="1628800"/>
              <a:ext cx="3455417" cy="2313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3491880" y="1196752"/>
            <a:ext cx="2448272" cy="2111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fr-FR" sz="1600" b="0" kern="0" dirty="0">
                <a:solidFill>
                  <a:srgbClr val="333399"/>
                </a:solidFill>
                <a:latin typeface="Arial"/>
                <a:ea typeface="+mn-ea"/>
                <a:cs typeface="Arial"/>
              </a:rPr>
              <a:t>156 </a:t>
            </a:r>
            <a:r>
              <a:rPr lang="fr-FR" sz="1600" b="0" kern="0" dirty="0" err="1">
                <a:solidFill>
                  <a:srgbClr val="333399"/>
                </a:solidFill>
                <a:latin typeface="Arial"/>
                <a:ea typeface="+mn-ea"/>
                <a:cs typeface="Arial"/>
              </a:rPr>
              <a:t>turns</a:t>
            </a:r>
            <a:r>
              <a:rPr lang="fr-FR" sz="1600" b="0" kern="0" dirty="0">
                <a:solidFill>
                  <a:srgbClr val="333399"/>
                </a:solidFill>
                <a:latin typeface="Arial"/>
                <a:ea typeface="+mn-ea"/>
                <a:cs typeface="Arial"/>
              </a:rPr>
              <a:t> per pole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fr-FR" sz="1600" b="0" kern="0" dirty="0" err="1">
                <a:solidFill>
                  <a:srgbClr val="333399"/>
                </a:solidFill>
                <a:latin typeface="Arial"/>
                <a:ea typeface="+mn-ea"/>
                <a:cs typeface="Arial"/>
              </a:rPr>
              <a:t>Iron</a:t>
            </a:r>
            <a:r>
              <a:rPr lang="fr-FR" sz="1600" b="0" kern="0" dirty="0">
                <a:solidFill>
                  <a:srgbClr val="333399"/>
                </a:solidFill>
                <a:latin typeface="Arial"/>
                <a:ea typeface="+mn-ea"/>
                <a:cs typeface="Arial"/>
              </a:rPr>
              <a:t> post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fr-FR" sz="1600" b="0" kern="0" dirty="0" err="1">
                <a:solidFill>
                  <a:srgbClr val="BBE0E3">
                    <a:lumMod val="50000"/>
                  </a:srgbClr>
                </a:solidFill>
                <a:latin typeface="Arial"/>
                <a:ea typeface="+mn-ea"/>
                <a:cs typeface="Arial"/>
              </a:rPr>
              <a:t>B</a:t>
            </a:r>
            <a:r>
              <a:rPr lang="fr-FR" sz="1600" b="0" kern="0" baseline="-25000" dirty="0" err="1">
                <a:solidFill>
                  <a:srgbClr val="BBE0E3">
                    <a:lumMod val="50000"/>
                  </a:srgbClr>
                </a:solidFill>
                <a:latin typeface="Arial"/>
                <a:ea typeface="+mn-ea"/>
                <a:cs typeface="Arial"/>
              </a:rPr>
              <a:t>center</a:t>
            </a:r>
            <a:r>
              <a:rPr lang="fr-FR" sz="1600" b="0" kern="0" dirty="0">
                <a:solidFill>
                  <a:srgbClr val="BBE0E3">
                    <a:lumMod val="50000"/>
                  </a:srgbClr>
                </a:solidFill>
                <a:latin typeface="Arial"/>
                <a:ea typeface="+mn-ea"/>
                <a:cs typeface="Arial"/>
              </a:rPr>
              <a:t> = </a:t>
            </a:r>
            <a:r>
              <a:rPr lang="fr-FR" sz="1600" b="0" kern="0" dirty="0">
                <a:solidFill>
                  <a:srgbClr val="3C8C93"/>
                </a:solidFill>
                <a:latin typeface="Arial"/>
                <a:ea typeface="+mn-ea"/>
                <a:cs typeface="Arial"/>
              </a:rPr>
              <a:t>13.0</a:t>
            </a:r>
            <a:r>
              <a:rPr lang="fr-FR" sz="1600" b="0" kern="0" dirty="0">
                <a:solidFill>
                  <a:srgbClr val="BBE0E3">
                    <a:lumMod val="50000"/>
                  </a:srgbClr>
                </a:solidFill>
                <a:latin typeface="Arial"/>
                <a:ea typeface="+mn-ea"/>
                <a:cs typeface="Arial"/>
              </a:rPr>
              <a:t> T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fr-FR" sz="1600" b="0" kern="0" dirty="0">
                <a:solidFill>
                  <a:srgbClr val="BBE0E3">
                    <a:lumMod val="50000"/>
                  </a:srgbClr>
                </a:solidFill>
                <a:latin typeface="Arial"/>
                <a:ea typeface="+mn-ea"/>
                <a:cs typeface="Arial"/>
              </a:rPr>
              <a:t>I</a:t>
            </a:r>
            <a:r>
              <a:rPr lang="fr-FR" sz="1600" b="0" kern="0" baseline="-25000" dirty="0">
                <a:solidFill>
                  <a:srgbClr val="BBE0E3">
                    <a:lumMod val="50000"/>
                  </a:srgbClr>
                </a:solidFill>
                <a:latin typeface="Arial"/>
                <a:ea typeface="+mn-ea"/>
                <a:cs typeface="Arial"/>
              </a:rPr>
              <a:t>13T</a:t>
            </a:r>
            <a:r>
              <a:rPr lang="fr-FR" sz="1600" b="0" kern="0" dirty="0">
                <a:solidFill>
                  <a:srgbClr val="BBE0E3">
                    <a:lumMod val="50000"/>
                  </a:srgbClr>
                </a:solidFill>
                <a:latin typeface="Arial"/>
                <a:ea typeface="+mn-ea"/>
                <a:cs typeface="Arial"/>
              </a:rPr>
              <a:t> = 10.7 kA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fr-FR" sz="1600" b="0" kern="0" dirty="0" err="1">
                <a:solidFill>
                  <a:srgbClr val="BBE0E3">
                    <a:lumMod val="50000"/>
                  </a:srgbClr>
                </a:solidFill>
                <a:latin typeface="Arial"/>
                <a:ea typeface="+mn-ea"/>
                <a:cs typeface="Arial"/>
              </a:rPr>
              <a:t>B</a:t>
            </a:r>
            <a:r>
              <a:rPr lang="fr-FR" sz="1600" b="0" kern="0" baseline="-25000" dirty="0" err="1">
                <a:solidFill>
                  <a:srgbClr val="BBE0E3">
                    <a:lumMod val="50000"/>
                  </a:srgbClr>
                </a:solidFill>
                <a:latin typeface="Arial"/>
                <a:ea typeface="+mn-ea"/>
                <a:cs typeface="Arial"/>
              </a:rPr>
              <a:t>peak</a:t>
            </a:r>
            <a:r>
              <a:rPr lang="fr-FR" sz="1600" b="0" kern="0" dirty="0">
                <a:solidFill>
                  <a:srgbClr val="BBE0E3">
                    <a:lumMod val="50000"/>
                  </a:srgbClr>
                </a:solidFill>
                <a:latin typeface="Arial"/>
                <a:ea typeface="+mn-ea"/>
                <a:cs typeface="Arial"/>
              </a:rPr>
              <a:t> = 13.2 T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fr-FR" sz="1600" b="0" kern="0" dirty="0" err="1">
                <a:solidFill>
                  <a:srgbClr val="CC00CC"/>
                </a:solidFill>
                <a:latin typeface="Arial"/>
                <a:ea typeface="+mn-ea"/>
                <a:cs typeface="Arial"/>
              </a:rPr>
              <a:t>E</a:t>
            </a:r>
            <a:r>
              <a:rPr lang="fr-FR" sz="1600" b="0" kern="0" baseline="-25000" dirty="0" err="1">
                <a:solidFill>
                  <a:srgbClr val="CC00CC"/>
                </a:solidFill>
                <a:latin typeface="Arial"/>
                <a:ea typeface="+mn-ea"/>
                <a:cs typeface="Arial"/>
              </a:rPr>
              <a:t>mag</a:t>
            </a:r>
            <a:r>
              <a:rPr lang="fr-FR" sz="1600" b="0" kern="0" dirty="0">
                <a:solidFill>
                  <a:srgbClr val="CC00CC"/>
                </a:solidFill>
                <a:latin typeface="Arial"/>
                <a:ea typeface="+mn-ea"/>
                <a:cs typeface="Arial"/>
              </a:rPr>
              <a:t> = 3.6 MJ/</a:t>
            </a:r>
            <a:r>
              <a:rPr lang="fr-FR" sz="1600" b="0" kern="0" dirty="0" smtClean="0">
                <a:solidFill>
                  <a:srgbClr val="CC00CC"/>
                </a:solidFill>
                <a:latin typeface="Arial"/>
                <a:ea typeface="+mn-ea"/>
                <a:cs typeface="Arial"/>
              </a:rPr>
              <a:t>m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fr-FR" sz="1600" b="0" kern="0" dirty="0" smtClean="0">
                <a:solidFill>
                  <a:srgbClr val="CC00CC"/>
                </a:solidFill>
                <a:latin typeface="Arial"/>
                <a:ea typeface="+mn-ea"/>
                <a:cs typeface="Arial"/>
              </a:rPr>
              <a:t>L </a:t>
            </a:r>
            <a:r>
              <a:rPr lang="fr-FR" sz="1600" b="0" kern="0" dirty="0">
                <a:solidFill>
                  <a:srgbClr val="CC00CC"/>
                </a:solidFill>
                <a:latin typeface="Arial"/>
                <a:ea typeface="+mn-ea"/>
                <a:cs typeface="Arial"/>
              </a:rPr>
              <a:t>= </a:t>
            </a:r>
            <a:r>
              <a:rPr lang="fr-FR" sz="1600" b="0" kern="0" dirty="0" smtClean="0">
                <a:solidFill>
                  <a:srgbClr val="CC00CC"/>
                </a:solidFill>
                <a:latin typeface="Arial"/>
                <a:ea typeface="+mn-ea"/>
                <a:cs typeface="Arial"/>
              </a:rPr>
              <a:t>47mH</a:t>
            </a:r>
            <a:r>
              <a:rPr lang="fr-FR" sz="1600" b="0" kern="0" dirty="0">
                <a:solidFill>
                  <a:srgbClr val="CC00CC"/>
                </a:solidFill>
                <a:latin typeface="Arial"/>
                <a:ea typeface="+mn-ea"/>
                <a:cs typeface="Arial"/>
              </a:rPr>
              <a:t>/m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48264" y="6309320"/>
            <a:ext cx="1944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 b="0" dirty="0" err="1" smtClean="0">
                <a:latin typeface="+mj-lt"/>
                <a:ea typeface="+mn-ea"/>
              </a:rPr>
              <a:t>Courtesy</a:t>
            </a:r>
            <a:r>
              <a:rPr lang="fr-FR" sz="1200" b="0" dirty="0" smtClean="0">
                <a:latin typeface="+mj-lt"/>
                <a:ea typeface="+mn-ea"/>
              </a:rPr>
              <a:t> </a:t>
            </a:r>
            <a:r>
              <a:rPr lang="fr-FR" sz="1200" b="0" dirty="0" err="1">
                <a:latin typeface="+mj-lt"/>
                <a:ea typeface="+mn-ea"/>
              </a:rPr>
              <a:t>Attilio</a:t>
            </a:r>
            <a:r>
              <a:rPr lang="fr-FR" sz="1200" b="0" dirty="0">
                <a:latin typeface="+mj-lt"/>
                <a:ea typeface="+mn-ea"/>
              </a:rPr>
              <a:t> </a:t>
            </a:r>
            <a:r>
              <a:rPr lang="fr-FR" sz="1200" b="0" dirty="0" err="1" smtClean="0">
                <a:latin typeface="+mj-lt"/>
                <a:ea typeface="+mn-ea"/>
              </a:rPr>
              <a:t>Milanese</a:t>
            </a:r>
            <a:r>
              <a:rPr lang="fr-FR" sz="1200" b="0" dirty="0" smtClean="0">
                <a:latin typeface="+mj-lt"/>
                <a:ea typeface="+mn-ea"/>
              </a:rPr>
              <a:t>, Pierre </a:t>
            </a:r>
            <a:r>
              <a:rPr lang="fr-FR" sz="1200" b="0" dirty="0" err="1" smtClean="0">
                <a:latin typeface="+mj-lt"/>
                <a:ea typeface="+mn-ea"/>
              </a:rPr>
              <a:t>Manil</a:t>
            </a:r>
            <a:endParaRPr lang="fr-FR" sz="1200" b="0" dirty="0">
              <a:latin typeface="+mj-lt"/>
              <a:ea typeface="+mn-e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15816" y="3429000"/>
            <a:ext cx="504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 kern="0" dirty="0">
                <a:solidFill>
                  <a:schemeClr val="bg1">
                    <a:lumMod val="75000"/>
                  </a:schemeClr>
                </a:solidFill>
                <a:latin typeface="Arial"/>
                <a:ea typeface="+mn-ea"/>
                <a:cs typeface="Arial"/>
              </a:rPr>
              <a:t>42</a:t>
            </a:r>
          </a:p>
          <a:p>
            <a:pPr>
              <a:defRPr/>
            </a:pPr>
            <a:r>
              <a:rPr lang="fr-FR" sz="1200" kern="0" dirty="0">
                <a:solidFill>
                  <a:schemeClr val="bg1">
                    <a:lumMod val="75000"/>
                  </a:schemeClr>
                </a:solidFill>
                <a:latin typeface="Arial"/>
                <a:ea typeface="+mn-ea"/>
                <a:cs typeface="Arial"/>
              </a:rPr>
              <a:t>42</a:t>
            </a:r>
          </a:p>
          <a:p>
            <a:pPr>
              <a:defRPr/>
            </a:pPr>
            <a:r>
              <a:rPr lang="fr-FR" sz="1200" kern="0" dirty="0">
                <a:solidFill>
                  <a:schemeClr val="bg1">
                    <a:lumMod val="75000"/>
                  </a:schemeClr>
                </a:solidFill>
                <a:latin typeface="Arial"/>
                <a:ea typeface="+mn-ea"/>
                <a:cs typeface="Arial"/>
              </a:rPr>
              <a:t>36</a:t>
            </a:r>
          </a:p>
          <a:p>
            <a:pPr>
              <a:defRPr/>
            </a:pPr>
            <a:r>
              <a:rPr lang="fr-FR" sz="1200" kern="0" dirty="0">
                <a:solidFill>
                  <a:schemeClr val="bg1">
                    <a:lumMod val="75000"/>
                  </a:schemeClr>
                </a:solidFill>
                <a:latin typeface="Arial"/>
                <a:ea typeface="+mn-ea"/>
                <a:cs typeface="Arial"/>
              </a:rPr>
              <a:t>36</a:t>
            </a:r>
            <a:endParaRPr lang="fr-FR" sz="1200" dirty="0">
              <a:solidFill>
                <a:schemeClr val="bg1">
                  <a:lumMod val="75000"/>
                </a:schemeClr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13" name="Picture 12" descr="\\Dapdc5\manip\CAOMECA\Caoprojets\Projets\SAFIRS-NB3SN\650B\6500B\Images\dipole design 06-05-2011\Cut yOz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2816225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\\Sispcz162\e$\PROJETS\EuCARD HFM\Sous-traitance étude\Fichiers CAO\11-01-07 avant projet\Images\Persp..jpg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5409633"/>
            <a:ext cx="2592288" cy="146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168" y="3284984"/>
            <a:ext cx="3206496" cy="2721110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381000" y="1143000"/>
            <a:ext cx="3110880" cy="113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 marL="177800" indent="-177800"/>
            <a:r>
              <a:rPr lang="en-US" b="0" dirty="0" smtClean="0"/>
              <a:t>Fresca2 : CERN, CEA construction phase</a:t>
            </a:r>
          </a:p>
          <a:p>
            <a:pPr marL="177800" indent="-177800"/>
            <a:r>
              <a:rPr lang="en-US" b="0" dirty="0" smtClean="0"/>
              <a:t>First tests end 2015</a:t>
            </a:r>
            <a:endParaRPr lang="en-US" b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A7E26-EADD-A749-9B68-ED7D6250ADD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18" name="Picture 17" descr="DSCN2970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3284984"/>
            <a:ext cx="2784309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15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FRESCA2: Nb</a:t>
            </a:r>
            <a:r>
              <a:rPr lang="en-GB" baseline="-25000" dirty="0"/>
              <a:t>3</a:t>
            </a:r>
            <a:r>
              <a:rPr lang="en-GB" dirty="0"/>
              <a:t>Sn dipole magnet for cable test facility</a:t>
            </a:r>
            <a:endParaRPr lang="en-GB" dirty="0">
              <a:ea typeface="+mj-ea"/>
            </a:endParaRPr>
          </a:p>
        </p:txBody>
      </p:sp>
      <p:sp>
        <p:nvSpPr>
          <p:cNvPr id="17411" name="Content Placeholder 6"/>
          <p:cNvSpPr>
            <a:spLocks noGrp="1" noChangeAspect="1"/>
          </p:cNvSpPr>
          <p:nvPr>
            <p:ph sz="half" idx="1"/>
          </p:nvPr>
        </p:nvSpPr>
        <p:spPr>
          <a:xfrm>
            <a:off x="395536" y="1772817"/>
            <a:ext cx="3974976" cy="576063"/>
          </a:xfrm>
        </p:spPr>
        <p:txBody>
          <a:bodyPr/>
          <a:lstStyle/>
          <a:p>
            <a:r>
              <a:rPr lang="en-GB" sz="2400" dirty="0"/>
              <a:t>Cu coil layer 1-2 </a:t>
            </a:r>
            <a:r>
              <a:rPr lang="en-GB" sz="2400" dirty="0" smtClean="0"/>
              <a:t>reacted</a:t>
            </a:r>
            <a:endParaRPr lang="en-GB" sz="2400" dirty="0"/>
          </a:p>
        </p:txBody>
      </p:sp>
      <p:sp>
        <p:nvSpPr>
          <p:cNvPr id="17412" name="Content Placeholder 7"/>
          <p:cNvSpPr>
            <a:spLocks noGrp="1"/>
          </p:cNvSpPr>
          <p:nvPr>
            <p:ph sz="half" idx="2"/>
          </p:nvPr>
        </p:nvSpPr>
        <p:spPr>
          <a:xfrm>
            <a:off x="4644008" y="1772817"/>
            <a:ext cx="4316288" cy="576063"/>
          </a:xfrm>
        </p:spPr>
        <p:txBody>
          <a:bodyPr/>
          <a:lstStyle/>
          <a:p>
            <a:r>
              <a:rPr lang="en-GB" sz="2400" dirty="0"/>
              <a:t>Cu coil layer 3-4 </a:t>
            </a:r>
            <a:r>
              <a:rPr lang="en-GB" sz="2400" dirty="0" err="1"/>
              <a:t>impregn</a:t>
            </a:r>
            <a:r>
              <a:rPr lang="en-GB" sz="2400" dirty="0"/>
              <a:t>.</a:t>
            </a:r>
          </a:p>
        </p:txBody>
      </p:sp>
      <p:pic>
        <p:nvPicPr>
          <p:cNvPr id="17415" name="Picture 3" descr="\\cern.ch\dfs\Users\j\jmunozga\Desktop\TE_Magnet_Seminar_jemg_FRESCA2\DSCN92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2348880"/>
            <a:ext cx="3096344" cy="412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348881"/>
            <a:ext cx="3749675" cy="407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Content Placeholder 6"/>
          <p:cNvSpPr txBox="1">
            <a:spLocks noChangeAspect="1"/>
          </p:cNvSpPr>
          <p:nvPr/>
        </p:nvSpPr>
        <p:spPr bwMode="auto">
          <a:xfrm>
            <a:off x="539552" y="1196752"/>
            <a:ext cx="7992888" cy="57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 marL="0" indent="0" algn="ctr">
              <a:buNone/>
            </a:pPr>
            <a:r>
              <a:rPr lang="en-GB" sz="2400" b="0" dirty="0"/>
              <a:t>Coil fabrication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E73F2-704C-DB4F-92A8-BBA19C93E754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8271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FRESCA2: Nb</a:t>
            </a:r>
            <a:r>
              <a:rPr lang="en-GB" baseline="-25000" dirty="0"/>
              <a:t>3</a:t>
            </a:r>
            <a:r>
              <a:rPr lang="en-GB" dirty="0"/>
              <a:t>Sn dipole magnet for cable test </a:t>
            </a:r>
            <a:r>
              <a:rPr lang="en-GB" dirty="0" smtClean="0"/>
              <a:t>facility</a:t>
            </a:r>
            <a:endParaRPr lang="en-GB" dirty="0">
              <a:ea typeface="+mj-ea"/>
            </a:endParaRPr>
          </a:p>
        </p:txBody>
      </p:sp>
      <p:sp>
        <p:nvSpPr>
          <p:cNvPr id="18435" name="Content Placeholder 6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475252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Qualification </a:t>
            </a:r>
            <a:r>
              <a:rPr lang="en-GB" dirty="0"/>
              <a:t>with dummy coil completed after 3 pre-loads and cool-downs</a:t>
            </a:r>
          </a:p>
        </p:txBody>
      </p:sp>
      <p:pic>
        <p:nvPicPr>
          <p:cNvPr id="18438" name="Picture 7" descr="DSCN29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775" y="2362200"/>
            <a:ext cx="2439988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3" descr="\\srv5_div\ShortMod\Develop\labo 927\HFM\FRESCA2\Structure Mecanique\Validation Assemblage mecanique\SM18\130621_FRESCA2_rod-pretension_rotating\DSCN05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488" y="4343400"/>
            <a:ext cx="2454275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7" descr="\\srv5_div\ShortMod\Develop\labo 927\HFM\FRESCA2\Structure Mecanique\Validation Assemblage mecanique\SM18\130621_FRESCA2_rod-pretension_rotating\DSCN05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1638" y="2362200"/>
            <a:ext cx="2849562" cy="379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2" descr="\\cern.ch\dfs\Workspaces\s\shortmod\Develop\labo 927\HFM\FRESCA2\Structure Mecanique\Validation Assemblage mecanique\Insertion dans Cryostat\FRESCA_inside_vessel_(15_04_2013)\DSCN00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4550" y="2362200"/>
            <a:ext cx="2844800" cy="379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6"/>
          <p:cNvSpPr txBox="1">
            <a:spLocks noChangeAspect="1"/>
          </p:cNvSpPr>
          <p:nvPr/>
        </p:nvSpPr>
        <p:spPr bwMode="auto">
          <a:xfrm>
            <a:off x="539552" y="1196752"/>
            <a:ext cx="7992888" cy="57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 marL="0" indent="0" algn="ctr">
              <a:buNone/>
            </a:pPr>
            <a:r>
              <a:rPr lang="en-GB" sz="2400" b="0" dirty="0" smtClean="0"/>
              <a:t>Support structure</a:t>
            </a:r>
            <a:endParaRPr lang="en-GB" sz="2400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57388-5BA1-214C-B04D-06BAAA3280B9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948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SMC/RMC: race track development magnets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57388-5BA1-214C-B04D-06BAAA3280B9}" type="slidenum">
              <a:rPr lang="en-US" smtClean="0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148064" y="2852936"/>
            <a:ext cx="3384376" cy="603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dirty="0" smtClean="0">
                <a:solidFill>
                  <a:schemeClr val="tx2"/>
                </a:solidFill>
                <a:latin typeface="Arial"/>
                <a:cs typeface="Arial"/>
              </a:rPr>
              <a:t>RMC (Racetrack Model Coil)</a:t>
            </a:r>
            <a:r>
              <a:rPr lang="en-GB" sz="1600" b="0" dirty="0" smtClean="0">
                <a:solidFill>
                  <a:schemeClr val="tx2"/>
                </a:solidFill>
                <a:latin typeface="Arial"/>
                <a:cs typeface="Arial"/>
              </a:rPr>
              <a:t> </a:t>
            </a:r>
            <a:endParaRPr lang="en-GB" sz="1600" b="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290875" y="3918345"/>
            <a:ext cx="1836073" cy="704046"/>
            <a:chOff x="4804845" y="4616204"/>
            <a:chExt cx="2859816" cy="1096602"/>
          </a:xfrm>
        </p:grpSpPr>
        <p:cxnSp>
          <p:nvCxnSpPr>
            <p:cNvPr id="38" name="Straight Arrow Connector 37"/>
            <p:cNvCxnSpPr>
              <a:stCxn id="39" idx="1"/>
            </p:cNvCxnSpPr>
            <p:nvPr/>
          </p:nvCxnSpPr>
          <p:spPr>
            <a:xfrm flipH="1" flipV="1">
              <a:off x="4804845" y="4616204"/>
              <a:ext cx="1103369" cy="76764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5908215" y="5054883"/>
              <a:ext cx="1756446" cy="657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0" dirty="0" smtClean="0">
                  <a:solidFill>
                    <a:srgbClr val="1F497D"/>
                  </a:solidFill>
                  <a:latin typeface="Arial"/>
                  <a:cs typeface="Arial"/>
                </a:rPr>
                <a:t>Laminated Yoke </a:t>
              </a:r>
              <a:endParaRPr lang="en-GB" sz="1200" b="0" dirty="0">
                <a:solidFill>
                  <a:srgbClr val="1F497D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552015" y="3522853"/>
            <a:ext cx="1574933" cy="798500"/>
            <a:chOff x="5211589" y="4000197"/>
            <a:chExt cx="2453072" cy="1243722"/>
          </a:xfrm>
        </p:grpSpPr>
        <p:cxnSp>
          <p:nvCxnSpPr>
            <p:cNvPr id="36" name="Straight Arrow Connector 35"/>
            <p:cNvCxnSpPr>
              <a:stCxn id="37" idx="1"/>
            </p:cNvCxnSpPr>
            <p:nvPr/>
          </p:nvCxnSpPr>
          <p:spPr>
            <a:xfrm flipH="1" flipV="1">
              <a:off x="5211589" y="4000197"/>
              <a:ext cx="1116446" cy="91476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6328035" y="4585996"/>
              <a:ext cx="1336626" cy="657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0" dirty="0" smtClean="0">
                  <a:solidFill>
                    <a:srgbClr val="1F497D"/>
                  </a:solidFill>
                  <a:latin typeface="Arial"/>
                  <a:cs typeface="Arial"/>
                </a:rPr>
                <a:t>Vertical Pad </a:t>
              </a:r>
              <a:endParaRPr lang="en-GB" sz="1200" b="0" dirty="0">
                <a:solidFill>
                  <a:srgbClr val="1F497D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499992" y="3441835"/>
            <a:ext cx="4567068" cy="3405670"/>
            <a:chOff x="4428305" y="1823531"/>
            <a:chExt cx="4567068" cy="3405670"/>
          </a:xfrm>
        </p:grpSpPr>
        <p:pic>
          <p:nvPicPr>
            <p:cNvPr id="19" name="Picture 18" descr="RMC_Section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83644" y="1884837"/>
              <a:ext cx="4011729" cy="3016811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7195858" y="4249650"/>
              <a:ext cx="1754504" cy="640449"/>
              <a:chOff x="4379486" y="5424216"/>
              <a:chExt cx="2732767" cy="997546"/>
            </a:xfrm>
          </p:grpSpPr>
          <p:cxnSp>
            <p:nvCxnSpPr>
              <p:cNvPr id="40" name="Straight Arrow Connector 39"/>
              <p:cNvCxnSpPr>
                <a:stCxn id="41" idx="1"/>
              </p:cNvCxnSpPr>
              <p:nvPr/>
            </p:nvCxnSpPr>
            <p:spPr>
              <a:xfrm flipH="1" flipV="1">
                <a:off x="4379486" y="5424216"/>
                <a:ext cx="976321" cy="66858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5355807" y="5763838"/>
                <a:ext cx="1756446" cy="657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0" dirty="0" smtClean="0">
                    <a:solidFill>
                      <a:srgbClr val="1F497D"/>
                    </a:solidFill>
                    <a:latin typeface="Arial"/>
                    <a:cs typeface="Arial"/>
                  </a:rPr>
                  <a:t>Aluminium Shell </a:t>
                </a:r>
                <a:endParaRPr lang="en-GB" sz="1200" b="0" dirty="0">
                  <a:solidFill>
                    <a:srgbClr val="1F497D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5746118" y="4298474"/>
              <a:ext cx="2340484" cy="930727"/>
              <a:chOff x="2398774" y="5208282"/>
              <a:chExt cx="3645473" cy="1449675"/>
            </a:xfrm>
          </p:grpSpPr>
          <p:cxnSp>
            <p:nvCxnSpPr>
              <p:cNvPr id="34" name="Straight Arrow Connector 33"/>
              <p:cNvCxnSpPr/>
              <p:nvPr/>
            </p:nvCxnSpPr>
            <p:spPr>
              <a:xfrm flipH="1" flipV="1">
                <a:off x="2398774" y="5208282"/>
                <a:ext cx="1761737" cy="9394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4158742" y="6000033"/>
                <a:ext cx="1885505" cy="657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0" dirty="0" smtClean="0">
                    <a:solidFill>
                      <a:srgbClr val="1F497D"/>
                    </a:solidFill>
                    <a:latin typeface="Arial"/>
                    <a:cs typeface="Arial"/>
                  </a:rPr>
                  <a:t>Longitudinal Rods </a:t>
                </a:r>
                <a:endParaRPr lang="en-GB" sz="1200" b="0" dirty="0">
                  <a:solidFill>
                    <a:srgbClr val="1F497D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5346019" y="1823531"/>
              <a:ext cx="2476660" cy="856568"/>
              <a:chOff x="458224" y="1992680"/>
              <a:chExt cx="3857577" cy="1334166"/>
            </a:xfrm>
          </p:grpSpPr>
          <p:cxnSp>
            <p:nvCxnSpPr>
              <p:cNvPr id="32" name="Straight Arrow Connector 31"/>
              <p:cNvCxnSpPr>
                <a:stCxn id="33" idx="3"/>
              </p:cNvCxnSpPr>
              <p:nvPr/>
            </p:nvCxnSpPr>
            <p:spPr>
              <a:xfrm>
                <a:off x="2204342" y="2190058"/>
                <a:ext cx="2111459" cy="11367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458224" y="1992680"/>
                <a:ext cx="1746118" cy="394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0" dirty="0" smtClean="0">
                    <a:solidFill>
                      <a:srgbClr val="1F497D"/>
                    </a:solidFill>
                    <a:latin typeface="Arial"/>
                    <a:cs typeface="Arial"/>
                  </a:rPr>
                  <a:t>Horizontal Pad </a:t>
                </a:r>
                <a:endParaRPr lang="en-GB" sz="1200" b="0" dirty="0">
                  <a:solidFill>
                    <a:srgbClr val="1F497D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5003112" y="2158463"/>
              <a:ext cx="1872949" cy="1289405"/>
              <a:chOff x="900442" y="1992680"/>
              <a:chExt cx="2917253" cy="2008342"/>
            </a:xfrm>
          </p:grpSpPr>
          <p:cxnSp>
            <p:nvCxnSpPr>
              <p:cNvPr id="30" name="Straight Arrow Connector 29"/>
              <p:cNvCxnSpPr/>
              <p:nvPr/>
            </p:nvCxnSpPr>
            <p:spPr>
              <a:xfrm>
                <a:off x="2057728" y="2362012"/>
                <a:ext cx="1759967" cy="16390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900442" y="1992680"/>
                <a:ext cx="1303899" cy="657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0" dirty="0" smtClean="0">
                    <a:solidFill>
                      <a:srgbClr val="1F497D"/>
                    </a:solidFill>
                    <a:latin typeface="Arial"/>
                    <a:cs typeface="Arial"/>
                  </a:rPr>
                  <a:t>Nb</a:t>
                </a:r>
                <a:r>
                  <a:rPr lang="en-GB" sz="1200" b="0" baseline="-25000" dirty="0" smtClean="0">
                    <a:solidFill>
                      <a:srgbClr val="1F497D"/>
                    </a:solidFill>
                    <a:latin typeface="Arial"/>
                    <a:cs typeface="Arial"/>
                  </a:rPr>
                  <a:t>3</a:t>
                </a:r>
                <a:r>
                  <a:rPr lang="en-GB" sz="1200" b="0" dirty="0" smtClean="0">
                    <a:solidFill>
                      <a:srgbClr val="1F497D"/>
                    </a:solidFill>
                    <a:latin typeface="Arial"/>
                    <a:cs typeface="Arial"/>
                  </a:rPr>
                  <a:t>Sn Coil </a:t>
                </a:r>
                <a:endParaRPr lang="en-GB" sz="1200" b="0" dirty="0">
                  <a:solidFill>
                    <a:srgbClr val="1F497D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4428305" y="2572910"/>
              <a:ext cx="1716083" cy="1098216"/>
              <a:chOff x="346184" y="2520591"/>
              <a:chExt cx="2672923" cy="1710551"/>
            </a:xfrm>
          </p:grpSpPr>
          <p:cxnSp>
            <p:nvCxnSpPr>
              <p:cNvPr id="28" name="Straight Arrow Connector 27"/>
              <p:cNvCxnSpPr/>
              <p:nvPr/>
            </p:nvCxnSpPr>
            <p:spPr>
              <a:xfrm>
                <a:off x="1241488" y="3007447"/>
                <a:ext cx="976321" cy="122369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346184" y="2520591"/>
                <a:ext cx="2672923" cy="394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0" dirty="0" smtClean="0">
                    <a:solidFill>
                      <a:srgbClr val="1F497D"/>
                    </a:solidFill>
                    <a:latin typeface="Arial"/>
                    <a:cs typeface="Arial"/>
                  </a:rPr>
                  <a:t>Electrical connexion box </a:t>
                </a:r>
                <a:endParaRPr lang="en-GB" sz="1200" b="0" dirty="0">
                  <a:solidFill>
                    <a:srgbClr val="1F497D"/>
                  </a:solidFill>
                  <a:latin typeface="Arial"/>
                  <a:cs typeface="Arial"/>
                </a:endParaRPr>
              </a:p>
            </p:txBody>
          </p:sp>
        </p:grp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13" y="3861048"/>
            <a:ext cx="3717378" cy="2834569"/>
          </a:xfrm>
          <a:prstGeom prst="rect">
            <a:avLst/>
          </a:prstGeom>
        </p:spPr>
      </p:pic>
      <p:sp>
        <p:nvSpPr>
          <p:cNvPr id="44" name="Title 1"/>
          <p:cNvSpPr txBox="1">
            <a:spLocks/>
          </p:cNvSpPr>
          <p:nvPr/>
        </p:nvSpPr>
        <p:spPr>
          <a:xfrm>
            <a:off x="971600" y="3429000"/>
            <a:ext cx="3096344" cy="604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dirty="0" smtClean="0">
                <a:solidFill>
                  <a:schemeClr val="tx2"/>
                </a:solidFill>
                <a:latin typeface="Arial"/>
                <a:cs typeface="Arial"/>
              </a:rPr>
              <a:t>SMC (Short Model Coil) </a:t>
            </a:r>
            <a:endParaRPr lang="en-GB" sz="16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395536" y="1196752"/>
            <a:ext cx="4636146" cy="2241734"/>
            <a:chOff x="439910" y="836712"/>
            <a:chExt cx="5212210" cy="2520280"/>
          </a:xfrm>
        </p:grpSpPr>
        <p:pic>
          <p:nvPicPr>
            <p:cNvPr id="46" name="Picture 45" descr="SMC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9910" y="1717939"/>
              <a:ext cx="1224000" cy="1180800"/>
            </a:xfrm>
            <a:prstGeom prst="rect">
              <a:avLst/>
            </a:prstGeom>
          </p:spPr>
        </p:pic>
        <p:cxnSp>
          <p:nvCxnSpPr>
            <p:cNvPr id="47" name="Straight Connector 46"/>
            <p:cNvCxnSpPr/>
            <p:nvPr/>
          </p:nvCxnSpPr>
          <p:spPr bwMode="auto">
            <a:xfrm rot="16200000">
              <a:off x="1821082" y="2179160"/>
              <a:ext cx="0" cy="314344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sp>
          <p:nvSpPr>
            <p:cNvPr id="48" name="TextBox 47"/>
            <p:cNvSpPr txBox="1"/>
            <p:nvPr/>
          </p:nvSpPr>
          <p:spPr>
            <a:xfrm>
              <a:off x="485837" y="1082462"/>
              <a:ext cx="121402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90"/>
                  </a:solidFill>
                  <a:latin typeface="Arial"/>
                  <a:cs typeface="Arial"/>
                </a:rPr>
                <a:t>Short Model Coil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768339" y="836712"/>
              <a:ext cx="1490767" cy="58823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90"/>
                  </a:solidFill>
                  <a:latin typeface="Arial"/>
                  <a:cs typeface="Arial"/>
                </a:rPr>
                <a:t>FReSCa2 </a:t>
              </a:r>
            </a:p>
            <a:p>
              <a:pPr algn="ctr"/>
              <a:r>
                <a:rPr lang="en-US" sz="1400" dirty="0" smtClean="0">
                  <a:solidFill>
                    <a:srgbClr val="000090"/>
                  </a:solidFill>
                  <a:latin typeface="Arial"/>
                  <a:cs typeface="Arial"/>
                </a:rPr>
                <a:t>Nb</a:t>
              </a:r>
              <a:r>
                <a:rPr lang="en-US" sz="1400" baseline="-25000" dirty="0" smtClean="0">
                  <a:solidFill>
                    <a:srgbClr val="000090"/>
                  </a:solidFill>
                  <a:latin typeface="Arial"/>
                  <a:cs typeface="Arial"/>
                </a:rPr>
                <a:t>3</a:t>
              </a:r>
              <a:r>
                <a:rPr lang="en-US" sz="1400" dirty="0" smtClean="0">
                  <a:solidFill>
                    <a:srgbClr val="000090"/>
                  </a:solidFill>
                  <a:latin typeface="Arial"/>
                  <a:cs typeface="Arial"/>
                </a:rPr>
                <a:t>Sn</a:t>
              </a:r>
              <a:r>
                <a:rPr lang="en-US" sz="1400" dirty="0">
                  <a:solidFill>
                    <a:srgbClr val="000090"/>
                  </a:solidFill>
                  <a:latin typeface="Arial"/>
                  <a:cs typeface="Arial"/>
                </a:rPr>
                <a:t> </a:t>
              </a:r>
              <a:r>
                <a:rPr lang="en-US" sz="1400" dirty="0" smtClean="0">
                  <a:solidFill>
                    <a:srgbClr val="000090"/>
                  </a:solidFill>
                  <a:latin typeface="Arial"/>
                  <a:cs typeface="Arial"/>
                </a:rPr>
                <a:t>Dipole</a:t>
              </a: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3594720" y="1299592"/>
              <a:ext cx="2057400" cy="2057400"/>
              <a:chOff x="76200" y="2895600"/>
              <a:chExt cx="2057400" cy="2057400"/>
            </a:xfrm>
          </p:grpSpPr>
          <p:pic>
            <p:nvPicPr>
              <p:cNvPr id="54" name="Picture 53" descr="FRESCA2.jpg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6200" y="2970858"/>
                <a:ext cx="2016224" cy="1982142"/>
              </a:xfrm>
              <a:prstGeom prst="rect">
                <a:avLst/>
              </a:prstGeom>
            </p:spPr>
          </p:pic>
          <p:sp>
            <p:nvSpPr>
              <p:cNvPr id="55" name="Rectangle 54"/>
              <p:cNvSpPr/>
              <p:nvPr/>
            </p:nvSpPr>
            <p:spPr bwMode="auto">
              <a:xfrm>
                <a:off x="1600200" y="2895600"/>
                <a:ext cx="533400" cy="2286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pic>
          <p:nvPicPr>
            <p:cNvPr id="51" name="Picture 50" descr="Screen shot 2012-02-05 at 10.08.19 PM.pn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2286" y="1689832"/>
              <a:ext cx="1301750" cy="1225550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2049526" y="1082462"/>
              <a:ext cx="1245670" cy="588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90"/>
                  </a:solidFill>
                  <a:latin typeface="Arial"/>
                  <a:cs typeface="Arial"/>
                </a:rPr>
                <a:t>Race-track </a:t>
              </a:r>
            </a:p>
            <a:p>
              <a:pPr algn="ctr"/>
              <a:r>
                <a:rPr lang="en-US" sz="1400" dirty="0" smtClean="0">
                  <a:solidFill>
                    <a:srgbClr val="000090"/>
                  </a:solidFill>
                  <a:latin typeface="Arial"/>
                  <a:cs typeface="Arial"/>
                </a:rPr>
                <a:t>Model Coil</a:t>
              </a:r>
            </a:p>
          </p:txBody>
        </p:sp>
        <p:cxnSp>
          <p:nvCxnSpPr>
            <p:cNvPr id="53" name="Straight Connector 52"/>
            <p:cNvCxnSpPr/>
            <p:nvPr/>
          </p:nvCxnSpPr>
          <p:spPr bwMode="auto">
            <a:xfrm rot="16200000">
              <a:off x="3421208" y="2179159"/>
              <a:ext cx="0" cy="314344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5580582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SMC/RMC: race track development magnets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57388-5BA1-214C-B04D-06BAAA3280B9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314409" y="3717032"/>
            <a:ext cx="4534963" cy="2960819"/>
            <a:chOff x="251520" y="3933056"/>
            <a:chExt cx="4093796" cy="267278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20" y="3933056"/>
              <a:ext cx="4093796" cy="267278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27584" y="4221088"/>
              <a:ext cx="21337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 smtClean="0">
                  <a:latin typeface="Arial"/>
                  <a:cs typeface="Arial"/>
                </a:rPr>
                <a:t>Test results SMC 11T #2 </a:t>
              </a:r>
              <a:endParaRPr lang="en-US" sz="1400" b="0" dirty="0">
                <a:latin typeface="Arial"/>
                <a:cs typeface="Arial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1332" y="1412776"/>
            <a:ext cx="3499262" cy="26246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99633" y="1124744"/>
            <a:ext cx="2377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Arial"/>
                <a:cs typeface="Arial"/>
              </a:rPr>
              <a:t>RMC mechanical assembly</a:t>
            </a:r>
            <a:endParaRPr lang="en-US" sz="1400" b="0" dirty="0"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2080" y="4869160"/>
            <a:ext cx="3558928" cy="12246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080" y="1412776"/>
            <a:ext cx="2171208" cy="2088232"/>
          </a:xfrm>
          <a:prstGeom prst="rect">
            <a:avLst/>
          </a:prstGeom>
        </p:spPr>
      </p:pic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71241" y="1412776"/>
            <a:ext cx="3095625" cy="16113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14540" y="4509120"/>
            <a:ext cx="1581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Arial"/>
                <a:cs typeface="Arial"/>
              </a:rPr>
              <a:t>RMC finished coil</a:t>
            </a:r>
            <a:endParaRPr lang="en-US" sz="1400" b="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552" y="1124744"/>
            <a:ext cx="1571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Arial"/>
                <a:cs typeface="Arial"/>
              </a:rPr>
              <a:t>RMC coil winding</a:t>
            </a:r>
            <a:endParaRPr lang="en-US" sz="1400" b="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71241" y="1124744"/>
            <a:ext cx="2359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Arial"/>
                <a:cs typeface="Arial"/>
              </a:rPr>
              <a:t>RMC coil ready for reaction</a:t>
            </a:r>
            <a:endParaRPr lang="en-US" sz="1400" b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63958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t="14188" r="4725" b="5862"/>
          <a:stretch/>
        </p:blipFill>
        <p:spPr bwMode="auto">
          <a:xfrm>
            <a:off x="32177" y="1196752"/>
            <a:ext cx="3456000" cy="1588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Espace réservé du contenu 2"/>
          <p:cNvSpPr txBox="1">
            <a:spLocks/>
          </p:cNvSpPr>
          <p:nvPr/>
        </p:nvSpPr>
        <p:spPr>
          <a:xfrm>
            <a:off x="395536" y="3140968"/>
            <a:ext cx="3159722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 smtClean="0"/>
              <a:t>B0 = 6 T</a:t>
            </a:r>
          </a:p>
          <a:p>
            <a:r>
              <a:rPr lang="en-US" sz="2000" b="0" dirty="0" smtClean="0"/>
              <a:t>Je= 250 A/mm2</a:t>
            </a:r>
          </a:p>
          <a:p>
            <a:r>
              <a:rPr lang="en-US" sz="2000" b="0" dirty="0" err="1" smtClean="0"/>
              <a:t>Bpeak</a:t>
            </a:r>
            <a:r>
              <a:rPr lang="en-US" sz="2000" b="0" dirty="0" smtClean="0"/>
              <a:t>= 5,87 T</a:t>
            </a:r>
          </a:p>
          <a:p>
            <a:r>
              <a:rPr lang="en-US" sz="2000" b="0" dirty="0" err="1" smtClean="0"/>
              <a:t>Inom</a:t>
            </a:r>
            <a:r>
              <a:rPr lang="en-US" sz="2000" b="0" dirty="0" smtClean="0"/>
              <a:t> = 2400 A</a:t>
            </a:r>
          </a:p>
          <a:p>
            <a:endParaRPr lang="en-US" sz="2000" b="0" dirty="0"/>
          </a:p>
          <a:p>
            <a:endParaRPr lang="en-US" sz="2000" b="0" dirty="0" smtClean="0"/>
          </a:p>
          <a:p>
            <a:endParaRPr lang="en-US" sz="2000" b="0" dirty="0"/>
          </a:p>
          <a:p>
            <a:endParaRPr lang="en-US" sz="2000" b="0" dirty="0" smtClean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EuCARD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, 6 T insert</a:t>
            </a:r>
            <a:endParaRPr lang="en-US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9" t="15618" r="25859" b="8695"/>
          <a:stretch/>
        </p:blipFill>
        <p:spPr bwMode="auto">
          <a:xfrm>
            <a:off x="3371294" y="3615585"/>
            <a:ext cx="2813800" cy="292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44208" y="3645024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 smtClean="0">
                <a:solidFill>
                  <a:srgbClr val="FF0000"/>
                </a:solidFill>
                <a:latin typeface="Arial"/>
              </a:rPr>
              <a:t>3 double layers coils</a:t>
            </a:r>
            <a:endParaRPr lang="en-US" sz="1800" b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59119" y="5199761"/>
            <a:ext cx="28083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 smtClean="0">
                <a:solidFill>
                  <a:srgbClr val="3366FF"/>
                </a:solidFill>
                <a:latin typeface="Arial"/>
              </a:rPr>
              <a:t>External tube, </a:t>
            </a:r>
            <a:r>
              <a:rPr lang="en-US" sz="1800" b="0" dirty="0" err="1" smtClean="0">
                <a:solidFill>
                  <a:srgbClr val="3366FF"/>
                </a:solidFill>
                <a:latin typeface="Arial"/>
              </a:rPr>
              <a:t>Nitronic</a:t>
            </a:r>
            <a:r>
              <a:rPr lang="en-US" sz="1800" b="0" dirty="0" smtClean="0">
                <a:solidFill>
                  <a:srgbClr val="3366FF"/>
                </a:solidFill>
                <a:latin typeface="Arial"/>
              </a:rPr>
              <a:t> 40 </a:t>
            </a:r>
          </a:p>
          <a:p>
            <a:r>
              <a:rPr lang="en-US" sz="1800" b="0" dirty="0" smtClean="0">
                <a:solidFill>
                  <a:srgbClr val="3366FF"/>
                </a:solidFill>
                <a:latin typeface="Arial"/>
              </a:rPr>
              <a:t>- 8 parts,</a:t>
            </a:r>
          </a:p>
          <a:p>
            <a:r>
              <a:rPr lang="en-US" sz="1800" b="0" dirty="0" smtClean="0">
                <a:solidFill>
                  <a:srgbClr val="3366FF"/>
                </a:solidFill>
                <a:latin typeface="Arial"/>
              </a:rPr>
              <a:t>- Thermal shrinkage </a:t>
            </a:r>
          </a:p>
          <a:p>
            <a:r>
              <a:rPr lang="en-US" sz="1800" b="0" dirty="0" smtClean="0">
                <a:solidFill>
                  <a:srgbClr val="3366FF"/>
                </a:solidFill>
                <a:latin typeface="Arial"/>
              </a:rPr>
              <a:t>- TIG welding</a:t>
            </a:r>
            <a:endParaRPr lang="en-US" sz="1800" b="0" dirty="0">
              <a:solidFill>
                <a:srgbClr val="3366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95630" y="4047633"/>
            <a:ext cx="27250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dirty="0" smtClean="0">
                <a:solidFill>
                  <a:srgbClr val="3366FF"/>
                </a:solidFill>
                <a:latin typeface="Arial"/>
              </a:rPr>
              <a:t>External pads, 316L</a:t>
            </a:r>
          </a:p>
          <a:p>
            <a:r>
              <a:rPr lang="en-US" sz="1800" b="0" dirty="0" smtClean="0">
                <a:solidFill>
                  <a:srgbClr val="3366FF"/>
                </a:solidFill>
                <a:latin typeface="Arial"/>
              </a:rPr>
              <a:t>8/9 parts, Electron-beam </a:t>
            </a:r>
          </a:p>
          <a:p>
            <a:r>
              <a:rPr lang="en-US" sz="1800" b="0" dirty="0" smtClean="0">
                <a:solidFill>
                  <a:srgbClr val="3366FF"/>
                </a:solidFill>
                <a:latin typeface="Arial"/>
              </a:rPr>
              <a:t>welded</a:t>
            </a:r>
            <a:endParaRPr lang="en-US" sz="1800" b="0" dirty="0">
              <a:solidFill>
                <a:srgbClr val="3366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64814" y="6423897"/>
            <a:ext cx="1082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dirty="0" smtClean="0">
                <a:solidFill>
                  <a:srgbClr val="FF6600"/>
                </a:solidFill>
                <a:latin typeface="Arial"/>
              </a:rPr>
              <a:t>Iron pole</a:t>
            </a:r>
            <a:endParaRPr lang="en-US" sz="1800" b="0" dirty="0">
              <a:solidFill>
                <a:srgbClr val="FF66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63582" y="6495905"/>
            <a:ext cx="2866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dirty="0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Compression plates, 316L</a:t>
            </a:r>
            <a:endParaRPr lang="en-US" sz="1800" b="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0" name="Connecteur droit avec flèche 39"/>
          <p:cNvCxnSpPr/>
          <p:nvPr/>
        </p:nvCxnSpPr>
        <p:spPr>
          <a:xfrm>
            <a:off x="5597048" y="4295015"/>
            <a:ext cx="775730" cy="0"/>
          </a:xfrm>
          <a:prstGeom prst="straightConnector1">
            <a:avLst/>
          </a:prstGeom>
          <a:ln w="28575">
            <a:solidFill>
              <a:schemeClr val="tx2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 flipH="1" flipV="1">
            <a:off x="6113808" y="5210300"/>
            <a:ext cx="359318" cy="133477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>
            <a:stCxn id="14" idx="0"/>
          </p:cNvCxnSpPr>
          <p:nvPr/>
        </p:nvCxnSpPr>
        <p:spPr>
          <a:xfrm flipV="1">
            <a:off x="4206301" y="5695675"/>
            <a:ext cx="387386" cy="728222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 flipH="1" flipV="1">
            <a:off x="4955470" y="5127753"/>
            <a:ext cx="1584176" cy="1512168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Zone de dessin 423"/>
          <p:cNvGrpSpPr>
            <a:grpSpLocks noChangeAspect="1"/>
          </p:cNvGrpSpPr>
          <p:nvPr/>
        </p:nvGrpSpPr>
        <p:grpSpPr>
          <a:xfrm>
            <a:off x="3031949" y="1268760"/>
            <a:ext cx="6112051" cy="1956632"/>
            <a:chOff x="0" y="0"/>
            <a:chExt cx="6650970" cy="2129155"/>
          </a:xfrm>
        </p:grpSpPr>
        <p:sp>
          <p:nvSpPr>
            <p:cNvPr id="80" name="Rectangle 79"/>
            <p:cNvSpPr/>
            <p:nvPr/>
          </p:nvSpPr>
          <p:spPr>
            <a:xfrm>
              <a:off x="0" y="0"/>
              <a:ext cx="6645910" cy="2129155"/>
            </a:xfrm>
            <a:prstGeom prst="rect">
              <a:avLst/>
            </a:prstGeom>
          </p:spPr>
        </p:sp>
        <p:sp>
          <p:nvSpPr>
            <p:cNvPr id="81" name="Zone de texte 242"/>
            <p:cNvSpPr txBox="1">
              <a:spLocks noChangeArrowheads="1"/>
            </p:cNvSpPr>
            <p:nvPr/>
          </p:nvSpPr>
          <p:spPr bwMode="auto">
            <a:xfrm>
              <a:off x="533473" y="1470917"/>
              <a:ext cx="615315" cy="2533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000">
                  <a:effectLst/>
                  <a:latin typeface="Calibri"/>
                  <a:ea typeface="MS Mincho"/>
                </a:rPr>
                <a:t>Contact </a:t>
              </a:r>
              <a:endParaRPr lang="fr-FR" sz="10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82" name="Zone de texte 242"/>
            <p:cNvSpPr txBox="1">
              <a:spLocks noChangeArrowheads="1"/>
            </p:cNvSpPr>
            <p:nvPr/>
          </p:nvSpPr>
          <p:spPr bwMode="auto">
            <a:xfrm>
              <a:off x="538899" y="713875"/>
              <a:ext cx="615473" cy="2539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000">
                  <a:effectLst/>
                  <a:latin typeface="Calibri"/>
                  <a:ea typeface="MS Mincho"/>
                </a:rPr>
                <a:t>Contact </a:t>
              </a:r>
              <a:endParaRPr lang="fr-FR" sz="10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83" name="Rectangle 82"/>
            <p:cNvSpPr>
              <a:spLocks noChangeArrowheads="1"/>
            </p:cNvSpPr>
            <p:nvPr/>
          </p:nvSpPr>
          <p:spPr bwMode="auto">
            <a:xfrm>
              <a:off x="1158470" y="818991"/>
              <a:ext cx="1800000" cy="226800"/>
            </a:xfrm>
            <a:prstGeom prst="rect">
              <a:avLst/>
            </a:prstGeom>
            <a:solidFill>
              <a:srgbClr val="938953"/>
            </a:solidFill>
            <a:ln w="9525">
              <a:solidFill>
                <a:srgbClr val="938953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000">
                  <a:effectLst/>
                  <a:latin typeface="Calibri"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84" name="Rectangle 83"/>
            <p:cNvSpPr>
              <a:spLocks noChangeArrowheads="1"/>
            </p:cNvSpPr>
            <p:nvPr/>
          </p:nvSpPr>
          <p:spPr bwMode="auto">
            <a:xfrm>
              <a:off x="1158875" y="1359106"/>
              <a:ext cx="1800000" cy="234000"/>
            </a:xfrm>
            <a:prstGeom prst="rect">
              <a:avLst/>
            </a:prstGeom>
            <a:solidFill>
              <a:srgbClr val="938953"/>
            </a:solidFill>
            <a:ln w="9525">
              <a:solidFill>
                <a:srgbClr val="938953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000">
                  <a:effectLst/>
                  <a:latin typeface="Calibri"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1158875" y="436858"/>
              <a:ext cx="1800000" cy="108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000">
                  <a:effectLst/>
                  <a:latin typeface="Calibri"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auto">
            <a:xfrm>
              <a:off x="1158875" y="1335558"/>
              <a:ext cx="1800000" cy="18000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rgbClr val="00B0F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endParaRPr lang="fr-FR" sz="1000" dirty="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87" name="Connecteur droit avec flèche 86"/>
            <p:cNvCxnSpPr>
              <a:cxnSpLocks noChangeShapeType="1"/>
            </p:cNvCxnSpPr>
            <p:nvPr/>
          </p:nvCxnSpPr>
          <p:spPr bwMode="auto">
            <a:xfrm>
              <a:off x="495058" y="427718"/>
              <a:ext cx="61200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8" name="Connecteur droit avec flèche 87"/>
            <p:cNvCxnSpPr>
              <a:cxnSpLocks noChangeShapeType="1"/>
            </p:cNvCxnSpPr>
            <p:nvPr/>
          </p:nvCxnSpPr>
          <p:spPr bwMode="auto">
            <a:xfrm>
              <a:off x="485119" y="1986044"/>
              <a:ext cx="61200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9" name="Rectangle 88"/>
            <p:cNvSpPr>
              <a:spLocks noChangeArrowheads="1"/>
            </p:cNvSpPr>
            <p:nvPr/>
          </p:nvSpPr>
          <p:spPr bwMode="auto">
            <a:xfrm>
              <a:off x="1158889" y="456987"/>
              <a:ext cx="1800000" cy="36000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000">
                  <a:effectLst/>
                  <a:latin typeface="Calibri"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90" name="Rectangle 89"/>
            <p:cNvSpPr>
              <a:spLocks noChangeArrowheads="1"/>
            </p:cNvSpPr>
            <p:nvPr/>
          </p:nvSpPr>
          <p:spPr bwMode="auto">
            <a:xfrm>
              <a:off x="1158875" y="1601196"/>
              <a:ext cx="1800000" cy="36000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000">
                  <a:effectLst/>
                  <a:latin typeface="Calibri"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91" name="Rectangle 90"/>
            <p:cNvSpPr>
              <a:spLocks noChangeArrowheads="1"/>
            </p:cNvSpPr>
            <p:nvPr/>
          </p:nvSpPr>
          <p:spPr bwMode="auto">
            <a:xfrm>
              <a:off x="1157424" y="1074004"/>
              <a:ext cx="1800000" cy="2520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000">
                  <a:effectLst/>
                  <a:latin typeface="Calibri"/>
                  <a:ea typeface="Times New Roman"/>
                </a:rPr>
                <a:t> </a:t>
              </a:r>
              <a:endParaRPr lang="fr-FR" sz="10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2" name="Zone de texte 398"/>
            <p:cNvSpPr txBox="1">
              <a:spLocks noChangeArrowheads="1"/>
            </p:cNvSpPr>
            <p:nvPr/>
          </p:nvSpPr>
          <p:spPr bwMode="auto">
            <a:xfrm>
              <a:off x="3012764" y="1362813"/>
              <a:ext cx="1811790" cy="2633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000" dirty="0">
                  <a:effectLst/>
                  <a:latin typeface="Calibri"/>
                  <a:ea typeface="MS Mincho"/>
                </a:rPr>
                <a:t>Hastelloy + </a:t>
              </a:r>
              <a:r>
                <a:rPr lang="fr-FR" sz="1000" dirty="0" err="1" smtClean="0">
                  <a:effectLst/>
                  <a:latin typeface="Calibri"/>
                  <a:ea typeface="MS Mincho"/>
                </a:rPr>
                <a:t>sc</a:t>
              </a:r>
              <a:r>
                <a:rPr lang="fr-FR" sz="1000" dirty="0" smtClean="0">
                  <a:effectLst/>
                  <a:latin typeface="Calibri"/>
                  <a:ea typeface="MS Mincho"/>
                </a:rPr>
                <a:t> </a:t>
              </a:r>
              <a:r>
                <a:rPr lang="fr-FR" sz="1000" dirty="0">
                  <a:effectLst/>
                  <a:latin typeface="Calibri"/>
                  <a:ea typeface="MS Mincho"/>
                </a:rPr>
                <a:t>(65 </a:t>
              </a:r>
              <a:r>
                <a:rPr lang="fr-FR" sz="1000" dirty="0">
                  <a:effectLst/>
                  <a:latin typeface="Symbol"/>
                  <a:ea typeface="MS Mincho"/>
                </a:rPr>
                <a:t>m</a:t>
              </a:r>
              <a:r>
                <a:rPr lang="fr-FR" sz="1000" dirty="0">
                  <a:effectLst/>
                  <a:latin typeface="Calibri"/>
                  <a:ea typeface="MS Mincho"/>
                </a:rPr>
                <a:t>m)</a:t>
              </a:r>
              <a:endParaRPr lang="fr-FR" sz="10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3" name="Zone de texte 254"/>
            <p:cNvSpPr txBox="1">
              <a:spLocks noChangeArrowheads="1"/>
            </p:cNvSpPr>
            <p:nvPr/>
          </p:nvSpPr>
          <p:spPr bwMode="auto">
            <a:xfrm>
              <a:off x="36583" y="1066226"/>
              <a:ext cx="700266" cy="2539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000">
                  <a:effectLst/>
                  <a:latin typeface="Calibri"/>
                  <a:ea typeface="MS Mincho"/>
                </a:rPr>
                <a:t>460 </a:t>
              </a:r>
              <a:r>
                <a:rPr lang="fr-FR" sz="1000">
                  <a:effectLst/>
                  <a:latin typeface="Symbol"/>
                  <a:ea typeface="MS Mincho"/>
                </a:rPr>
                <a:t>m</a:t>
              </a:r>
              <a:r>
                <a:rPr lang="fr-FR" sz="1000">
                  <a:effectLst/>
                  <a:latin typeface="Calibri"/>
                  <a:ea typeface="MS Mincho"/>
                </a:rPr>
                <a:t>m</a:t>
              </a:r>
              <a:endParaRPr lang="fr-FR" sz="10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4" name="Zone de texte 396"/>
            <p:cNvSpPr txBox="1">
              <a:spLocks noChangeArrowheads="1"/>
            </p:cNvSpPr>
            <p:nvPr/>
          </p:nvSpPr>
          <p:spPr bwMode="auto">
            <a:xfrm>
              <a:off x="2997668" y="818080"/>
              <a:ext cx="1821193" cy="2633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000" dirty="0">
                  <a:effectLst/>
                  <a:latin typeface="Calibri"/>
                  <a:ea typeface="MS Mincho"/>
                </a:rPr>
                <a:t>Hastelloy + </a:t>
              </a:r>
              <a:r>
                <a:rPr lang="fr-FR" sz="1000" dirty="0" err="1" smtClean="0">
                  <a:effectLst/>
                  <a:latin typeface="Calibri"/>
                  <a:ea typeface="MS Mincho"/>
                </a:rPr>
                <a:t>sc</a:t>
              </a:r>
              <a:r>
                <a:rPr lang="fr-FR" sz="1000" dirty="0" smtClean="0">
                  <a:effectLst/>
                  <a:latin typeface="Calibri"/>
                  <a:ea typeface="MS Mincho"/>
                </a:rPr>
                <a:t> </a:t>
              </a:r>
              <a:r>
                <a:rPr lang="fr-FR" sz="1000" dirty="0">
                  <a:effectLst/>
                  <a:latin typeface="Calibri"/>
                  <a:ea typeface="MS Mincho"/>
                </a:rPr>
                <a:t>(65 </a:t>
              </a:r>
              <a:r>
                <a:rPr lang="fr-FR" sz="1000" dirty="0">
                  <a:effectLst/>
                  <a:latin typeface="Symbol"/>
                  <a:ea typeface="MS Mincho"/>
                </a:rPr>
                <a:t>m</a:t>
              </a:r>
              <a:r>
                <a:rPr lang="fr-FR" sz="1000" dirty="0">
                  <a:effectLst/>
                  <a:latin typeface="Calibri"/>
                  <a:ea typeface="MS Mincho"/>
                </a:rPr>
                <a:t>m)</a:t>
              </a:r>
              <a:endParaRPr lang="fr-FR" sz="10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5" name="Zone de texte 283"/>
            <p:cNvSpPr txBox="1">
              <a:spLocks noChangeArrowheads="1"/>
            </p:cNvSpPr>
            <p:nvPr/>
          </p:nvSpPr>
          <p:spPr bwMode="auto">
            <a:xfrm>
              <a:off x="2999504" y="1096411"/>
              <a:ext cx="1445044" cy="2633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000" dirty="0" err="1" smtClean="0">
                  <a:effectLst/>
                  <a:latin typeface="Calibri"/>
                  <a:ea typeface="MS Mincho"/>
                </a:rPr>
                <a:t>Cuopper</a:t>
              </a:r>
              <a:r>
                <a:rPr lang="fr-FR" sz="1000" dirty="0" smtClean="0">
                  <a:effectLst/>
                  <a:latin typeface="Calibri"/>
                  <a:ea typeface="MS Mincho"/>
                </a:rPr>
                <a:t> </a:t>
              </a:r>
              <a:r>
                <a:rPr lang="fr-FR" sz="1000" dirty="0">
                  <a:effectLst/>
                  <a:latin typeface="Calibri"/>
                  <a:ea typeface="MS Mincho"/>
                </a:rPr>
                <a:t>70 </a:t>
              </a:r>
              <a:r>
                <a:rPr lang="fr-FR" sz="1000" dirty="0">
                  <a:effectLst/>
                  <a:latin typeface="Symbol"/>
                  <a:ea typeface="MS Mincho"/>
                </a:rPr>
                <a:t>m</a:t>
              </a:r>
              <a:r>
                <a:rPr lang="fr-FR" sz="1000" dirty="0">
                  <a:effectLst/>
                  <a:latin typeface="Calibri"/>
                  <a:ea typeface="MS Mincho"/>
                </a:rPr>
                <a:t>m</a:t>
              </a:r>
              <a:endParaRPr lang="fr-FR" sz="10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6" name="Zone de texte 395"/>
            <p:cNvSpPr txBox="1">
              <a:spLocks noChangeArrowheads="1"/>
            </p:cNvSpPr>
            <p:nvPr/>
          </p:nvSpPr>
          <p:spPr bwMode="auto">
            <a:xfrm>
              <a:off x="2999974" y="495026"/>
              <a:ext cx="2758988" cy="2727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fr-FR" sz="1000" dirty="0">
                  <a:effectLst/>
                  <a:latin typeface="Calibri"/>
                  <a:ea typeface="MS Mincho"/>
                </a:rPr>
                <a:t>CuBe2 + </a:t>
              </a:r>
              <a:r>
                <a:rPr lang="fr-FR" sz="1000" dirty="0" smtClean="0">
                  <a:effectLst/>
                  <a:latin typeface="Calibri"/>
                  <a:ea typeface="MS Mincho"/>
                </a:rPr>
                <a:t>polyester </a:t>
              </a:r>
              <a:r>
                <a:rPr lang="fr-FR" sz="1000" dirty="0" err="1" smtClean="0">
                  <a:effectLst/>
                  <a:latin typeface="Calibri"/>
                  <a:ea typeface="MS Mincho"/>
                </a:rPr>
                <a:t>insulation</a:t>
              </a:r>
              <a:r>
                <a:rPr lang="fr-FR" sz="1000" dirty="0" smtClean="0">
                  <a:effectLst/>
                  <a:latin typeface="Calibri"/>
                  <a:ea typeface="MS Mincho"/>
                </a:rPr>
                <a:t> </a:t>
              </a:r>
              <a:r>
                <a:rPr lang="fr-FR" sz="1000" dirty="0">
                  <a:effectLst/>
                  <a:latin typeface="Calibri"/>
                  <a:ea typeface="MS Mincho"/>
                </a:rPr>
                <a:t>(100 + 30 </a:t>
              </a:r>
              <a:r>
                <a:rPr lang="fr-FR" sz="1000" dirty="0">
                  <a:effectLst/>
                  <a:latin typeface="Symbol"/>
                  <a:ea typeface="MS Mincho"/>
                </a:rPr>
                <a:t>m</a:t>
              </a:r>
              <a:r>
                <a:rPr lang="fr-FR" sz="1000" dirty="0">
                  <a:effectLst/>
                  <a:latin typeface="Calibri"/>
                  <a:ea typeface="MS Mincho"/>
                </a:rPr>
                <a:t>m)</a:t>
              </a:r>
              <a:endParaRPr lang="fr-FR" sz="10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7" name="Zone de texte 281"/>
            <p:cNvSpPr txBox="1">
              <a:spLocks noChangeArrowheads="1"/>
            </p:cNvSpPr>
            <p:nvPr/>
          </p:nvSpPr>
          <p:spPr bwMode="auto">
            <a:xfrm>
              <a:off x="5986438" y="483126"/>
              <a:ext cx="664532" cy="2865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000">
                  <a:effectLst/>
                  <a:latin typeface="Calibri"/>
                  <a:ea typeface="MS Mincho"/>
                </a:rPr>
                <a:t>130 µm</a:t>
              </a:r>
              <a:endParaRPr lang="fr-FR" sz="10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8" name="Zone de texte 284"/>
            <p:cNvSpPr txBox="1">
              <a:spLocks noChangeArrowheads="1"/>
            </p:cNvSpPr>
            <p:nvPr/>
          </p:nvSpPr>
          <p:spPr bwMode="auto">
            <a:xfrm>
              <a:off x="5231541" y="1065210"/>
              <a:ext cx="720955" cy="2821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000">
                  <a:effectLst/>
                  <a:latin typeface="Calibri"/>
                  <a:ea typeface="MS Mincho"/>
                </a:rPr>
                <a:t>200 </a:t>
              </a:r>
              <a:r>
                <a:rPr lang="fr-FR" sz="1000">
                  <a:effectLst/>
                  <a:latin typeface="Symbol"/>
                  <a:ea typeface="MS Mincho"/>
                </a:rPr>
                <a:t>m</a:t>
              </a:r>
              <a:r>
                <a:rPr lang="fr-FR" sz="1000">
                  <a:effectLst/>
                  <a:latin typeface="Calibri"/>
                  <a:ea typeface="MS Mincho"/>
                </a:rPr>
                <a:t>m</a:t>
              </a:r>
              <a:endParaRPr lang="fr-FR" sz="10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9" name="Zone de texte 241"/>
            <p:cNvSpPr txBox="1">
              <a:spLocks noChangeArrowheads="1"/>
            </p:cNvSpPr>
            <p:nvPr/>
          </p:nvSpPr>
          <p:spPr bwMode="auto">
            <a:xfrm>
              <a:off x="1452282" y="87896"/>
              <a:ext cx="1375325" cy="2633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sz="1000">
                  <a:effectLst/>
                  <a:latin typeface="Calibri"/>
                  <a:ea typeface="MS Mincho"/>
                </a:rPr>
                <a:t>12 mm (nominal)</a:t>
              </a:r>
              <a:endParaRPr lang="fr-FR" sz="100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100" name="Connecteur droit avec flèche 99"/>
            <p:cNvCxnSpPr>
              <a:cxnSpLocks noChangeShapeType="1"/>
            </p:cNvCxnSpPr>
            <p:nvPr/>
          </p:nvCxnSpPr>
          <p:spPr bwMode="auto">
            <a:xfrm flipV="1">
              <a:off x="2957376" y="820694"/>
              <a:ext cx="367244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" name="Connecteur droit avec flèche 100"/>
            <p:cNvCxnSpPr>
              <a:cxnSpLocks noChangeShapeType="1"/>
            </p:cNvCxnSpPr>
            <p:nvPr/>
          </p:nvCxnSpPr>
          <p:spPr bwMode="auto">
            <a:xfrm>
              <a:off x="2975369" y="1591751"/>
              <a:ext cx="367079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2" name="Zone de texte 395"/>
            <p:cNvSpPr txBox="1">
              <a:spLocks noChangeArrowheads="1"/>
            </p:cNvSpPr>
            <p:nvPr/>
          </p:nvSpPr>
          <p:spPr bwMode="auto">
            <a:xfrm>
              <a:off x="3001338" y="1652494"/>
              <a:ext cx="2916555" cy="2724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fr-FR" sz="1000" dirty="0">
                  <a:effectLst/>
                  <a:latin typeface="Calibri"/>
                  <a:ea typeface="MS Mincho"/>
                </a:rPr>
                <a:t>CuBe2 + </a:t>
              </a:r>
              <a:r>
                <a:rPr lang="fr-FR" sz="1000" dirty="0" smtClean="0">
                  <a:effectLst/>
                  <a:latin typeface="Calibri"/>
                  <a:ea typeface="MS Mincho"/>
                </a:rPr>
                <a:t>polyester </a:t>
              </a:r>
              <a:r>
                <a:rPr lang="fr-FR" sz="1000" dirty="0" err="1" smtClean="0">
                  <a:effectLst/>
                  <a:latin typeface="Calibri"/>
                  <a:ea typeface="MS Mincho"/>
                </a:rPr>
                <a:t>insulation</a:t>
              </a:r>
              <a:r>
                <a:rPr lang="fr-FR" sz="1000" dirty="0" smtClean="0">
                  <a:effectLst/>
                  <a:latin typeface="Calibri"/>
                  <a:ea typeface="MS Mincho"/>
                </a:rPr>
                <a:t> </a:t>
              </a:r>
              <a:r>
                <a:rPr lang="fr-FR" sz="1000" dirty="0">
                  <a:effectLst/>
                  <a:latin typeface="Calibri"/>
                  <a:ea typeface="MS Mincho"/>
                </a:rPr>
                <a:t>(100 + 30 </a:t>
              </a:r>
              <a:r>
                <a:rPr lang="fr-FR" sz="1000" dirty="0">
                  <a:effectLst/>
                  <a:latin typeface="Symbol"/>
                  <a:ea typeface="MS Mincho"/>
                </a:rPr>
                <a:t>m</a:t>
              </a:r>
              <a:r>
                <a:rPr lang="fr-FR" sz="1000" dirty="0">
                  <a:effectLst/>
                  <a:latin typeface="Calibri"/>
                  <a:ea typeface="MS Mincho"/>
                </a:rPr>
                <a:t>m)</a:t>
              </a:r>
              <a:endParaRPr lang="fr-FR" sz="1000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103" name="Connecteur droit avec flèche 102"/>
            <p:cNvCxnSpPr>
              <a:cxnSpLocks noChangeShapeType="1"/>
            </p:cNvCxnSpPr>
            <p:nvPr/>
          </p:nvCxnSpPr>
          <p:spPr bwMode="auto">
            <a:xfrm flipV="1">
              <a:off x="2957151" y="1066226"/>
              <a:ext cx="14400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4" name="Connecteur droit avec flèche 103"/>
            <p:cNvCxnSpPr>
              <a:cxnSpLocks noChangeShapeType="1"/>
            </p:cNvCxnSpPr>
            <p:nvPr/>
          </p:nvCxnSpPr>
          <p:spPr bwMode="auto">
            <a:xfrm flipV="1">
              <a:off x="2975418" y="1347322"/>
              <a:ext cx="14400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5" name="Zone de texte 281"/>
            <p:cNvSpPr txBox="1">
              <a:spLocks noChangeArrowheads="1"/>
            </p:cNvSpPr>
            <p:nvPr/>
          </p:nvSpPr>
          <p:spPr bwMode="auto">
            <a:xfrm>
              <a:off x="5982316" y="1645609"/>
              <a:ext cx="664210" cy="2863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000">
                  <a:effectLst/>
                  <a:latin typeface="Calibri"/>
                  <a:ea typeface="MS Mincho"/>
                </a:rPr>
                <a:t>130 </a:t>
              </a:r>
              <a:r>
                <a:rPr lang="fr-FR" sz="1000">
                  <a:effectLst/>
                  <a:latin typeface="Symbol"/>
                  <a:ea typeface="MS Mincho"/>
                </a:rPr>
                <a:t>m</a:t>
              </a:r>
              <a:r>
                <a:rPr lang="fr-FR" sz="1000">
                  <a:effectLst/>
                  <a:latin typeface="Calibri"/>
                  <a:ea typeface="MS Mincho"/>
                </a:rPr>
                <a:t>m</a:t>
              </a:r>
              <a:endParaRPr lang="fr-FR" sz="100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106" name="Connecteur droit avec flèche 105"/>
            <p:cNvCxnSpPr/>
            <p:nvPr/>
          </p:nvCxnSpPr>
          <p:spPr>
            <a:xfrm>
              <a:off x="5838092" y="436858"/>
              <a:ext cx="0" cy="38122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avec flèche 106"/>
            <p:cNvCxnSpPr/>
            <p:nvPr/>
          </p:nvCxnSpPr>
          <p:spPr>
            <a:xfrm>
              <a:off x="5832821" y="1601649"/>
              <a:ext cx="0" cy="381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avec flèche 107"/>
            <p:cNvCxnSpPr/>
            <p:nvPr/>
          </p:nvCxnSpPr>
          <p:spPr>
            <a:xfrm>
              <a:off x="5032653" y="819724"/>
              <a:ext cx="0" cy="77313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avec flèche 108"/>
            <p:cNvCxnSpPr/>
            <p:nvPr/>
          </p:nvCxnSpPr>
          <p:spPr>
            <a:xfrm>
              <a:off x="560847" y="427718"/>
              <a:ext cx="0" cy="155616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droit avec flèche 109"/>
            <p:cNvCxnSpPr/>
            <p:nvPr/>
          </p:nvCxnSpPr>
          <p:spPr>
            <a:xfrm>
              <a:off x="1160060" y="281354"/>
              <a:ext cx="1800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avec flèche 110"/>
            <p:cNvCxnSpPr>
              <a:cxnSpLocks noChangeShapeType="1"/>
            </p:cNvCxnSpPr>
            <p:nvPr/>
          </p:nvCxnSpPr>
          <p:spPr bwMode="auto">
            <a:xfrm>
              <a:off x="1052713" y="828516"/>
              <a:ext cx="96989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" name="Connecteur droit avec flèche 111"/>
            <p:cNvCxnSpPr>
              <a:cxnSpLocks noChangeShapeType="1"/>
            </p:cNvCxnSpPr>
            <p:nvPr/>
          </p:nvCxnSpPr>
          <p:spPr bwMode="auto">
            <a:xfrm>
              <a:off x="1047188" y="1585217"/>
              <a:ext cx="9652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3" name="Rectangle 112"/>
            <p:cNvSpPr>
              <a:spLocks noChangeArrowheads="1"/>
            </p:cNvSpPr>
            <p:nvPr/>
          </p:nvSpPr>
          <p:spPr bwMode="auto">
            <a:xfrm>
              <a:off x="1159098" y="1050922"/>
              <a:ext cx="1800000" cy="18000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rgbClr val="00B0F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000">
                  <a:effectLst/>
                  <a:latin typeface="Calibri"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114" name="Rectangle 113"/>
            <p:cNvSpPr>
              <a:spLocks noChangeArrowheads="1"/>
            </p:cNvSpPr>
            <p:nvPr/>
          </p:nvSpPr>
          <p:spPr bwMode="auto">
            <a:xfrm>
              <a:off x="1159693" y="1967850"/>
              <a:ext cx="1800000" cy="108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000">
                  <a:effectLst/>
                  <a:latin typeface="Calibri"/>
                  <a:ea typeface="Times New Roman"/>
                  <a:cs typeface="Times New Roman"/>
                </a:rPr>
                <a:t> </a:t>
              </a:r>
            </a:p>
          </p:txBody>
        </p:sp>
        <p:cxnSp>
          <p:nvCxnSpPr>
            <p:cNvPr id="115" name="Connecteur droit avec flèche 114"/>
            <p:cNvCxnSpPr>
              <a:cxnSpLocks noChangeShapeType="1"/>
            </p:cNvCxnSpPr>
            <p:nvPr/>
          </p:nvCxnSpPr>
          <p:spPr bwMode="auto">
            <a:xfrm flipV="1">
              <a:off x="1160093" y="236948"/>
              <a:ext cx="0" cy="174693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6" name="Connecteur droit avec flèche 115"/>
            <p:cNvCxnSpPr>
              <a:cxnSpLocks noChangeShapeType="1"/>
            </p:cNvCxnSpPr>
            <p:nvPr/>
          </p:nvCxnSpPr>
          <p:spPr bwMode="auto">
            <a:xfrm flipV="1">
              <a:off x="2960072" y="234873"/>
              <a:ext cx="0" cy="174688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" name="Ellipse 2"/>
          <p:cNvSpPr/>
          <p:nvPr/>
        </p:nvSpPr>
        <p:spPr>
          <a:xfrm>
            <a:off x="4721192" y="3747726"/>
            <a:ext cx="72000" cy="288000"/>
          </a:xfrm>
          <a:prstGeom prst="ellipse">
            <a:avLst/>
          </a:prstGeom>
          <a:solidFill>
            <a:srgbClr val="00CC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4744934" y="3357346"/>
            <a:ext cx="0" cy="288564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883462" y="3255545"/>
            <a:ext cx="2532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rgbClr val="3366FF"/>
                </a:solidFill>
                <a:latin typeface="Arial"/>
              </a:rPr>
              <a:t>Electron-beam </a:t>
            </a:r>
            <a:r>
              <a:rPr lang="en-US" sz="1800" b="0" dirty="0" smtClean="0">
                <a:solidFill>
                  <a:srgbClr val="3366FF"/>
                </a:solidFill>
                <a:latin typeface="Arial"/>
              </a:rPr>
              <a:t>welding</a:t>
            </a:r>
            <a:endParaRPr lang="en-US" sz="1800" b="0" dirty="0">
              <a:solidFill>
                <a:srgbClr val="3366FF"/>
              </a:solidFill>
            </a:endParaRPr>
          </a:p>
        </p:txBody>
      </p:sp>
      <p:sp>
        <p:nvSpPr>
          <p:cNvPr id="61" name="Content Placeholder 3"/>
          <p:cNvSpPr txBox="1">
            <a:spLocks/>
          </p:cNvSpPr>
          <p:nvPr/>
        </p:nvSpPr>
        <p:spPr bwMode="auto">
          <a:xfrm>
            <a:off x="251520" y="4653136"/>
            <a:ext cx="2952328" cy="22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 marL="0" indent="0">
              <a:buNone/>
            </a:pPr>
            <a:r>
              <a:rPr lang="en-US" sz="1800" b="0" dirty="0" smtClean="0"/>
              <a:t>After a long development phase the assembly is starting now</a:t>
            </a:r>
          </a:p>
          <a:p>
            <a:pPr marL="0" indent="0">
              <a:buNone/>
            </a:pPr>
            <a:r>
              <a:rPr lang="en-US" sz="1800" b="0" dirty="0" smtClean="0"/>
              <a:t>First stand alone test Q3 2015</a:t>
            </a:r>
          </a:p>
          <a:p>
            <a:pPr marL="0" indent="0">
              <a:buNone/>
            </a:pPr>
            <a:r>
              <a:rPr lang="en-US" sz="1800" b="0" dirty="0" smtClean="0"/>
              <a:t>Test in Fresca2 </a:t>
            </a:r>
            <a:r>
              <a:rPr lang="en-US" sz="1800" b="0" dirty="0" err="1" smtClean="0"/>
              <a:t>outsert</a:t>
            </a:r>
            <a:r>
              <a:rPr lang="en-US" sz="1800" b="0" dirty="0" smtClean="0"/>
              <a:t> end 2016</a:t>
            </a:r>
            <a:endParaRPr lang="en-US" sz="1800" b="0" dirty="0"/>
          </a:p>
        </p:txBody>
      </p:sp>
      <p:sp>
        <p:nvSpPr>
          <p:cNvPr id="18" name="TextBox 17"/>
          <p:cNvSpPr txBox="1"/>
          <p:nvPr/>
        </p:nvSpPr>
        <p:spPr>
          <a:xfrm>
            <a:off x="4644008" y="1124744"/>
            <a:ext cx="41911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Insert conductor is composed of three tapes</a:t>
            </a:r>
          </a:p>
          <a:p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57388-5BA1-214C-B04D-06BAAA3280B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286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EuCARD2: 5T HTS dipole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744"/>
            <a:ext cx="6948264" cy="648072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YBCO </a:t>
            </a:r>
            <a:r>
              <a:rPr lang="en-US" sz="1800" dirty="0" smtClean="0"/>
              <a:t>HTS, </a:t>
            </a:r>
            <a:r>
              <a:rPr lang="en-US" sz="1800" dirty="0"/>
              <a:t>40 mm clear </a:t>
            </a:r>
            <a:r>
              <a:rPr lang="en-US" sz="1800" dirty="0" smtClean="0"/>
              <a:t>aperture, 5 T in stand </a:t>
            </a:r>
            <a:r>
              <a:rPr lang="en-US" sz="1800" dirty="0"/>
              <a:t>alone &amp; 17 </a:t>
            </a:r>
            <a:r>
              <a:rPr lang="en-US" sz="1800" dirty="0" smtClean="0"/>
              <a:t>T </a:t>
            </a:r>
            <a:r>
              <a:rPr lang="en-US" sz="1800" dirty="0"/>
              <a:t>in </a:t>
            </a:r>
            <a:r>
              <a:rPr lang="en-US" sz="1800" dirty="0" smtClean="0"/>
              <a:t>Fresca2 dipole background field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57388-5BA1-214C-B04D-06BAAA3280B9}" type="slidenum">
              <a:rPr lang="en-US" smtClean="0">
                <a:solidFill>
                  <a:srgbClr val="000000"/>
                </a:solidFill>
              </a:rPr>
              <a:pPr/>
              <a:t>38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4941168"/>
            <a:ext cx="2492990" cy="1326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07"/>
          <a:stretch/>
        </p:blipFill>
        <p:spPr bwMode="auto">
          <a:xfrm>
            <a:off x="179512" y="1988840"/>
            <a:ext cx="3832803" cy="267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New 2014 Cross Section topring-0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5936" y="1844824"/>
            <a:ext cx="2576784" cy="250743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5085184"/>
            <a:ext cx="2494826" cy="107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2160" y="5373216"/>
            <a:ext cx="2443030" cy="1177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Screen Shot 2014-02-27 at 14.29.15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0701" y="1178897"/>
            <a:ext cx="2083981" cy="183697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94478"/>
            <a:ext cx="1456514" cy="578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87824" y="6309320"/>
            <a:ext cx="24663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Arial"/>
                <a:cs typeface="Arial"/>
              </a:rPr>
              <a:t>Angular dependent cable</a:t>
            </a:r>
            <a:endParaRPr lang="en-US" sz="1600" b="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00192" y="6493895"/>
            <a:ext cx="1918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Arial"/>
                <a:cs typeface="Arial"/>
              </a:rPr>
              <a:t>Current distribution</a:t>
            </a:r>
            <a:endParaRPr lang="en-US" sz="1600" b="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528" y="6165304"/>
            <a:ext cx="2416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 smtClean="0">
                <a:latin typeface="Arial"/>
                <a:cs typeface="Arial"/>
              </a:rPr>
              <a:t>Roebel</a:t>
            </a:r>
            <a:r>
              <a:rPr lang="en-US" sz="1600" b="0" dirty="0" smtClean="0">
                <a:latin typeface="Arial"/>
                <a:cs typeface="Arial"/>
              </a:rPr>
              <a:t> tape cable 10 kA</a:t>
            </a:r>
            <a:endParaRPr lang="en-US" sz="1600" b="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39952" y="4293096"/>
            <a:ext cx="2077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Arial"/>
                <a:cs typeface="Arial"/>
              </a:rPr>
              <a:t>High Force Structure</a:t>
            </a:r>
            <a:endParaRPr lang="en-US" sz="1600" b="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36296" y="2636912"/>
            <a:ext cx="1664717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chemeClr val="bg1"/>
                </a:solidFill>
                <a:latin typeface="Arial"/>
                <a:cs typeface="Arial"/>
              </a:rPr>
              <a:t>Short </a:t>
            </a:r>
            <a:r>
              <a:rPr lang="en-US" sz="1400" b="0" dirty="0">
                <a:solidFill>
                  <a:schemeClr val="bg1"/>
                </a:solidFill>
                <a:latin typeface="Arial"/>
                <a:cs typeface="Arial"/>
              </a:rPr>
              <a:t>S</a:t>
            </a:r>
            <a:r>
              <a:rPr lang="en-US" sz="1400" b="0" dirty="0" smtClean="0">
                <a:solidFill>
                  <a:schemeClr val="bg1"/>
                </a:solidFill>
                <a:latin typeface="Arial"/>
                <a:cs typeface="Arial"/>
              </a:rPr>
              <a:t>ample in </a:t>
            </a:r>
          </a:p>
          <a:p>
            <a:pPr algn="ctr"/>
            <a:r>
              <a:rPr lang="en-US" sz="1400" b="0" dirty="0" smtClean="0">
                <a:solidFill>
                  <a:schemeClr val="bg1"/>
                </a:solidFill>
                <a:latin typeface="Arial"/>
                <a:cs typeface="Arial"/>
              </a:rPr>
              <a:t>different position </a:t>
            </a:r>
            <a:endParaRPr lang="en-US" sz="1400" b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32240" y="3140968"/>
            <a:ext cx="2083982" cy="191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732240" y="5013176"/>
            <a:ext cx="2031050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chemeClr val="bg1"/>
                </a:solidFill>
                <a:latin typeface="Arial"/>
                <a:cs typeface="Arial"/>
              </a:rPr>
              <a:t>Cable aligned with field</a:t>
            </a:r>
            <a:endParaRPr lang="en-US" sz="1400" b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7944" y="1556792"/>
            <a:ext cx="2893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0" dirty="0"/>
              <a:t>Aligned coil block dipole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8436709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Explotring new ideas: Aligned coil block dipole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0FA004B2-1541-5046-B6F2-22AF56585712}" type="slidenum">
              <a:rPr lang="en-US" smtClean="0"/>
              <a:t>39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062" y="1660147"/>
            <a:ext cx="2799397" cy="259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FM2_2Dsa_FieldLine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4046" y="1660148"/>
            <a:ext cx="2911586" cy="2483118"/>
          </a:xfrm>
          <a:prstGeom prst="rect">
            <a:avLst/>
          </a:prstGeom>
        </p:spPr>
      </p:pic>
      <p:pic>
        <p:nvPicPr>
          <p:cNvPr id="8" name="Picture 7" descr="FM2_2Dbg_FieldLines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631" y="1660146"/>
            <a:ext cx="2899295" cy="2483119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062" y="4253091"/>
            <a:ext cx="4983797" cy="2358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FeatherM0_2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2859" y="4509120"/>
            <a:ext cx="3646193" cy="18461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3688" y="1196752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800" b="0" dirty="0" smtClean="0"/>
              <a:t>PhD work Jeroen </a:t>
            </a:r>
            <a:r>
              <a:rPr lang="fr-CH" sz="1800" b="0" dirty="0"/>
              <a:t>van </a:t>
            </a:r>
            <a:r>
              <a:rPr lang="fr-CH" sz="1800" b="0" dirty="0" smtClean="0"/>
              <a:t>Nugteren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2088594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possible FCC-</a:t>
            </a:r>
            <a:r>
              <a:rPr lang="en-US" dirty="0" err="1"/>
              <a:t>hh</a:t>
            </a:r>
            <a:r>
              <a:rPr lang="en-US" dirty="0"/>
              <a:t> </a:t>
            </a:r>
            <a:r>
              <a:rPr lang="en-US" i="1" dirty="0"/>
              <a:t>geometries</a:t>
            </a:r>
            <a:endParaRPr lang="en-US" dirty="0"/>
          </a:p>
        </p:txBody>
      </p:sp>
      <p:pic>
        <p:nvPicPr>
          <p:cNvPr id="143" name="Picture 142" descr="FCC-m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124744"/>
            <a:ext cx="8420100" cy="4165600"/>
          </a:xfrm>
          <a:prstGeom prst="rect">
            <a:avLst/>
          </a:prstGeom>
        </p:spPr>
      </p:pic>
      <p:sp>
        <p:nvSpPr>
          <p:cNvPr id="144" name="TextBox 143"/>
          <p:cNvSpPr txBox="1"/>
          <p:nvPr/>
        </p:nvSpPr>
        <p:spPr>
          <a:xfrm>
            <a:off x="251520" y="5373216"/>
            <a:ext cx="1910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accent4"/>
                </a:solidFill>
                <a:latin typeface="Arial"/>
                <a:cs typeface="Arial"/>
              </a:rPr>
              <a:t>LHC</a:t>
            </a:r>
          </a:p>
          <a:p>
            <a:pPr algn="ctr"/>
            <a:r>
              <a:rPr lang="en-US" sz="1800" dirty="0" smtClean="0">
                <a:solidFill>
                  <a:schemeClr val="accent4"/>
                </a:solidFill>
                <a:latin typeface="Arial"/>
                <a:cs typeface="Arial"/>
              </a:rPr>
              <a:t>27 km, 8.33 T</a:t>
            </a:r>
          </a:p>
          <a:p>
            <a:pPr algn="ctr"/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14 </a:t>
            </a:r>
            <a:r>
              <a:rPr lang="en-US" sz="1800" dirty="0" err="1">
                <a:solidFill>
                  <a:schemeClr val="accent4"/>
                </a:solidFill>
                <a:latin typeface="Arial"/>
                <a:cs typeface="Arial"/>
              </a:rPr>
              <a:t>TeV</a:t>
            </a:r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 (</a:t>
            </a:r>
            <a:r>
              <a:rPr lang="en-US" sz="1800" dirty="0" err="1" smtClean="0">
                <a:solidFill>
                  <a:schemeClr val="accent4"/>
                </a:solidFill>
                <a:latin typeface="Arial"/>
                <a:cs typeface="Arial"/>
              </a:rPr>
              <a:t>c.o.m</a:t>
            </a:r>
            <a:r>
              <a:rPr lang="en-US" sz="1800" dirty="0" smtClean="0">
                <a:solidFill>
                  <a:schemeClr val="accent4"/>
                </a:solidFill>
                <a:latin typeface="Arial"/>
                <a:cs typeface="Arial"/>
              </a:rPr>
              <a:t>.)</a:t>
            </a:r>
            <a:endParaRPr lang="en-US" sz="1800" dirty="0">
              <a:solidFill>
                <a:schemeClr val="accent4"/>
              </a:solidFill>
              <a:latin typeface="Arial"/>
              <a:cs typeface="Arial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4499992" y="5373216"/>
            <a:ext cx="1925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FCC-</a:t>
            </a:r>
            <a:r>
              <a:rPr lang="en-US" sz="1800" dirty="0" err="1" smtClean="0">
                <a:latin typeface="Arial"/>
                <a:cs typeface="Arial"/>
              </a:rPr>
              <a:t>hh</a:t>
            </a:r>
            <a:endParaRPr lang="en-US" sz="1800" dirty="0" smtClean="0">
              <a:latin typeface="Arial"/>
              <a:cs typeface="Arial"/>
            </a:endParaRPr>
          </a:p>
          <a:p>
            <a:pPr algn="ctr"/>
            <a:r>
              <a:rPr lang="en-US" sz="1800" dirty="0" smtClean="0">
                <a:latin typeface="Arial"/>
                <a:cs typeface="Arial"/>
              </a:rPr>
              <a:t>80 km, </a:t>
            </a:r>
            <a:r>
              <a:rPr lang="en-US" sz="1800" b="1" dirty="0" smtClean="0">
                <a:latin typeface="Arial"/>
                <a:cs typeface="Arial"/>
              </a:rPr>
              <a:t>20 T</a:t>
            </a:r>
          </a:p>
          <a:p>
            <a:pPr algn="ctr"/>
            <a:r>
              <a:rPr lang="en-US" sz="1800" dirty="0" smtClean="0">
                <a:latin typeface="Arial"/>
                <a:cs typeface="Arial"/>
              </a:rPr>
              <a:t>100 </a:t>
            </a:r>
            <a:r>
              <a:rPr lang="en-US" sz="1800" dirty="0" err="1">
                <a:latin typeface="Arial"/>
                <a:cs typeface="Arial"/>
              </a:rPr>
              <a:t>TeV</a:t>
            </a:r>
            <a:r>
              <a:rPr lang="en-US" sz="1800" dirty="0">
                <a:latin typeface="Arial"/>
                <a:cs typeface="Arial"/>
              </a:rPr>
              <a:t> (</a:t>
            </a:r>
            <a:r>
              <a:rPr lang="en-US" sz="1800" dirty="0" err="1" smtClean="0">
                <a:latin typeface="Arial"/>
                <a:cs typeface="Arial"/>
              </a:rPr>
              <a:t>c.o.m</a:t>
            </a:r>
            <a:r>
              <a:rPr lang="en-US" sz="1800" dirty="0" smtClean="0">
                <a:latin typeface="Arial"/>
                <a:cs typeface="Arial"/>
              </a:rPr>
              <a:t>.)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6732240" y="5373216"/>
            <a:ext cx="1925039" cy="92333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8000"/>
                </a:solidFill>
                <a:latin typeface="Arial"/>
                <a:cs typeface="Arial"/>
              </a:rPr>
              <a:t>FCC-</a:t>
            </a:r>
            <a:r>
              <a:rPr lang="en-US" sz="1800" dirty="0" err="1" smtClean="0">
                <a:solidFill>
                  <a:srgbClr val="008000"/>
                </a:solidFill>
                <a:latin typeface="Arial"/>
                <a:cs typeface="Arial"/>
              </a:rPr>
              <a:t>hh</a:t>
            </a:r>
            <a:endParaRPr lang="en-US" sz="1800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algn="ctr"/>
            <a:r>
              <a:rPr lang="en-US" sz="1800" dirty="0" smtClean="0">
                <a:solidFill>
                  <a:srgbClr val="008000"/>
                </a:solidFill>
                <a:latin typeface="Arial"/>
                <a:cs typeface="Arial"/>
              </a:rPr>
              <a:t>100 km, </a:t>
            </a:r>
            <a:r>
              <a:rPr lang="en-US" sz="1800" b="1" dirty="0" smtClean="0">
                <a:solidFill>
                  <a:srgbClr val="008000"/>
                </a:solidFill>
                <a:latin typeface="Arial"/>
                <a:cs typeface="Arial"/>
              </a:rPr>
              <a:t>16 T</a:t>
            </a:r>
          </a:p>
          <a:p>
            <a:pPr algn="ctr"/>
            <a:r>
              <a:rPr lang="en-US" sz="1800" dirty="0">
                <a:solidFill>
                  <a:srgbClr val="008000"/>
                </a:solidFill>
                <a:latin typeface="Arial"/>
                <a:cs typeface="Arial"/>
              </a:rPr>
              <a:t>100 </a:t>
            </a:r>
            <a:r>
              <a:rPr lang="en-US" sz="1800" dirty="0" err="1">
                <a:solidFill>
                  <a:srgbClr val="008000"/>
                </a:solidFill>
                <a:latin typeface="Arial"/>
                <a:cs typeface="Arial"/>
              </a:rPr>
              <a:t>TeV</a:t>
            </a:r>
            <a:r>
              <a:rPr lang="en-US" sz="180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1800" dirty="0" smtClean="0">
                <a:solidFill>
                  <a:srgbClr val="008000"/>
                </a:solidFill>
                <a:latin typeface="Arial"/>
                <a:cs typeface="Arial"/>
              </a:rPr>
              <a:t>(</a:t>
            </a:r>
            <a:r>
              <a:rPr lang="en-US" sz="1800" dirty="0" err="1" smtClean="0">
                <a:solidFill>
                  <a:srgbClr val="008000"/>
                </a:solidFill>
                <a:latin typeface="Arial"/>
                <a:cs typeface="Arial"/>
              </a:rPr>
              <a:t>c.o.m</a:t>
            </a:r>
            <a:r>
              <a:rPr lang="en-US" sz="1800" dirty="0" smtClean="0">
                <a:solidFill>
                  <a:srgbClr val="008000"/>
                </a:solidFill>
                <a:latin typeface="Arial"/>
                <a:cs typeface="Arial"/>
              </a:rPr>
              <a:t>.)</a:t>
            </a:r>
            <a:endParaRPr lang="en-US" sz="18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2195736" y="5373216"/>
            <a:ext cx="1796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HE-LHC</a:t>
            </a:r>
          </a:p>
          <a:p>
            <a:pPr algn="ctr"/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27 km, </a:t>
            </a:r>
            <a:r>
              <a:rPr lang="en-US" sz="1800" b="1" dirty="0" smtClean="0">
                <a:solidFill>
                  <a:srgbClr val="FF0000"/>
                </a:solidFill>
                <a:latin typeface="Arial"/>
                <a:cs typeface="Arial"/>
              </a:rPr>
              <a:t>20 T</a:t>
            </a:r>
          </a:p>
          <a:p>
            <a:pPr algn="ctr"/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33 </a:t>
            </a:r>
            <a:r>
              <a:rPr lang="en-US" sz="1800" dirty="0" err="1">
                <a:solidFill>
                  <a:srgbClr val="FF0000"/>
                </a:solidFill>
                <a:latin typeface="Arial"/>
                <a:cs typeface="Arial"/>
              </a:rPr>
              <a:t>TeV</a:t>
            </a:r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 (</a:t>
            </a:r>
            <a:r>
              <a:rPr lang="en-US" sz="1800" dirty="0" err="1" smtClean="0">
                <a:solidFill>
                  <a:srgbClr val="FF0000"/>
                </a:solidFill>
                <a:latin typeface="Arial"/>
                <a:cs typeface="Arial"/>
              </a:rPr>
              <a:t>c.o.m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.)</a:t>
            </a:r>
            <a:endParaRPr lang="en-US" sz="1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57388-5BA1-214C-B04D-06BAAA3280B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1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EuCARD2 dipole designs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57388-5BA1-214C-B04D-06BAAA3280B9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Image 7" descr="OS:Users:johnnyhimbele3:Desktop:スクリーンショット 2014-04-29 15.57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2776166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68760"/>
            <a:ext cx="2995417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8"/>
          <p:cNvSpPr txBox="1"/>
          <p:nvPr/>
        </p:nvSpPr>
        <p:spPr>
          <a:xfrm>
            <a:off x="3995936" y="3501008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chemeClr val="accent2">
                    <a:lumMod val="50000"/>
                  </a:schemeClr>
                </a:solidFill>
              </a:rPr>
              <a:t>Courtesy: John </a:t>
            </a:r>
            <a:r>
              <a:rPr lang="en-US" sz="1600" b="0" dirty="0" err="1" smtClean="0">
                <a:solidFill>
                  <a:schemeClr val="accent2">
                    <a:lumMod val="50000"/>
                  </a:schemeClr>
                </a:solidFill>
              </a:rPr>
              <a:t>Himbele</a:t>
            </a:r>
            <a:r>
              <a:rPr lang="en-US" sz="1600" b="0" dirty="0" smtClean="0">
                <a:solidFill>
                  <a:schemeClr val="accent2">
                    <a:lumMod val="50000"/>
                  </a:schemeClr>
                </a:solidFill>
              </a:rPr>
              <a:t> (CNRS- Grenoble)</a:t>
            </a:r>
            <a:endParaRPr lang="en-US" sz="1600" b="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3968" y="1628800"/>
            <a:ext cx="1871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JE = 400 A/mm</a:t>
            </a:r>
            <a:r>
              <a:rPr lang="en-US" sz="1800" b="0" baseline="30000" dirty="0" smtClean="0"/>
              <a:t>2</a:t>
            </a:r>
            <a:endParaRPr lang="en-US" sz="1800" b="0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2915816" y="1124744"/>
            <a:ext cx="4351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/>
              <a:t>Block with stacked tapes </a:t>
            </a:r>
            <a:r>
              <a:rPr lang="en-US" sz="2000" b="0" dirty="0" smtClean="0"/>
              <a:t>YBCO cable</a:t>
            </a:r>
            <a:endParaRPr lang="en-US" sz="2000" b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755576" y="1196752"/>
            <a:ext cx="8208912" cy="266429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-106" charset="0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20" y="4581528"/>
            <a:ext cx="2431375" cy="163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581128"/>
            <a:ext cx="2631441" cy="190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589240"/>
            <a:ext cx="1289505" cy="102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95536" y="6309320"/>
            <a:ext cx="2964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kern="1200" dirty="0" smtClean="0"/>
              <a:t>Courtesy: Clément </a:t>
            </a:r>
            <a:r>
              <a:rPr lang="en-US" sz="1600" b="0" kern="1200" dirty="0" err="1" smtClean="0"/>
              <a:t>Lorin</a:t>
            </a:r>
            <a:r>
              <a:rPr lang="en-US" sz="1600" b="0" kern="1200" dirty="0" smtClean="0"/>
              <a:t> (CEA)</a:t>
            </a:r>
            <a:endParaRPr lang="en-US" sz="1600" b="0" kern="1200" dirty="0"/>
          </a:p>
        </p:txBody>
      </p:sp>
      <p:sp>
        <p:nvSpPr>
          <p:cNvPr id="15" name="Rectangle 14"/>
          <p:cNvSpPr/>
          <p:nvPr/>
        </p:nvSpPr>
        <p:spPr bwMode="auto">
          <a:xfrm>
            <a:off x="395536" y="4005064"/>
            <a:ext cx="8352928" cy="266429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-10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55776" y="4005064"/>
            <a:ext cx="3595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/>
              <a:t>Cosine-</a:t>
            </a:r>
            <a:r>
              <a:rPr lang="en-US" sz="2000" b="0" dirty="0" smtClean="0"/>
              <a:t>Theta with YBCO cable</a:t>
            </a:r>
            <a:endParaRPr lang="en-US" sz="2000" b="0" dirty="0"/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113051"/>
            <a:ext cx="1872263" cy="140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71664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FCC : Strawman coil design for 16 T and 20 T 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0FA004B2-1541-5046-B6F2-22AF56585712}" type="slidenum">
              <a:rPr lang="en-US" smtClean="0"/>
              <a:t>41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99593" y="1249025"/>
            <a:ext cx="8076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dirty="0" smtClean="0"/>
              <a:t>From: E. </a:t>
            </a:r>
            <a:r>
              <a:rPr lang="en-US" sz="1400" b="0" dirty="0" err="1" smtClean="0"/>
              <a:t>Todesco</a:t>
            </a:r>
            <a:r>
              <a:rPr lang="en-US" sz="1400" b="0" dirty="0" smtClean="0"/>
              <a:t>, IEEE TAS, 24(3), 2014, </a:t>
            </a:r>
            <a:r>
              <a:rPr lang="en-US" sz="1400" b="0" dirty="0"/>
              <a:t>4004306 </a:t>
            </a:r>
          </a:p>
        </p:txBody>
      </p:sp>
      <p:pic>
        <p:nvPicPr>
          <p:cNvPr id="6" name="Picture 5" descr="Screen Shot 2014-05-20 at 10.59.51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49" y="4577194"/>
            <a:ext cx="5054951" cy="2267108"/>
          </a:xfrm>
          <a:prstGeom prst="rect">
            <a:avLst/>
          </a:prstGeom>
        </p:spPr>
      </p:pic>
      <p:pic>
        <p:nvPicPr>
          <p:cNvPr id="7" name="Picture 6" descr="Screen Shot 2014-05-20 at 11.00.18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268761"/>
            <a:ext cx="4392488" cy="2039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64088" y="1851987"/>
            <a:ext cx="36123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/>
              <a:t>15 T “Snowmass” design</a:t>
            </a:r>
          </a:p>
          <a:p>
            <a:r>
              <a:rPr lang="en-US" sz="2000" b="0" dirty="0" smtClean="0"/>
              <a:t>4578 units (+ 160 spares)</a:t>
            </a:r>
          </a:p>
          <a:p>
            <a:endParaRPr lang="en-US" sz="2000" b="0" dirty="0" smtClean="0"/>
          </a:p>
          <a:p>
            <a:r>
              <a:rPr lang="en-US" sz="2000" b="0" dirty="0" smtClean="0"/>
              <a:t>1000 tons of LHC-grade </a:t>
            </a:r>
            <a:r>
              <a:rPr lang="en-US" sz="2000" b="0" dirty="0" err="1" smtClean="0"/>
              <a:t>Nb</a:t>
            </a:r>
            <a:r>
              <a:rPr lang="en-US" sz="2000" b="0" dirty="0" smtClean="0"/>
              <a:t>-Ti</a:t>
            </a:r>
          </a:p>
          <a:p>
            <a:r>
              <a:rPr lang="en-US" sz="2000" b="0" dirty="0" smtClean="0"/>
              <a:t>3500 tons of HEP-grade Nb</a:t>
            </a:r>
            <a:r>
              <a:rPr lang="en-US" sz="2000" b="0" baseline="-25000" dirty="0" smtClean="0"/>
              <a:t>3</a:t>
            </a:r>
            <a:r>
              <a:rPr lang="en-US" sz="2000" b="0" dirty="0" smtClean="0"/>
              <a:t>Sn</a:t>
            </a:r>
            <a:endParaRPr lang="en-US" sz="20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909668"/>
            <a:ext cx="40485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0" dirty="0" smtClean="0"/>
              <a:t>20 T “Malta revised” design</a:t>
            </a:r>
          </a:p>
          <a:p>
            <a:pPr algn="r"/>
            <a:r>
              <a:rPr lang="en-US" sz="2000" b="0" dirty="0" smtClean="0"/>
              <a:t>3662 units (+ 120 spares)</a:t>
            </a:r>
          </a:p>
          <a:p>
            <a:pPr algn="r"/>
            <a:endParaRPr lang="en-US" sz="2000" b="0" dirty="0" smtClean="0"/>
          </a:p>
          <a:p>
            <a:pPr algn="r"/>
            <a:r>
              <a:rPr lang="en-US" sz="2000" b="0" dirty="0" smtClean="0"/>
              <a:t>1000 tons of LHC-grade </a:t>
            </a:r>
            <a:r>
              <a:rPr lang="en-US" sz="2000" b="0" dirty="0" err="1" smtClean="0"/>
              <a:t>Nb</a:t>
            </a:r>
            <a:r>
              <a:rPr lang="en-US" sz="2000" b="0" dirty="0" smtClean="0"/>
              <a:t>-Ti</a:t>
            </a:r>
          </a:p>
          <a:p>
            <a:pPr algn="r"/>
            <a:r>
              <a:rPr lang="en-US" sz="2000" b="0" dirty="0" smtClean="0"/>
              <a:t>3000 tons of HEP-grade Nb</a:t>
            </a:r>
            <a:r>
              <a:rPr lang="en-US" sz="2000" b="0" baseline="-25000" dirty="0" smtClean="0"/>
              <a:t>3</a:t>
            </a:r>
            <a:r>
              <a:rPr lang="en-US" sz="2000" b="0" dirty="0" smtClean="0"/>
              <a:t>Sn</a:t>
            </a:r>
          </a:p>
          <a:p>
            <a:pPr algn="r"/>
            <a:r>
              <a:rPr lang="en-US" sz="2000" b="0" dirty="0" smtClean="0">
                <a:solidFill>
                  <a:srgbClr val="FF0000"/>
                </a:solidFill>
              </a:rPr>
              <a:t>750 tons of HTS</a:t>
            </a:r>
            <a:endParaRPr lang="en-US" sz="2000" b="0" dirty="0">
              <a:solidFill>
                <a:srgbClr val="FF0000"/>
              </a:solidFill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9000"/>
            <a:ext cx="1551893" cy="145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23728" y="3789040"/>
            <a:ext cx="3612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/>
              <a:t>16 T Nb3Sn block (2014)</a:t>
            </a:r>
          </a:p>
        </p:txBody>
      </p:sp>
    </p:spTree>
    <p:extLst>
      <p:ext uri="{BB962C8B-B14F-4D97-AF65-F5344CB8AC3E}">
        <p14:creationId xmlns:p14="http://schemas.microsoft.com/office/powerpoint/2010/main" val="2272479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youtStudy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700808"/>
            <a:ext cx="8820472" cy="28579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Coil configuration for 20 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80920" cy="576064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Scan of possible </a:t>
            </a:r>
            <a:r>
              <a:rPr lang="en-US" sz="1800" dirty="0"/>
              <a:t>configurations with YCBO-Nb</a:t>
            </a:r>
            <a:r>
              <a:rPr lang="en-US" sz="1800" baseline="-25000" dirty="0"/>
              <a:t>3</a:t>
            </a:r>
            <a:r>
              <a:rPr lang="en-US" sz="1800" dirty="0"/>
              <a:t>Sn-Nb-Ti </a:t>
            </a:r>
            <a:r>
              <a:rPr lang="en-US" sz="1800" dirty="0" smtClean="0"/>
              <a:t>grading                          (Thesis J. van </a:t>
            </a:r>
            <a:r>
              <a:rPr lang="en-US" sz="1800" dirty="0" err="1" smtClean="0"/>
              <a:t>Nugteren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57388-5BA1-214C-B04D-06BAAA3280B9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6" name="Picture 5" descr="Typical 20 T Layout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616" y="4628537"/>
            <a:ext cx="7200000" cy="222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002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New (old) design very suitable for Bi-2212 (LBNL, FNAL…)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0FA004B2-1541-5046-B6F2-22AF56585712}" type="slidenum">
              <a:rPr lang="en-US" smtClean="0"/>
              <a:t>43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257" y="1393824"/>
            <a:ext cx="4028318" cy="2395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8210" y="2318493"/>
            <a:ext cx="2163080" cy="98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4369" y="3306919"/>
            <a:ext cx="5378367" cy="3362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172509"/>
            <a:ext cx="2953402" cy="2213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coil_pic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7877" y="1950242"/>
            <a:ext cx="3048000" cy="1471613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287" y="5462191"/>
            <a:ext cx="1542857" cy="93333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2830" y="778687"/>
            <a:ext cx="2316407" cy="1313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157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is an active High Field accelerator Magnet R&amp;D program running in Europe and the US</a:t>
            </a:r>
          </a:p>
          <a:p>
            <a:r>
              <a:rPr lang="en-US" dirty="0" smtClean="0"/>
              <a:t>The principle aim is to prepare for FCC, a 100 </a:t>
            </a:r>
            <a:r>
              <a:rPr lang="en-US" dirty="0" err="1" smtClean="0"/>
              <a:t>TeV</a:t>
            </a:r>
            <a:r>
              <a:rPr lang="en-US" dirty="0" smtClean="0"/>
              <a:t> hadron-hadron collider</a:t>
            </a:r>
          </a:p>
          <a:p>
            <a:r>
              <a:rPr lang="en-US" dirty="0" smtClean="0"/>
              <a:t>Two main development road are being pursued for FCC</a:t>
            </a:r>
          </a:p>
          <a:p>
            <a:pPr lvl="1"/>
            <a:r>
              <a:rPr lang="en-US" dirty="0" smtClean="0"/>
              <a:t>16 T dipoles</a:t>
            </a:r>
          </a:p>
          <a:p>
            <a:pPr lvl="1"/>
            <a:r>
              <a:rPr lang="en-US" dirty="0" smtClean="0"/>
              <a:t>20 T dipoles</a:t>
            </a:r>
          </a:p>
          <a:p>
            <a:r>
              <a:rPr lang="en-US" dirty="0" smtClean="0"/>
              <a:t>Development of HF </a:t>
            </a:r>
            <a:r>
              <a:rPr lang="en-US" dirty="0" err="1" smtClean="0"/>
              <a:t>quadrupoles</a:t>
            </a:r>
            <a:r>
              <a:rPr lang="en-US" dirty="0" smtClean="0"/>
              <a:t> is being defined at the moment</a:t>
            </a:r>
          </a:p>
          <a:p>
            <a:r>
              <a:rPr lang="en-US" dirty="0" smtClean="0"/>
              <a:t>HL-LHC is also to be seen to show the feasibility for accelerator magnets &gt;10T;  </a:t>
            </a:r>
            <a:r>
              <a:rPr lang="en-US" dirty="0" err="1" smtClean="0"/>
              <a:t>ie</a:t>
            </a:r>
            <a:r>
              <a:rPr lang="en-US" dirty="0" smtClean="0"/>
              <a:t>. with Nb</a:t>
            </a:r>
            <a:r>
              <a:rPr lang="en-US" baseline="-25000" dirty="0" smtClean="0"/>
              <a:t>3</a:t>
            </a:r>
            <a:r>
              <a:rPr lang="en-US" dirty="0" smtClean="0"/>
              <a:t>Sn instead of </a:t>
            </a:r>
            <a:r>
              <a:rPr lang="en-US" dirty="0" err="1" smtClean="0"/>
              <a:t>Nb</a:t>
            </a:r>
            <a:r>
              <a:rPr lang="en-US" dirty="0" smtClean="0"/>
              <a:t>-Ti conductor 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Exciting times ahead 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57388-5BA1-214C-B04D-06BAAA3280B9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237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73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FCC-</a:t>
            </a:r>
            <a:r>
              <a:rPr lang="en-US" dirty="0" err="1" smtClean="0"/>
              <a:t>hh</a:t>
            </a:r>
            <a:r>
              <a:rPr lang="en-US" dirty="0" smtClean="0"/>
              <a:t> main 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610600" cy="185395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For the FCC-</a:t>
            </a:r>
            <a:r>
              <a:rPr lang="en-US" dirty="0" err="1" smtClean="0"/>
              <a:t>hh</a:t>
            </a:r>
            <a:r>
              <a:rPr lang="en-US" dirty="0" smtClean="0"/>
              <a:t> main ring many new magnet types will be needed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Below are listed the very preliminary ideas for the 16 T option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57388-5BA1-214C-B04D-06BAAA3280B9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5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3745288"/>
              </p:ext>
            </p:extLst>
          </p:nvPr>
        </p:nvGraphicFramePr>
        <p:xfrm>
          <a:off x="1115616" y="3212976"/>
          <a:ext cx="7037433" cy="3108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1452"/>
                <a:gridCol w="1651723"/>
                <a:gridCol w="1214486"/>
                <a:gridCol w="1239258"/>
                <a:gridCol w="2030514"/>
              </a:tblGrid>
              <a:tr h="37084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B / G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(T) / (T/m)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bg1"/>
                          </a:solidFill>
                        </a:rPr>
                        <a:t>B</a:t>
                      </a:r>
                      <a:r>
                        <a:rPr lang="en-US" sz="2400" baseline="-25000" dirty="0" err="1" smtClean="0">
                          <a:solidFill>
                            <a:schemeClr val="bg1"/>
                          </a:solidFill>
                        </a:rPr>
                        <a:t>peak</a:t>
                      </a:r>
                      <a:endParaRPr lang="en-US" sz="2400" baseline="-25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(T)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Bore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(mm)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Length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(units x m)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MB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16.4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4500 x 14.3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MQ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450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800 x 6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MQX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225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tbd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D1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000000"/>
                          </a:solidFill>
                        </a:rPr>
                        <a:t>tbd</a:t>
                      </a:r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4x2 x 12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D2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10.5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000000"/>
                          </a:solidFill>
                        </a:rPr>
                        <a:t>tbd</a:t>
                      </a:r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4x3 x 10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6034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charset="0"/>
                <a:ea typeface="ＭＳ Ｐゴシック" charset="0"/>
              </a:rPr>
              <a:t>Conductors for high field accelerator </a:t>
            </a:r>
            <a:r>
              <a:rPr lang="en-GB" dirty="0" smtClean="0">
                <a:latin typeface="Arial" charset="0"/>
                <a:ea typeface="ＭＳ Ｐゴシック" charset="0"/>
              </a:rPr>
              <a:t>magnets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Arial" charset="0"/>
                <a:ea typeface="ＭＳ Ｐゴシック" charset="0"/>
              </a:rPr>
              <a:t>The needs:</a:t>
            </a:r>
          </a:p>
          <a:p>
            <a:pPr marL="0" indent="0">
              <a:buNone/>
            </a:pPr>
            <a:r>
              <a:rPr lang="en-GB" dirty="0" smtClean="0">
                <a:latin typeface="Arial" charset="0"/>
                <a:ea typeface="ＭＳ Ｐゴシック" charset="0"/>
              </a:rPr>
              <a:t>In order to attain high fields in a geometry that is practical in a tunnel:  </a:t>
            </a:r>
          </a:p>
          <a:p>
            <a:r>
              <a:rPr lang="en-GB" dirty="0" smtClean="0">
                <a:latin typeface="Arial" charset="0"/>
                <a:ea typeface="ＭＳ Ｐゴシック" charset="0"/>
              </a:rPr>
              <a:t>J</a:t>
            </a:r>
            <a:r>
              <a:rPr lang="en-GB" baseline="-25000" dirty="0" smtClean="0">
                <a:latin typeface="Arial" charset="0"/>
                <a:ea typeface="ＭＳ Ｐゴシック" charset="0"/>
              </a:rPr>
              <a:t>e</a:t>
            </a:r>
            <a:r>
              <a:rPr lang="en-GB" dirty="0" smtClean="0">
                <a:latin typeface="Arial" charset="0"/>
                <a:ea typeface="ＭＳ Ｐゴシック" charset="0"/>
              </a:rPr>
              <a:t> should be &gt;400A/mm</a:t>
            </a:r>
            <a:r>
              <a:rPr lang="en-GB" baseline="30000" dirty="0" smtClean="0">
                <a:latin typeface="Arial" charset="0"/>
                <a:ea typeface="ＭＳ Ｐゴシック" charset="0"/>
              </a:rPr>
              <a:t>2</a:t>
            </a:r>
            <a:r>
              <a:rPr lang="en-GB" dirty="0" smtClean="0">
                <a:latin typeface="Arial" charset="0"/>
                <a:ea typeface="ＭＳ Ｐゴシック" charset="0"/>
              </a:rPr>
              <a:t> (B prop. to width of coil and J</a:t>
            </a:r>
            <a:r>
              <a:rPr lang="en-GB" baseline="-25000" dirty="0" smtClean="0">
                <a:latin typeface="Arial" charset="0"/>
                <a:ea typeface="ＭＳ Ｐゴシック" charset="0"/>
              </a:rPr>
              <a:t>e</a:t>
            </a:r>
            <a:r>
              <a:rPr lang="en-GB" dirty="0" smtClean="0">
                <a:latin typeface="Arial" charset="0"/>
                <a:ea typeface="ＭＳ Ｐゴシック" charset="0"/>
              </a:rPr>
              <a:t>)</a:t>
            </a:r>
            <a:endParaRPr lang="en-GB" baseline="-25000" dirty="0" smtClean="0">
              <a:latin typeface="Arial" charset="0"/>
              <a:ea typeface="ＭＳ Ｐゴシック" charset="0"/>
            </a:endParaRPr>
          </a:p>
          <a:p>
            <a:pPr marL="0" indent="0">
              <a:buNone/>
            </a:pPr>
            <a:endParaRPr lang="en-GB" dirty="0" smtClean="0">
              <a:latin typeface="Arial" charset="0"/>
              <a:ea typeface="ＭＳ Ｐゴシック" charset="0"/>
            </a:endParaRPr>
          </a:p>
          <a:p>
            <a:pPr marL="0" indent="0">
              <a:buNone/>
            </a:pPr>
            <a:r>
              <a:rPr lang="en-GB" dirty="0" smtClean="0">
                <a:latin typeface="Arial" charset="0"/>
                <a:ea typeface="ＭＳ Ｐゴシック" charset="0"/>
              </a:rPr>
              <a:t>To have a good (&lt;few units 10</a:t>
            </a:r>
            <a:r>
              <a:rPr lang="en-GB" baseline="30000" dirty="0" smtClean="0">
                <a:latin typeface="Arial" charset="0"/>
                <a:ea typeface="ＭＳ Ｐゴシック" charset="0"/>
              </a:rPr>
              <a:t>-4</a:t>
            </a:r>
            <a:r>
              <a:rPr lang="en-GB" dirty="0" smtClean="0">
                <a:latin typeface="Arial" charset="0"/>
                <a:ea typeface="ＭＳ Ｐゴシック" charset="0"/>
              </a:rPr>
              <a:t>) ‘dynamic’ field quality the cable should be multi-filamentary to limit eddy currents</a:t>
            </a:r>
          </a:p>
          <a:p>
            <a:pPr marL="0" indent="0">
              <a:buNone/>
            </a:pPr>
            <a:endParaRPr lang="en-GB" dirty="0">
              <a:latin typeface="Arial" charset="0"/>
              <a:ea typeface="ＭＳ Ｐゴシック" charset="0"/>
            </a:endParaRPr>
          </a:p>
          <a:p>
            <a:pPr marL="0" indent="0">
              <a:buNone/>
            </a:pPr>
            <a:r>
              <a:rPr lang="en-GB" dirty="0" smtClean="0">
                <a:latin typeface="Arial" charset="0"/>
                <a:ea typeface="ＭＳ Ｐゴシック" charset="0"/>
              </a:rPr>
              <a:t>To keep the magnet “protectable” in case of a quench</a:t>
            </a:r>
          </a:p>
          <a:p>
            <a:r>
              <a:rPr lang="en-GB" dirty="0" smtClean="0">
                <a:latin typeface="Arial" charset="0"/>
                <a:ea typeface="ＭＳ Ｐゴシック" charset="0"/>
              </a:rPr>
              <a:t>J</a:t>
            </a:r>
            <a:r>
              <a:rPr lang="en-GB" baseline="-25000" dirty="0" smtClean="0">
                <a:latin typeface="Arial" charset="0"/>
                <a:ea typeface="ＭＳ Ｐゴシック" charset="0"/>
              </a:rPr>
              <a:t>e</a:t>
            </a:r>
            <a:r>
              <a:rPr lang="en-GB" dirty="0" smtClean="0">
                <a:latin typeface="Arial" charset="0"/>
                <a:ea typeface="ＭＳ Ｐゴシック" charset="0"/>
              </a:rPr>
              <a:t> </a:t>
            </a:r>
            <a:r>
              <a:rPr lang="en-GB" dirty="0">
                <a:latin typeface="Arial" charset="0"/>
                <a:ea typeface="ＭＳ Ｐゴシック" charset="0"/>
              </a:rPr>
              <a:t>should be </a:t>
            </a:r>
            <a:r>
              <a:rPr lang="en-GB" dirty="0" smtClean="0">
                <a:latin typeface="Arial" charset="0"/>
                <a:ea typeface="ＭＳ Ｐゴシック" charset="0"/>
              </a:rPr>
              <a:t>&lt;600A</a:t>
            </a:r>
            <a:r>
              <a:rPr lang="en-GB" dirty="0">
                <a:latin typeface="Arial" charset="0"/>
                <a:ea typeface="ＭＳ Ｐゴシック" charset="0"/>
              </a:rPr>
              <a:t>/</a:t>
            </a:r>
            <a:r>
              <a:rPr lang="en-GB" dirty="0" smtClean="0">
                <a:latin typeface="Arial" charset="0"/>
                <a:ea typeface="ＭＳ Ｐゴシック" charset="0"/>
              </a:rPr>
              <a:t>mm</a:t>
            </a:r>
            <a:r>
              <a:rPr lang="en-GB" baseline="30000" dirty="0" smtClean="0">
                <a:latin typeface="Arial" charset="0"/>
                <a:ea typeface="ＭＳ Ｐゴシック" charset="0"/>
              </a:rPr>
              <a:t>2</a:t>
            </a:r>
            <a:r>
              <a:rPr lang="en-GB" dirty="0" smtClean="0">
                <a:latin typeface="Arial" charset="0"/>
                <a:ea typeface="ＭＳ Ｐゴシック" charset="0"/>
              </a:rPr>
              <a:t> (limiting the energy density per volume of coil)</a:t>
            </a:r>
          </a:p>
          <a:p>
            <a:r>
              <a:rPr lang="en-GB" dirty="0" smtClean="0">
                <a:latin typeface="Arial" charset="0"/>
                <a:ea typeface="ＭＳ Ｐゴシック" charset="0"/>
              </a:rPr>
              <a:t>I </a:t>
            </a:r>
            <a:r>
              <a:rPr lang="en-GB" baseline="-25000" dirty="0" smtClean="0">
                <a:latin typeface="Arial" charset="0"/>
                <a:ea typeface="ＭＳ Ｐゴシック" charset="0"/>
              </a:rPr>
              <a:t>cable</a:t>
            </a:r>
            <a:r>
              <a:rPr lang="en-GB" dirty="0" smtClean="0">
                <a:latin typeface="Arial" charset="0"/>
                <a:ea typeface="ＭＳ Ｐゴシック" charset="0"/>
              </a:rPr>
              <a:t> should be &gt;10kA (limiting the voltage at fast ramp-down and hence the inductance)</a:t>
            </a:r>
          </a:p>
          <a:p>
            <a:endParaRPr lang="en-GB" dirty="0">
              <a:latin typeface="Arial" charset="0"/>
              <a:ea typeface="ＭＳ Ｐゴシック" charset="0"/>
            </a:endParaRPr>
          </a:p>
          <a:p>
            <a:pPr marL="0" indent="0">
              <a:buNone/>
            </a:pPr>
            <a:endParaRPr lang="en-GB" dirty="0">
              <a:latin typeface="Arial" charset="0"/>
              <a:ea typeface="ＭＳ Ｐゴシック" charset="0"/>
            </a:endParaRPr>
          </a:p>
          <a:p>
            <a:pPr marL="0" indent="0">
              <a:buNone/>
            </a:pPr>
            <a:endParaRPr lang="en-GB" dirty="0" smtClean="0">
              <a:latin typeface="Arial" charset="0"/>
              <a:ea typeface="ＭＳ Ｐゴシック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57388-5BA1-214C-B04D-06BAAA3280B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865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Conductors for FCC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610600" cy="372616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16 T option </a:t>
            </a:r>
          </a:p>
          <a:p>
            <a:pPr marL="0" indent="0">
              <a:buNone/>
            </a:pPr>
            <a:r>
              <a:rPr lang="en-US" dirty="0" smtClean="0"/>
              <a:t>	Nb</a:t>
            </a:r>
            <a:r>
              <a:rPr lang="en-US" baseline="-25000" dirty="0" smtClean="0"/>
              <a:t>3</a:t>
            </a:r>
            <a:r>
              <a:rPr lang="en-US" dirty="0" smtClean="0"/>
              <a:t>Sn:  (non-Cu part)</a:t>
            </a:r>
            <a:endParaRPr lang="en-US" dirty="0"/>
          </a:p>
          <a:p>
            <a:pPr marL="400050" lvl="1" indent="0">
              <a:buNone/>
            </a:pPr>
            <a:r>
              <a:rPr lang="en-US" dirty="0" smtClean="0"/>
              <a:t>		</a:t>
            </a:r>
            <a:r>
              <a:rPr lang="en-US" dirty="0" err="1" smtClean="0"/>
              <a:t>J</a:t>
            </a:r>
            <a:r>
              <a:rPr lang="en-US" baseline="-25000" dirty="0" err="1" smtClean="0"/>
              <a:t>c</a:t>
            </a:r>
            <a:r>
              <a:rPr lang="en-US" dirty="0" smtClean="0"/>
              <a:t> 2000 </a:t>
            </a:r>
            <a:r>
              <a:rPr lang="en-US" dirty="0"/>
              <a:t>A/mm2 @ </a:t>
            </a:r>
            <a:r>
              <a:rPr lang="en-US" dirty="0" smtClean="0"/>
              <a:t>15 </a:t>
            </a:r>
            <a:r>
              <a:rPr lang="en-US" dirty="0"/>
              <a:t>T </a:t>
            </a:r>
            <a:r>
              <a:rPr lang="en-US" dirty="0" smtClean="0"/>
              <a:t> &amp; 1.9 K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 err="1" smtClean="0"/>
              <a:t>J</a:t>
            </a:r>
            <a:r>
              <a:rPr lang="en-US" baseline="-25000" dirty="0" err="1" smtClean="0"/>
              <a:t>c</a:t>
            </a:r>
            <a:r>
              <a:rPr lang="en-US" dirty="0" smtClean="0"/>
              <a:t> 1400 </a:t>
            </a:r>
            <a:r>
              <a:rPr lang="en-US" dirty="0"/>
              <a:t>A/mm2 @ 15 T  &amp; </a:t>
            </a:r>
            <a:r>
              <a:rPr lang="en-US" dirty="0" smtClean="0"/>
              <a:t>4.2 K </a:t>
            </a:r>
          </a:p>
          <a:p>
            <a:pPr marL="0" indent="0">
              <a:buNone/>
            </a:pPr>
            <a:r>
              <a:rPr lang="en-US" dirty="0" smtClean="0"/>
              <a:t>20 T option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HTS:</a:t>
            </a:r>
          </a:p>
          <a:p>
            <a:pPr marL="0" lvl="1" indent="0">
              <a:buNone/>
            </a:pPr>
            <a:r>
              <a:rPr lang="en-US" dirty="0"/>
              <a:t>	</a:t>
            </a:r>
            <a:r>
              <a:rPr lang="en-US" dirty="0" smtClean="0"/>
              <a:t>	J</a:t>
            </a:r>
            <a:r>
              <a:rPr lang="en-US" baseline="-25000" dirty="0" smtClean="0"/>
              <a:t>e</a:t>
            </a:r>
            <a:r>
              <a:rPr lang="en-US" dirty="0" smtClean="0"/>
              <a:t> 600 </a:t>
            </a:r>
            <a:r>
              <a:rPr lang="en-US" dirty="0"/>
              <a:t>A/mm2 @ </a:t>
            </a:r>
            <a:r>
              <a:rPr lang="en-US" dirty="0" smtClean="0"/>
              <a:t>20 </a:t>
            </a:r>
            <a:r>
              <a:rPr lang="en-US" dirty="0"/>
              <a:t>T  &amp; 1.9 K </a:t>
            </a:r>
            <a:r>
              <a:rPr lang="en-US" dirty="0" smtClean="0"/>
              <a:t>(B perpendicular)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Nb</a:t>
            </a:r>
            <a:r>
              <a:rPr lang="en-US" baseline="-25000" dirty="0" smtClean="0"/>
              <a:t>3</a:t>
            </a:r>
            <a:r>
              <a:rPr lang="en-US" dirty="0"/>
              <a:t>Sn: (non-Cu part</a:t>
            </a:r>
            <a:r>
              <a:rPr lang="en-US" dirty="0" smtClean="0"/>
              <a:t>)</a:t>
            </a:r>
          </a:p>
          <a:p>
            <a:pPr marL="400050" lvl="1" indent="0">
              <a:buNone/>
            </a:pPr>
            <a:r>
              <a:rPr lang="en-US" dirty="0" smtClean="0"/>
              <a:t>		2000 </a:t>
            </a:r>
            <a:r>
              <a:rPr lang="en-US" dirty="0"/>
              <a:t>A/mm2 @ 15 T  &amp; 1.9 K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1400 </a:t>
            </a:r>
            <a:r>
              <a:rPr lang="en-US" dirty="0"/>
              <a:t>A/mm2 @ 15 T  &amp; 4.2 K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57388-5BA1-214C-B04D-06BAAA3280B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60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170000"/>
            <a:ext cx="7846907" cy="568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</a:t>
            </a:r>
            <a:r>
              <a:rPr lang="en-US" dirty="0" smtClean="0"/>
              <a:t>superconductors: </a:t>
            </a:r>
            <a:r>
              <a:rPr lang="en-US" dirty="0" err="1" smtClean="0"/>
              <a:t>J</a:t>
            </a:r>
            <a:r>
              <a:rPr lang="en-US" baseline="-25000" dirty="0" err="1" smtClean="0"/>
              <a:t>c</a:t>
            </a:r>
            <a:r>
              <a:rPr lang="en-US" dirty="0" smtClean="0"/>
              <a:t> 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4168" y="0"/>
            <a:ext cx="3059832" cy="7920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(critical current </a:t>
            </a:r>
            <a:r>
              <a:rPr lang="en-US" dirty="0" smtClean="0"/>
              <a:t>density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smtClean="0"/>
              <a:t>the superconductor </a:t>
            </a:r>
            <a:r>
              <a:rPr lang="en-US" dirty="0" err="1" smtClean="0"/>
              <a:t>J</a:t>
            </a:r>
            <a:r>
              <a:rPr lang="en-US" baseline="-25000" dirty="0" err="1" smtClean="0"/>
              <a:t>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57388-5BA1-214C-B04D-06BAAA3280B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67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superconductors: J</a:t>
            </a:r>
            <a:r>
              <a:rPr lang="en-US" baseline="-25000" dirty="0" smtClean="0"/>
              <a:t>e</a:t>
            </a:r>
            <a:endParaRPr lang="en-US" sz="2000" baseline="-250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191672" y="0"/>
            <a:ext cx="2952328" cy="79208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(Engineering critical </a:t>
            </a:r>
            <a:r>
              <a:rPr lang="en-US" dirty="0"/>
              <a:t>current </a:t>
            </a:r>
            <a:r>
              <a:rPr lang="en-US" dirty="0" smtClean="0"/>
              <a:t>density J</a:t>
            </a:r>
            <a:r>
              <a:rPr lang="en-US" baseline="-25000" dirty="0" smtClean="0"/>
              <a:t>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57388-5BA1-214C-B04D-06BAAA3280B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5" b="-633"/>
          <a:stretch/>
        </p:blipFill>
        <p:spPr>
          <a:xfrm>
            <a:off x="540000" y="1152000"/>
            <a:ext cx="8265414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80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ahom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6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ERNPrésentation2">
  <a:themeElements>
    <a:clrScheme name="Colors CERN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22416</TotalTime>
  <Words>2882</Words>
  <Application>Microsoft Macintosh PowerPoint</Application>
  <PresentationFormat>On-screen Show (4:3)</PresentationFormat>
  <Paragraphs>514</Paragraphs>
  <Slides>45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Modèle par défaut</vt:lpstr>
      <vt:lpstr>CERNPrésentation2</vt:lpstr>
      <vt:lpstr>FC5643-CERN3027 - Scale of contributions</vt:lpstr>
      <vt:lpstr>Superconducting magnet development for future high energy hadron colliders</vt:lpstr>
      <vt:lpstr>Contents</vt:lpstr>
      <vt:lpstr>The aim: 16 T, 20 T (+ ?) for high energy colliders</vt:lpstr>
      <vt:lpstr>Some possible FCC-hh geometries</vt:lpstr>
      <vt:lpstr>FCC-hh main ring</vt:lpstr>
      <vt:lpstr>Conductors for high field accelerator magnets</vt:lpstr>
      <vt:lpstr>Conductors for FCC</vt:lpstr>
      <vt:lpstr>Available superconductors: Jc </vt:lpstr>
      <vt:lpstr>Available superconductors: Je</vt:lpstr>
      <vt:lpstr>Nb3Sn conductor Jc development</vt:lpstr>
      <vt:lpstr>Nb3Sn strands</vt:lpstr>
      <vt:lpstr>Nb3Sn Conductor for HEP</vt:lpstr>
      <vt:lpstr>Nb3Sn cables for the CERN HFM Program</vt:lpstr>
      <vt:lpstr>Superconducting tapes: YBCO</vt:lpstr>
      <vt:lpstr>Superconducting strands and tapes: BSCO</vt:lpstr>
      <vt:lpstr>The magnet challenge beyond 10 T</vt:lpstr>
      <vt:lpstr>Comparison between dipoles and solenoids</vt:lpstr>
      <vt:lpstr>The magnet challenge beyond 10 T</vt:lpstr>
      <vt:lpstr>Forces (and mechanics)</vt:lpstr>
      <vt:lpstr>Around and beyond 10 T before 2004</vt:lpstr>
      <vt:lpstr>LHC IP Quadrupole design and technology evolution</vt:lpstr>
      <vt:lpstr>LARP: Ten years of intense R&amp;D</vt:lpstr>
      <vt:lpstr>US dipole R&amp;D,   LBNL</vt:lpstr>
      <vt:lpstr>LBNL block coil designs</vt:lpstr>
      <vt:lpstr>High Field Magnet development program in Europe</vt:lpstr>
      <vt:lpstr>High Field Magnet development program at CERN</vt:lpstr>
      <vt:lpstr>HL-LHC:  MQXF low beta Nb3Sn quadrupole magnet</vt:lpstr>
      <vt:lpstr>HL-LHC:  MQXF low beta Nb3Sn quadrupole magnet</vt:lpstr>
      <vt:lpstr>HL-LHC: 11 T Dispersion suppressor magnet</vt:lpstr>
      <vt:lpstr>HL-LHC: 11 T Dispersion suppressor magnet</vt:lpstr>
      <vt:lpstr>EuCARD high field dipole FRESCA2: Nb3Sn dipole magnet for cable test facility</vt:lpstr>
      <vt:lpstr>EuCARD high field dipole (Fresca2)</vt:lpstr>
      <vt:lpstr>FRESCA2: Nb3Sn dipole magnet for cable test facility</vt:lpstr>
      <vt:lpstr>FRESCA2: Nb3Sn dipole magnet for cable test facility</vt:lpstr>
      <vt:lpstr>SMC/RMC: race track development magnets</vt:lpstr>
      <vt:lpstr>SMC/RMC: race track development magnets</vt:lpstr>
      <vt:lpstr>EuCARD, 6 T insert</vt:lpstr>
      <vt:lpstr>EuCARD2: 5T HTS dipole </vt:lpstr>
      <vt:lpstr>Explotring new ideas: Aligned coil block dipole</vt:lpstr>
      <vt:lpstr>Alternative EuCARD2 dipole designs</vt:lpstr>
      <vt:lpstr>FCC : Strawman coil design for 16 T and 20 T </vt:lpstr>
      <vt:lpstr>Coil configuration for 20 T</vt:lpstr>
      <vt:lpstr>New (old) design very suitable for Bi-2212 (LBNL, FNAL…)</vt:lpstr>
      <vt:lpstr>Conclusions</vt:lpstr>
      <vt:lpstr>PowerPoint Presentation</vt:lpstr>
    </vt:vector>
  </TitlesOfParts>
  <Company>DSM/DAPNIA/STCM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Pré-étude Mécanique du quadripôle Nb3Sn</dc:title>
  <dc:creator>Cédric GOURDIN</dc:creator>
  <cp:lastModifiedBy>Gijsbert de Rijk</cp:lastModifiedBy>
  <cp:revision>1950</cp:revision>
  <cp:lastPrinted>2015-01-09T15:39:55Z</cp:lastPrinted>
  <dcterms:created xsi:type="dcterms:W3CDTF">2010-06-06T10:48:50Z</dcterms:created>
  <dcterms:modified xsi:type="dcterms:W3CDTF">2015-01-09T17:41:19Z</dcterms:modified>
</cp:coreProperties>
</file>