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71" r:id="rId2"/>
    <p:sldId id="399" r:id="rId3"/>
    <p:sldId id="410" r:id="rId4"/>
    <p:sldId id="411" r:id="rId5"/>
    <p:sldId id="448" r:id="rId6"/>
    <p:sldId id="413" r:id="rId7"/>
    <p:sldId id="414" r:id="rId8"/>
    <p:sldId id="415" r:id="rId9"/>
    <p:sldId id="416" r:id="rId10"/>
    <p:sldId id="441" r:id="rId11"/>
    <p:sldId id="418" r:id="rId12"/>
    <p:sldId id="337" r:id="rId13"/>
    <p:sldId id="386" r:id="rId14"/>
    <p:sldId id="402" r:id="rId15"/>
    <p:sldId id="442" r:id="rId16"/>
    <p:sldId id="419" r:id="rId17"/>
    <p:sldId id="422" r:id="rId18"/>
    <p:sldId id="423" r:id="rId19"/>
    <p:sldId id="424" r:id="rId20"/>
    <p:sldId id="425" r:id="rId21"/>
    <p:sldId id="426" r:id="rId22"/>
    <p:sldId id="387" r:id="rId23"/>
    <p:sldId id="429" r:id="rId24"/>
    <p:sldId id="427" r:id="rId25"/>
    <p:sldId id="443" r:id="rId26"/>
    <p:sldId id="367" r:id="rId27"/>
    <p:sldId id="431" r:id="rId28"/>
    <p:sldId id="408" r:id="rId29"/>
    <p:sldId id="390" r:id="rId30"/>
    <p:sldId id="404" r:id="rId31"/>
    <p:sldId id="409" r:id="rId32"/>
    <p:sldId id="392" r:id="rId33"/>
    <p:sldId id="393" r:id="rId34"/>
    <p:sldId id="439" r:id="rId35"/>
    <p:sldId id="444" r:id="rId36"/>
    <p:sldId id="430" r:id="rId37"/>
    <p:sldId id="432" r:id="rId38"/>
    <p:sldId id="433" r:id="rId39"/>
    <p:sldId id="434" r:id="rId40"/>
    <p:sldId id="435" r:id="rId41"/>
    <p:sldId id="436" r:id="rId42"/>
    <p:sldId id="445" r:id="rId43"/>
    <p:sldId id="438" r:id="rId44"/>
    <p:sldId id="380" r:id="rId45"/>
    <p:sldId id="446" r:id="rId46"/>
    <p:sldId id="447" r:id="rId47"/>
    <p:sldId id="450" r:id="rId48"/>
    <p:sldId id="449" r:id="rId4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81BD"/>
    <a:srgbClr val="D40000"/>
    <a:srgbClr val="FF00FF"/>
    <a:srgbClr val="D0F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9" autoAdjust="0"/>
    <p:restoredTop sz="76657" autoAdjust="0"/>
  </p:normalViewPr>
  <p:slideViewPr>
    <p:cSldViewPr snapToGrid="0" snapToObjects="1">
      <p:cViewPr varScale="1">
        <p:scale>
          <a:sx n="89" d="100"/>
          <a:sy n="89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CCA25-612C-5F42-B07E-97FA76D85569}" type="datetimeFigureOut">
              <a:rPr lang="en-US" smtClean="0"/>
              <a:pPr/>
              <a:t>08/01/15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8DA63-BC83-0F40-8994-5C5A1C0D1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3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BCA06-F37C-2E4F-89A4-8F0C26234F32}" type="datetimeFigureOut">
              <a:rPr lang="en-US" smtClean="0"/>
              <a:pPr/>
              <a:t>08/01/15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2584A-54F9-FC4D-9734-1385F3BCF6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00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smtClean="0">
                <a:solidFill>
                  <a:srgbClr val="FF0000"/>
                </a:solidFill>
              </a:rPr>
              <a:t>key performance parameters </a:t>
            </a:r>
            <a:r>
              <a:rPr lang="en-US" dirty="0" smtClean="0"/>
              <a:t>for the witness bunch acceleration: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Gradient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Efficiency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Energy spread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Emittance</a:t>
            </a:r>
          </a:p>
          <a:p>
            <a:pPr lvl="1"/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sz="1800" dirty="0" smtClean="0"/>
              <a:t>Laser ionized Lithium </a:t>
            </a:r>
            <a:r>
              <a:rPr lang="en-US" sz="1800" dirty="0" err="1" smtClean="0"/>
              <a:t>vapour</a:t>
            </a:r>
            <a:r>
              <a:rPr lang="en-US" sz="1800" dirty="0" smtClean="0"/>
              <a:t> plasma cell:</a:t>
            </a:r>
          </a:p>
          <a:p>
            <a:pPr lvl="1"/>
            <a:r>
              <a:rPr lang="en-US" sz="1600" dirty="0" smtClean="0"/>
              <a:t>36 cm long, Density: 5 10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 = 200 µm</a:t>
            </a:r>
          </a:p>
          <a:p>
            <a:r>
              <a:rPr lang="en-US" sz="1800" dirty="0" smtClean="0"/>
              <a:t>Drive and witness beam:</a:t>
            </a:r>
          </a:p>
          <a:p>
            <a:pPr lvl="1"/>
            <a:r>
              <a:rPr lang="en-US" sz="1600" dirty="0" smtClean="0"/>
              <a:t>20.35 GeV, D and W separated by 160 µm</a:t>
            </a:r>
          </a:p>
          <a:p>
            <a:pPr lvl="1"/>
            <a:r>
              <a:rPr lang="en-US" sz="1600" dirty="0" smtClean="0"/>
              <a:t>1.02nC (D), 0.78nC (W)</a:t>
            </a:r>
          </a:p>
          <a:p>
            <a:pPr lvl="1"/>
            <a:endParaRPr lang="en-US" dirty="0" smtClean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19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2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40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4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2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5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3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8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584A-54F9-FC4D-9734-1385F3BCF65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4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FFC3EE-0F92-574D-B5BF-8574F11D660E}" type="datetime1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1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6F3DFA-50FD-284D-B55C-92AC3B0186DC}" type="datetime1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7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07500E-75CD-4A45-897E-E0EE508453C7}" type="datetime1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49183D-210A-CC4F-8A5B-35EE5D818542}" type="datetime1">
              <a:rPr lang="en-US" smtClean="0"/>
              <a:t>08/01/15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9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5942E-3392-FC45-A5A1-CAD1FF6F357C}" type="datetime1">
              <a:rPr lang="en-US" smtClean="0"/>
              <a:t>08/01/15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2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016520-CAFA-3541-BC01-7151810FCD9D}" type="datetime1">
              <a:rPr lang="en-US" smtClean="0"/>
              <a:t>08/01/15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8FD1B5-59D7-1545-BA96-56381A976673}" type="datetime1">
              <a:rPr lang="en-US" smtClean="0"/>
              <a:t>08/01/15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9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690BB-E087-5B41-B7FA-5BCBB1F95306}" type="datetime1">
              <a:rPr lang="en-US" smtClean="0"/>
              <a:t>08/01/15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85431D-7B53-8A4E-A3D5-7284B4FAA4AF}" type="datetime1">
              <a:rPr lang="en-US" smtClean="0"/>
              <a:t>08/01/15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2484D0-55AC-9D46-9A19-41BDFA0E25AB}" type="datetime1">
              <a:rPr lang="en-US" smtClean="0"/>
              <a:t>08/01/15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206607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E. Gschwendtner, 15 April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4171" y="85930"/>
            <a:ext cx="6703391" cy="579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20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3DF78-E913-8A41-933F-B3580CE1A6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4F81B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640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AWAKE: Advanced Proton Driven Plasma Wakefield Acceleration Experiment at CERN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8706" y="2888146"/>
            <a:ext cx="6400800" cy="987946"/>
          </a:xfrm>
        </p:spPr>
        <p:txBody>
          <a:bodyPr/>
          <a:lstStyle/>
          <a:p>
            <a:r>
              <a:rPr lang="en-US" dirty="0" smtClean="0"/>
              <a:t>Edda Gschwendtner </a:t>
            </a:r>
          </a:p>
          <a:p>
            <a:r>
              <a:rPr lang="en-US" dirty="0" smtClean="0"/>
              <a:t>on behalf of the AWAKE Collaboration</a:t>
            </a:r>
            <a:endParaRPr lang="en-US" dirty="0"/>
          </a:p>
        </p:txBody>
      </p:sp>
      <p:pic>
        <p:nvPicPr>
          <p:cNvPr id="4" name="Picture 3" descr="AWAKE_white_backgroun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66" y="164505"/>
            <a:ext cx="2815916" cy="1417345"/>
          </a:xfrm>
          <a:prstGeom prst="rect">
            <a:avLst/>
          </a:prstGeom>
        </p:spPr>
      </p:pic>
      <p:pic>
        <p:nvPicPr>
          <p:cNvPr id="5" name="Picture 4" descr="cern-logo-60yr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132" y="294772"/>
            <a:ext cx="1205073" cy="1042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75" y="4095943"/>
            <a:ext cx="7820225" cy="23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035" y="1497195"/>
            <a:ext cx="7380970" cy="2991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AWAKE at </a:t>
            </a:r>
            <a:r>
              <a:rPr lang="en-US" dirty="0" smtClean="0">
                <a:solidFill>
                  <a:srgbClr val="000000"/>
                </a:solidFill>
              </a:rPr>
              <a:t>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1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Phase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2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Experimental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Facility at 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Planning and Next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Steps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4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09" y="787325"/>
            <a:ext cx="8456671" cy="2643596"/>
          </a:xfrm>
        </p:spPr>
        <p:txBody>
          <a:bodyPr>
            <a:normAutofit/>
          </a:bodyPr>
          <a:lstStyle/>
          <a:p>
            <a:r>
              <a:rPr lang="en-US" sz="1800" dirty="0"/>
              <a:t>AWAKE: Advanced Proton Driven Plasma Wakefield Acceleration </a:t>
            </a:r>
            <a:r>
              <a:rPr lang="en-US" sz="1800" dirty="0" smtClean="0"/>
              <a:t>Experiment</a:t>
            </a:r>
          </a:p>
          <a:p>
            <a:endParaRPr lang="en-US" sz="1800" dirty="0"/>
          </a:p>
          <a:p>
            <a:r>
              <a:rPr lang="en-US" sz="1800" dirty="0" smtClean="0"/>
              <a:t>Proof</a:t>
            </a:r>
            <a:r>
              <a:rPr lang="en-US" sz="1800" dirty="0"/>
              <a:t>-of-Principle Accelerator R&amp;D experiment at CERN</a:t>
            </a:r>
          </a:p>
          <a:p>
            <a:pPr lvl="1"/>
            <a:r>
              <a:rPr lang="en-US" sz="1400" b="1" dirty="0">
                <a:solidFill>
                  <a:srgbClr val="FF0000"/>
                </a:solidFill>
              </a:rPr>
              <a:t>First proton driven wakefield experiment worldwide</a:t>
            </a:r>
          </a:p>
          <a:p>
            <a:pPr lvl="1"/>
            <a:r>
              <a:rPr lang="en-US" sz="1400" dirty="0" smtClean="0"/>
              <a:t>Demonstration </a:t>
            </a:r>
            <a:r>
              <a:rPr lang="en-US" sz="1400" dirty="0"/>
              <a:t>of high-gradient acceleration of </a:t>
            </a:r>
            <a:r>
              <a:rPr lang="en-US" sz="1400" dirty="0" smtClean="0"/>
              <a:t>electrons</a:t>
            </a:r>
          </a:p>
          <a:p>
            <a:pPr lvl="4"/>
            <a:endParaRPr lang="en-US" sz="1000" dirty="0" smtClean="0"/>
          </a:p>
          <a:p>
            <a:r>
              <a:rPr lang="en-US" sz="1800" dirty="0" smtClean="0"/>
              <a:t>AWAKE Collaboration: 16 Institutes world-wide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480" y="6500743"/>
            <a:ext cx="2509640" cy="365125"/>
          </a:xfrm>
        </p:spPr>
        <p:txBody>
          <a:bodyPr/>
          <a:lstStyle/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Edda Gschwendtner, CERN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65532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63DF78-E913-8A41-933F-B3580CE1A6D5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68648" y="3568659"/>
            <a:ext cx="7158763" cy="2391545"/>
            <a:chOff x="1039877" y="4280506"/>
            <a:chExt cx="7158763" cy="2391545"/>
          </a:xfrm>
        </p:grpSpPr>
        <p:pic>
          <p:nvPicPr>
            <p:cNvPr id="26" name="Picture 25" descr="Screen Shot 2014-07-01 at 10.29.05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327" y="4280506"/>
              <a:ext cx="3002652" cy="2391545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3721449" y="5842840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954217" y="6071883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916769" y="5775374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047273" y="5456967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838389" y="5609367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552869" y="5433297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519153" y="5443360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485437" y="5354882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506461" y="5211659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345808" y="5170057"/>
              <a:ext cx="73475" cy="70332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58817" y="5477979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039877" y="5197603"/>
              <a:ext cx="73475" cy="70332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10535" y="5047449"/>
              <a:ext cx="73475" cy="7033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88803" y="5066723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Novosibirsk</a:t>
              </a:r>
              <a:endParaRPr lang="ru-RU" sz="10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68648" y="5099749"/>
              <a:ext cx="7521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Vancouver</a:t>
              </a:r>
              <a:endParaRPr lang="ru-RU" sz="1000" b="1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031848" y="4959031"/>
            <a:ext cx="423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Oslo</a:t>
            </a:r>
            <a:endParaRPr lang="en-GB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071310" y="5362672"/>
            <a:ext cx="1319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Hamburg, Greifswald</a:t>
            </a:r>
            <a:endParaRPr lang="en-GB" sz="1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855410" y="5515072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Dusseldorf</a:t>
            </a:r>
            <a:endParaRPr lang="en-GB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937960" y="5673822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Munich</a:t>
            </a:r>
            <a:endParaRPr lang="en-GB" sz="1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702158" y="5826222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CERN</a:t>
            </a:r>
            <a:endParaRPr lang="en-GB" sz="1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977149" y="5983938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Lisbon</a:t>
            </a:r>
            <a:endParaRPr lang="en-GB" sz="1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675143" y="5320249"/>
            <a:ext cx="819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Manchester</a:t>
            </a:r>
            <a:endParaRPr lang="en-GB" sz="1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005792" y="5441787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London</a:t>
            </a:r>
            <a:endParaRPr lang="en-GB" sz="1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91014" y="5098473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Glasgow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16940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059" y="77058"/>
            <a:ext cx="6703391" cy="579479"/>
          </a:xfrm>
        </p:spPr>
        <p:txBody>
          <a:bodyPr/>
          <a:lstStyle/>
          <a:p>
            <a:r>
              <a:rPr lang="en-US" dirty="0" smtClean="0"/>
              <a:t>AWAKE at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" y="953987"/>
            <a:ext cx="5360809" cy="3996002"/>
            <a:chOff x="188539" y="775228"/>
            <a:chExt cx="7357002" cy="4856895"/>
          </a:xfrm>
        </p:grpSpPr>
        <p:pic>
          <p:nvPicPr>
            <p:cNvPr id="5" name="Picture 4" descr="FRIOA06f4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539" y="775228"/>
              <a:ext cx="7357002" cy="4856895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987858" y="2923761"/>
              <a:ext cx="895380" cy="641446"/>
              <a:chOff x="6909423" y="5632123"/>
              <a:chExt cx="895380" cy="64144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058935" y="5632123"/>
                <a:ext cx="672107" cy="627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909423" y="5745374"/>
                <a:ext cx="895380" cy="3440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D40000"/>
                    </a:solidFill>
                    <a:latin typeface="Adobe Garamond Pro"/>
                    <a:cs typeface="Adobe Garamond Pro"/>
                  </a:rPr>
                  <a:t>CNGS</a:t>
                </a:r>
                <a:endParaRPr lang="en-US" sz="1100" b="1" dirty="0">
                  <a:solidFill>
                    <a:srgbClr val="D40000"/>
                  </a:solidFill>
                  <a:latin typeface="Adobe Garamond Pro"/>
                  <a:cs typeface="Adobe Garamond Pro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976856" y="6030675"/>
                <a:ext cx="678433" cy="242894"/>
              </a:xfrm>
              <a:prstGeom prst="rect">
                <a:avLst/>
              </a:prstGeom>
              <a:solidFill>
                <a:srgbClr val="D4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  <a:latin typeface="Adobe Garamond Pro"/>
                    <a:cs typeface="Adobe Garamond Pro"/>
                  </a:rPr>
                  <a:t>2006</a:t>
                </a:r>
                <a:endParaRPr lang="en-US" sz="600" b="1" dirty="0">
                  <a:solidFill>
                    <a:schemeClr val="bg1"/>
                  </a:solidFill>
                  <a:latin typeface="Adobe Garamond Pro"/>
                  <a:cs typeface="Adobe Garamond Pro"/>
                </a:endParaRPr>
              </a:p>
            </p:txBody>
          </p:sp>
        </p:grpSp>
      </p:grpSp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4390467" y="4476207"/>
            <a:ext cx="4596040" cy="2007143"/>
            <a:chOff x="2011363" y="879475"/>
            <a:chExt cx="5029200" cy="1660525"/>
          </a:xfrm>
        </p:grpSpPr>
        <p:pic>
          <p:nvPicPr>
            <p:cNvPr id="12" name="Picture 23" descr="fig0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363" y="879475"/>
              <a:ext cx="5022850" cy="166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2207165" y="2125719"/>
              <a:ext cx="1195368" cy="19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sz="900">
                  <a:solidFill>
                    <a:srgbClr val="FFFFCC"/>
                  </a:solidFill>
                  <a:latin typeface="Cambria" charset="0"/>
                  <a:cs typeface="Cambria" charset="0"/>
                </a:rPr>
                <a:t>produce</a:t>
              </a:r>
            </a:p>
            <a:p>
              <a:pPr eaLnBrk="1" hangingPunct="1">
                <a:lnSpc>
                  <a:spcPct val="75000"/>
                </a:lnSpc>
              </a:pPr>
              <a:r>
                <a:rPr lang="en-US" sz="900">
                  <a:solidFill>
                    <a:srgbClr val="FFFFCC"/>
                  </a:solidFill>
                  <a:latin typeface="Cambria" charset="0"/>
                  <a:cs typeface="Cambria" charset="0"/>
                </a:rPr>
                <a:t>muon-neutrinos</a:t>
              </a:r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5848440" y="2057279"/>
              <a:ext cx="1192123" cy="19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75000"/>
                </a:lnSpc>
              </a:pPr>
              <a:r>
                <a:rPr lang="en-US" sz="900">
                  <a:solidFill>
                    <a:srgbClr val="FFFFCC"/>
                  </a:solidFill>
                  <a:latin typeface="Cambria" charset="0"/>
                  <a:cs typeface="Cambria" charset="0"/>
                </a:rPr>
                <a:t>measure</a:t>
              </a:r>
            </a:p>
            <a:p>
              <a:pPr eaLnBrk="1" hangingPunct="1">
                <a:lnSpc>
                  <a:spcPct val="75000"/>
                </a:lnSpc>
              </a:pPr>
              <a:r>
                <a:rPr lang="en-US" sz="900">
                  <a:solidFill>
                    <a:srgbClr val="FFFFCC"/>
                  </a:solidFill>
                  <a:latin typeface="Cambria" charset="0"/>
                  <a:cs typeface="Cambria" charset="0"/>
                </a:rPr>
                <a:t>tau-neutrinos</a:t>
              </a:r>
            </a:p>
          </p:txBody>
        </p: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 rot="16200000">
              <a:off x="2196077" y="1590134"/>
              <a:ext cx="635060" cy="159167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b="0" dirty="0">
                  <a:solidFill>
                    <a:srgbClr val="FFFFCC"/>
                  </a:solidFill>
                  <a:latin typeface="Cambria" charset="0"/>
                  <a:cs typeface="Cambria" charset="0"/>
                </a:rPr>
                <a:t>CERN</a:t>
              </a:r>
            </a:p>
          </p:txBody>
        </p:sp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 rot="16200000">
              <a:off x="6380814" y="1376763"/>
              <a:ext cx="978850" cy="149804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0" dirty="0">
                  <a:solidFill>
                    <a:srgbClr val="FFFFCC"/>
                  </a:solidFill>
                  <a:latin typeface="Cambria" charset="0"/>
                  <a:cs typeface="Cambria" charset="0"/>
                </a:rPr>
                <a:t>Gran Sasso</a:t>
              </a: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4467006" y="2097070"/>
              <a:ext cx="685849" cy="15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FFFFCC"/>
                  </a:solidFill>
                  <a:latin typeface="Cambria" charset="0"/>
                  <a:cs typeface="Cambria" charset="0"/>
                </a:rPr>
                <a:t>732km</a:t>
              </a: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auto">
            <a:xfrm flipV="1">
              <a:off x="2393951" y="2008187"/>
              <a:ext cx="4248150" cy="92075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103628" y="1371255"/>
            <a:ext cx="4040372" cy="2097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AWAKE in CNGS Facility </a:t>
            </a:r>
            <a:r>
              <a:rPr lang="en-US" sz="1600" dirty="0" smtClean="0"/>
              <a:t>(CERN Neutrinos to Gran Sasso)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CNGS physics program finished in 2012</a:t>
            </a:r>
          </a:p>
          <a:p>
            <a:pPr lvl="1"/>
            <a:r>
              <a:rPr lang="en-US" sz="1400" dirty="0" smtClean="0"/>
              <a:t>CNGS approved for 5 years: 2008 – 2012</a:t>
            </a:r>
          </a:p>
          <a:p>
            <a:pPr lvl="1"/>
            <a:r>
              <a:rPr lang="en-US" sz="1400" dirty="0" smtClean="0"/>
              <a:t>Expect ~8 tau-neutrinos, 4 published so far </a:t>
            </a:r>
          </a:p>
        </p:txBody>
      </p:sp>
    </p:spTree>
    <p:extLst>
      <p:ext uri="{BB962C8B-B14F-4D97-AF65-F5344CB8AC3E}">
        <p14:creationId xmlns:p14="http://schemas.microsoft.com/office/powerpoint/2010/main" val="340170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059" y="77058"/>
            <a:ext cx="6703391" cy="579479"/>
          </a:xfrm>
        </p:spPr>
        <p:txBody>
          <a:bodyPr/>
          <a:lstStyle/>
          <a:p>
            <a:r>
              <a:rPr lang="en-US" dirty="0" smtClean="0"/>
              <a:t>AWAKE at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FRIOA06f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967"/>
            <a:ext cx="5360809" cy="3996002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366972" y="5450438"/>
            <a:ext cx="3431673" cy="8765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Running underground facility</a:t>
            </a:r>
          </a:p>
          <a:p>
            <a:r>
              <a:rPr lang="en-US" dirty="0" smtClean="0"/>
              <a:t>Desired beam parameters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sym typeface="Wingdings"/>
              </a:rPr>
              <a:t> adequate site for AWAKE</a:t>
            </a:r>
            <a:endParaRPr lang="en-US" dirty="0" smtClean="0">
              <a:solidFill>
                <a:srgbClr val="4F81BD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03628" y="1371255"/>
            <a:ext cx="4040372" cy="2097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AWAKE </a:t>
            </a:r>
            <a:endParaRPr lang="en-US" sz="1600" b="1" dirty="0" smtClean="0"/>
          </a:p>
          <a:p>
            <a:r>
              <a:rPr lang="en-US" sz="1600" dirty="0" smtClean="0"/>
              <a:t>Approved in August 2013</a:t>
            </a:r>
          </a:p>
          <a:p>
            <a:r>
              <a:rPr lang="en-US" sz="1600" dirty="0" smtClean="0"/>
              <a:t>First beam expected in 2016</a:t>
            </a:r>
          </a:p>
          <a:p>
            <a:r>
              <a:rPr lang="en-US" sz="1600" dirty="0" smtClean="0"/>
              <a:t>Initial program for 3-4 years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56225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059" y="77058"/>
            <a:ext cx="6703391" cy="579479"/>
          </a:xfrm>
        </p:spPr>
        <p:txBody>
          <a:bodyPr/>
          <a:lstStyle/>
          <a:p>
            <a:r>
              <a:rPr lang="en-US" dirty="0" smtClean="0"/>
              <a:t>AWAKE at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FRIOA06f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967"/>
            <a:ext cx="5360809" cy="3996002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366972" y="5450438"/>
            <a:ext cx="3431673" cy="8765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Running underground facility</a:t>
            </a:r>
          </a:p>
          <a:p>
            <a:r>
              <a:rPr lang="en-US" dirty="0" smtClean="0"/>
              <a:t>Desired beam parameters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4F81BD"/>
                </a:solidFill>
                <a:sym typeface="Wingdings"/>
              </a:rPr>
              <a:t> adequate site for AWAKE</a:t>
            </a:r>
            <a:endParaRPr lang="en-US" dirty="0" smtClean="0">
              <a:solidFill>
                <a:srgbClr val="4F81BD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94949" y="1573487"/>
            <a:ext cx="6731720" cy="4769784"/>
            <a:chOff x="359276" y="1608109"/>
            <a:chExt cx="6731720" cy="4769784"/>
          </a:xfrm>
        </p:grpSpPr>
        <p:grpSp>
          <p:nvGrpSpPr>
            <p:cNvPr id="23" name="Group 22"/>
            <p:cNvGrpSpPr/>
            <p:nvPr/>
          </p:nvGrpSpPr>
          <p:grpSpPr>
            <a:xfrm>
              <a:off x="359276" y="1608109"/>
              <a:ext cx="6731720" cy="4769784"/>
              <a:chOff x="662717" y="1085223"/>
              <a:chExt cx="7750083" cy="507674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62717" y="1085223"/>
                <a:ext cx="7750083" cy="5076743"/>
                <a:chOff x="674201" y="719976"/>
                <a:chExt cx="7750083" cy="4492599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674201" y="719976"/>
                  <a:ext cx="7750083" cy="4492599"/>
                  <a:chOff x="740508" y="860526"/>
                  <a:chExt cx="7877133" cy="5495824"/>
                </a:xfrm>
              </p:grpSpPr>
              <p:pic>
                <p:nvPicPr>
                  <p:cNvPr id="35" name="Picture 34" descr="CNGS_sumps"/>
                  <p:cNvPicPr>
                    <a:picLocks noChangeAspect="1" noChangeArrowheads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0508" y="860526"/>
                    <a:ext cx="7877133" cy="54958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6" name="Oval 35"/>
                  <p:cNvSpPr/>
                  <p:nvPr/>
                </p:nvSpPr>
                <p:spPr>
                  <a:xfrm>
                    <a:off x="4957291" y="2509176"/>
                    <a:ext cx="582210" cy="393697"/>
                  </a:xfrm>
                  <a:prstGeom prst="ellipse">
                    <a:avLst/>
                  </a:prstGeom>
                  <a:noFill/>
                  <a:ln w="38100" cmpd="sng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5332329" y="2184356"/>
                  <a:ext cx="20735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</a:rPr>
                    <a:t>AWAKE experiment</a:t>
                  </a:r>
                  <a:endParaRPr lang="en-US" b="1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3437867" y="3766551"/>
                  <a:ext cx="341620" cy="321830"/>
                </a:xfrm>
                <a:prstGeom prst="ellipse">
                  <a:avLst/>
                </a:prstGeom>
                <a:noFill/>
                <a:ln w="19050" cmpd="sng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770410" y="3588517"/>
                  <a:ext cx="681897" cy="2995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FF00"/>
                      </a:solidFill>
                    </a:rPr>
                    <a:t>dump</a:t>
                  </a:r>
                  <a:endParaRPr lang="en-US" sz="1600" b="1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769244" y="2430474"/>
                  <a:ext cx="1259983" cy="1377045"/>
                </a:xfrm>
                <a:prstGeom prst="line">
                  <a:avLst/>
                </a:prstGeom>
                <a:noFill/>
                <a:ln w="28575" cmpd="sng">
                  <a:solidFill>
                    <a:srgbClr val="FFFF00"/>
                  </a:solidFill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338351" y="3120220"/>
                  <a:ext cx="8697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FF00"/>
                      </a:solidFill>
                    </a:rPr>
                    <a:t>~1100m</a:t>
                  </a:r>
                  <a:endParaRPr lang="en-US" sz="1600" b="1" dirty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6450124" y="1600037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00"/>
                    </a:solidFill>
                  </a:rPr>
                  <a:t>SPS</a:t>
                </a:r>
                <a:endParaRPr lang="en-US" sz="16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758926" y="3293459"/>
                <a:ext cx="5094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00"/>
                    </a:solidFill>
                  </a:rPr>
                  <a:t>LHC</a:t>
                </a:r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4236831" y="2587177"/>
              <a:ext cx="776677" cy="369736"/>
            </a:xfrm>
            <a:custGeom>
              <a:avLst/>
              <a:gdLst>
                <a:gd name="connsiteX0" fmla="*/ 528317 w 528317"/>
                <a:gd name="connsiteY0" fmla="*/ 0 h 326849"/>
                <a:gd name="connsiteX1" fmla="*/ 61429 w 528317"/>
                <a:gd name="connsiteY1" fmla="*/ 130739 h 326849"/>
                <a:gd name="connsiteX2" fmla="*/ 5403 w 528317"/>
                <a:gd name="connsiteY2" fmla="*/ 326849 h 32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8317" h="326849">
                  <a:moveTo>
                    <a:pt x="528317" y="0"/>
                  </a:moveTo>
                  <a:cubicBezTo>
                    <a:pt x="338449" y="38132"/>
                    <a:pt x="148581" y="76264"/>
                    <a:pt x="61429" y="130739"/>
                  </a:cubicBezTo>
                  <a:cubicBezTo>
                    <a:pt x="-25723" y="185214"/>
                    <a:pt x="5403" y="326849"/>
                    <a:pt x="5403" y="326849"/>
                  </a:cubicBezTo>
                </a:path>
              </a:pathLst>
            </a:cu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62897" y="2289098"/>
              <a:ext cx="8515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protons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28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035" y="1497195"/>
            <a:ext cx="7380970" cy="2991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 at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CERN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AWAKE: 1</a:t>
            </a:r>
            <a:r>
              <a:rPr lang="en-US" baseline="30000" dirty="0" smtClean="0">
                <a:solidFill>
                  <a:srgbClr val="000000"/>
                </a:solidFill>
              </a:rPr>
              <a:t>st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Phase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2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Experimental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Facility at 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Planning and Next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Steps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171" y="85930"/>
            <a:ext cx="7202767" cy="579479"/>
          </a:xfrm>
        </p:spPr>
        <p:txBody>
          <a:bodyPr>
            <a:normAutofit/>
          </a:bodyPr>
          <a:lstStyle/>
          <a:p>
            <a:r>
              <a:rPr lang="en-US" dirty="0" smtClean="0"/>
              <a:t>SPS Proton Beam: Drive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75607"/>
              </p:ext>
            </p:extLst>
          </p:nvPr>
        </p:nvGraphicFramePr>
        <p:xfrm>
          <a:off x="1824656" y="729442"/>
          <a:ext cx="5367680" cy="2169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017"/>
                <a:gridCol w="2203663"/>
              </a:tblGrid>
              <a:tr h="30990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800" dirty="0" smtClean="0">
                          <a:effectLst/>
                        </a:rPr>
                        <a:t>Nominal SPS Proton Beam Parameters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9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</a:rPr>
                        <a:t>Momentum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kern="800" dirty="0">
                          <a:effectLst/>
                        </a:rPr>
                        <a:t>400 GeV/c</a:t>
                      </a:r>
                      <a:endParaRPr lang="en-US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9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</a:rPr>
                        <a:t>Protons/bunch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kern="800" dirty="0">
                          <a:effectLst/>
                        </a:rPr>
                        <a:t>3</a:t>
                      </a:r>
                      <a:r>
                        <a:rPr lang="en-GB" sz="1600" b="0" dirty="0">
                          <a:effectLst/>
                        </a:rPr>
                        <a:t> </a:t>
                      </a:r>
                      <a:r>
                        <a:rPr lang="en-GB" sz="1600" b="0" kern="800" dirty="0">
                          <a:effectLst/>
                        </a:rPr>
                        <a:t>10</a:t>
                      </a:r>
                      <a:r>
                        <a:rPr lang="en-GB" sz="1600" b="0" kern="800" baseline="30000" dirty="0">
                          <a:effectLst/>
                        </a:rPr>
                        <a:t>11</a:t>
                      </a:r>
                      <a:endParaRPr lang="en-US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9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</a:rPr>
                        <a:t>Bunch length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kern="800" dirty="0" err="1">
                          <a:effectLst/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GB" sz="1600" b="0" kern="800" baseline="-25000" dirty="0" err="1">
                          <a:effectLst/>
                        </a:rPr>
                        <a:t>z</a:t>
                      </a:r>
                      <a:r>
                        <a:rPr lang="en-GB" sz="1600" b="0" kern="800" dirty="0">
                          <a:effectLst/>
                        </a:rPr>
                        <a:t> = 0.4 ns (12 cm)</a:t>
                      </a:r>
                      <a:endParaRPr lang="en-US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9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</a:rPr>
                        <a:t>Bunch size at plasma entrance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kern="800" dirty="0">
                          <a:effectLst/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GB" sz="1600" b="0" kern="800" baseline="30000" dirty="0">
                          <a:effectLst/>
                        </a:rPr>
                        <a:t>*</a:t>
                      </a:r>
                      <a:r>
                        <a:rPr lang="en-GB" sz="1600" b="0" kern="800" baseline="-25000" dirty="0" err="1">
                          <a:effectLst/>
                        </a:rPr>
                        <a:t>x,y</a:t>
                      </a:r>
                      <a:r>
                        <a:rPr lang="en-GB" sz="1600" b="0" kern="800" dirty="0">
                          <a:effectLst/>
                        </a:rPr>
                        <a:t> = 200 </a:t>
                      </a:r>
                      <a:r>
                        <a:rPr lang="en-GB" sz="1600" b="0" kern="800" dirty="0"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1600" b="0" kern="800" dirty="0">
                          <a:effectLst/>
                        </a:rPr>
                        <a:t>m</a:t>
                      </a:r>
                      <a:endParaRPr lang="en-US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9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</a:rPr>
                        <a:t>Normalized emittance (</a:t>
                      </a:r>
                      <a:r>
                        <a:rPr lang="en-GB" sz="1600" kern="800" dirty="0" err="1">
                          <a:effectLst/>
                        </a:rPr>
                        <a:t>r.m.s</a:t>
                      </a:r>
                      <a:r>
                        <a:rPr lang="en-GB" sz="1600" kern="800" dirty="0">
                          <a:effectLst/>
                        </a:rPr>
                        <a:t>.)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kern="800" dirty="0">
                          <a:effectLst/>
                        </a:rPr>
                        <a:t>3.5 mm mrad</a:t>
                      </a:r>
                      <a:endParaRPr lang="en-US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9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</a:rPr>
                        <a:t>Relative energy spread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kern="800" dirty="0" err="1">
                          <a:effectLst/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GB" sz="1600" b="0" kern="800" dirty="0" err="1">
                          <a:effectLst/>
                        </a:rPr>
                        <a:t>p</a:t>
                      </a:r>
                      <a:r>
                        <a:rPr lang="en-GB" sz="1600" b="0" kern="800" dirty="0">
                          <a:effectLst/>
                        </a:rPr>
                        <a:t>/p = 0.35%</a:t>
                      </a:r>
                      <a:endParaRPr lang="en-US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67226" y="3009458"/>
            <a:ext cx="7912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Long proton beam </a:t>
            </a:r>
            <a:r>
              <a:rPr lang="en-GB" kern="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GB" kern="800" baseline="-25000" dirty="0" err="1" smtClean="0">
                <a:solidFill>
                  <a:srgbClr val="FF0000"/>
                </a:solidFill>
              </a:rPr>
              <a:t>z</a:t>
            </a:r>
            <a:r>
              <a:rPr lang="en-GB" kern="8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= 12cm! Compare with plasma wavelength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of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= 1mm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.</a:t>
            </a:r>
          </a:p>
          <a:p>
            <a:endParaRPr lang="en-US" sz="105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 Experiment based on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Self-Modulation Instability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6" y="3860672"/>
            <a:ext cx="7501411" cy="11818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3450" y="5042480"/>
            <a:ext cx="89027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 smtClean="0"/>
              <a:t>Modulate </a:t>
            </a:r>
            <a:r>
              <a:rPr lang="en-US" sz="1600" dirty="0"/>
              <a:t>long bunch to produce a series of ‘micro-bunches’ in a plasma with a </a:t>
            </a:r>
            <a:r>
              <a:rPr lang="en-US" sz="1600" dirty="0">
                <a:sym typeface="Wingdings"/>
              </a:rPr>
              <a:t>spacing of plasma wavelength </a:t>
            </a:r>
            <a:r>
              <a:rPr lang="en-US" sz="1600" dirty="0" err="1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1600" baseline="-25000" dirty="0" err="1">
                <a:sym typeface="Wingdings"/>
              </a:rPr>
              <a:t>p</a:t>
            </a:r>
            <a:r>
              <a:rPr lang="en-US" sz="1600" dirty="0">
                <a:sym typeface="Wingdings"/>
              </a:rPr>
              <a:t>.</a:t>
            </a:r>
          </a:p>
          <a:p>
            <a:pPr lvl="2">
              <a:buFont typeface="Wingdings" charset="0"/>
              <a:buChar char="à"/>
            </a:pPr>
            <a:r>
              <a:rPr lang="en-US" sz="1600" dirty="0">
                <a:sym typeface="Wingdings"/>
              </a:rPr>
              <a:t>Strong self-modulation effect of proton beam due to transverse wakefield in plasma</a:t>
            </a:r>
          </a:p>
          <a:p>
            <a:pPr lvl="2">
              <a:buFont typeface="Wingdings" charset="0"/>
              <a:buChar char="à"/>
            </a:pPr>
            <a:r>
              <a:rPr lang="en-US" sz="1600" dirty="0">
                <a:sym typeface="Wingdings"/>
              </a:rPr>
              <a:t>Starts from any perturbation and grows exponentially until fully modulated and saturated.</a:t>
            </a:r>
          </a:p>
          <a:p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659698" y="6225186"/>
            <a:ext cx="359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 Immediate use of the SPS beam!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2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925" y="3582247"/>
            <a:ext cx="3131363" cy="17828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686" y="451234"/>
            <a:ext cx="4158717" cy="2298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175" y="3922886"/>
            <a:ext cx="237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cs typeface="Symbol" charset="2"/>
              </a:rPr>
              <a:t>Required: 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err="1" smtClean="0">
                <a:solidFill>
                  <a:srgbClr val="FF0000"/>
                </a:solidFill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</a:rPr>
              <a:t>/n =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</a:rPr>
              <a:t>T/T ≤ 0.002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27" y="85930"/>
            <a:ext cx="6906335" cy="579479"/>
          </a:xfrm>
        </p:spPr>
        <p:txBody>
          <a:bodyPr>
            <a:normAutofit/>
          </a:bodyPr>
          <a:lstStyle/>
          <a:p>
            <a:r>
              <a:rPr lang="en-US" dirty="0" smtClean="0"/>
              <a:t>Plasma </a:t>
            </a:r>
            <a:r>
              <a:rPr lang="en-US" dirty="0" smtClean="0"/>
              <a:t>Source: Rubidium Vapor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36" y="1243842"/>
            <a:ext cx="8229600" cy="50202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Density </a:t>
            </a:r>
            <a:r>
              <a:rPr lang="en-US" dirty="0"/>
              <a:t>adjustable from </a:t>
            </a:r>
            <a:r>
              <a:rPr lang="en-US" b="1" dirty="0"/>
              <a:t>10</a:t>
            </a:r>
            <a:r>
              <a:rPr lang="en-US" b="1" baseline="30000" dirty="0"/>
              <a:t>14</a:t>
            </a:r>
            <a:r>
              <a:rPr lang="en-US" b="1" dirty="0"/>
              <a:t> – 10</a:t>
            </a:r>
            <a:r>
              <a:rPr lang="en-US" b="1" baseline="30000" dirty="0"/>
              <a:t>15</a:t>
            </a:r>
            <a:r>
              <a:rPr lang="en-US" b="1" dirty="0"/>
              <a:t> cm</a:t>
            </a:r>
            <a:r>
              <a:rPr lang="en-US" b="1" baseline="30000" dirty="0"/>
              <a:t>-3</a:t>
            </a:r>
            <a:endParaRPr lang="en-US" b="1" dirty="0"/>
          </a:p>
          <a:p>
            <a:r>
              <a:rPr lang="en-US" dirty="0"/>
              <a:t>10 m long, 4 cm </a:t>
            </a:r>
            <a:r>
              <a:rPr lang="en-US" dirty="0" smtClean="0"/>
              <a:t>diameter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Plasma formed by field ionization of </a:t>
            </a:r>
            <a:r>
              <a:rPr lang="en-US" dirty="0" err="1" smtClean="0"/>
              <a:t>Rb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ym typeface="Wingdings"/>
              </a:rPr>
              <a:t>Ionization potential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baseline="-25000" dirty="0" err="1" smtClean="0">
                <a:cs typeface="Symbol" charset="2"/>
                <a:sym typeface="Wingdings"/>
              </a:rPr>
              <a:t>Rb</a:t>
            </a:r>
            <a:r>
              <a:rPr lang="en-US" dirty="0" smtClean="0">
                <a:sym typeface="Wingdings"/>
              </a:rPr>
              <a:t> = 4.177eV</a:t>
            </a:r>
          </a:p>
          <a:p>
            <a:pPr lvl="1"/>
            <a:r>
              <a:rPr lang="en-US" dirty="0" smtClean="0">
                <a:sym typeface="Wingdings"/>
              </a:rPr>
              <a:t> above intensity threshold (</a:t>
            </a:r>
            <a:r>
              <a:rPr lang="en-US" dirty="0" err="1" smtClean="0">
                <a:sym typeface="Wingdings"/>
              </a:rPr>
              <a:t>I</a:t>
            </a:r>
            <a:r>
              <a:rPr lang="en-US" baseline="-25000" dirty="0" err="1" smtClean="0">
                <a:sym typeface="Wingdings"/>
              </a:rPr>
              <a:t>ioniz</a:t>
            </a:r>
            <a:r>
              <a:rPr lang="en-US" dirty="0" smtClean="0">
                <a:sym typeface="Wingdings"/>
              </a:rPr>
              <a:t> = 1.7 x 10</a:t>
            </a:r>
            <a:r>
              <a:rPr lang="en-US" baseline="30000" dirty="0" smtClean="0">
                <a:sym typeface="Wingdings"/>
              </a:rPr>
              <a:t>12</a:t>
            </a:r>
            <a:r>
              <a:rPr lang="en-US" dirty="0" smtClean="0">
                <a:sym typeface="Wingdings"/>
              </a:rPr>
              <a:t>W/cm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 100% is ionized. </a:t>
            </a:r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Plasma density = vapor density</a:t>
            </a: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System is oil-heated: </a:t>
            </a:r>
            <a:r>
              <a:rPr lang="en-US" dirty="0" smtClean="0"/>
              <a:t>150</a:t>
            </a:r>
            <a:r>
              <a:rPr lang="en-US" dirty="0"/>
              <a:t>˚ to 200˚ C</a:t>
            </a:r>
            <a:endParaRPr lang="en-US" dirty="0" smtClean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keep temperature uniformity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Keep density uniformity</a:t>
            </a:r>
          </a:p>
          <a:p>
            <a:pPr lvl="2"/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9182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27" y="85930"/>
            <a:ext cx="6906335" cy="579479"/>
          </a:xfrm>
        </p:spPr>
        <p:txBody>
          <a:bodyPr>
            <a:normAutofit/>
          </a:bodyPr>
          <a:lstStyle/>
          <a:p>
            <a:r>
              <a:rPr lang="en-US" dirty="0" smtClean="0"/>
              <a:t>Plasma </a:t>
            </a:r>
            <a:r>
              <a:rPr lang="en-US" dirty="0" smtClean="0"/>
              <a:t>Source: Rubidium Vapor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53" y="5124436"/>
            <a:ext cx="5984384" cy="952194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smtClean="0">
                <a:sym typeface="Wingdings"/>
              </a:rPr>
              <a:t>Fast </a:t>
            </a:r>
            <a:r>
              <a:rPr lang="en-US" sz="1800" dirty="0">
                <a:sym typeface="Wingdings"/>
              </a:rPr>
              <a:t>valves at both ends </a:t>
            </a:r>
            <a:endParaRPr lang="en-US" sz="1800" dirty="0" smtClean="0">
              <a:sym typeface="Wingdings"/>
            </a:endParaRPr>
          </a:p>
          <a:p>
            <a:pPr marL="0" indent="0">
              <a:buNone/>
            </a:pPr>
            <a:r>
              <a:rPr lang="en-US" sz="1800" dirty="0">
                <a:sym typeface="Wingdings"/>
              </a:rPr>
              <a:t>	</a:t>
            </a:r>
            <a:r>
              <a:rPr lang="en-US" sz="1800" dirty="0" smtClean="0">
                <a:sym typeface="Wingdings"/>
              </a:rPr>
              <a:t> separation of plasma from SPS beam vacuum.</a:t>
            </a:r>
          </a:p>
          <a:p>
            <a:pPr marL="0" indent="0">
              <a:buNone/>
            </a:pPr>
            <a:r>
              <a:rPr lang="en-US" sz="1800" dirty="0" smtClean="0">
                <a:sym typeface="Wingdings"/>
              </a:rPr>
              <a:t>	 Must be opened when laser/electron/proton passes through.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65444" y="723049"/>
            <a:ext cx="7105010" cy="4022031"/>
            <a:chOff x="5416657" y="4297448"/>
            <a:chExt cx="3270143" cy="1798579"/>
          </a:xfrm>
        </p:grpSpPr>
        <p:pic>
          <p:nvPicPr>
            <p:cNvPr id="13" name="Picture 12" descr="FRIOA06f6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657" y="4297448"/>
              <a:ext cx="3270143" cy="17985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613422" y="5679321"/>
              <a:ext cx="1199850" cy="151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3m prototype at MPI Munich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6618" y="4857147"/>
            <a:ext cx="2908246" cy="1751487"/>
            <a:chOff x="683212" y="4092107"/>
            <a:chExt cx="3229820" cy="2152420"/>
          </a:xfrm>
        </p:grpSpPr>
        <p:pic>
          <p:nvPicPr>
            <p:cNvPr id="17" name="Picture 16" descr="Screen Shot 2014-06-30 at 16.20.03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212" y="4092107"/>
              <a:ext cx="3105635" cy="215242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059031" y="4209556"/>
              <a:ext cx="2854001" cy="3959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Ultra-fast (15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ms</a:t>
              </a:r>
              <a:r>
                <a:rPr lang="en-US" sz="1100" dirty="0" smtClean="0">
                  <a:solidFill>
                    <a:schemeClr val="bg1"/>
                  </a:solidFill>
                </a:rPr>
                <a:t>) valves</a:t>
              </a:r>
            </a:p>
            <a:p>
              <a:r>
                <a:rPr lang="en-US" sz="1100" dirty="0" smtClean="0">
                  <a:solidFill>
                    <a:schemeClr val="bg1"/>
                  </a:solidFill>
                </a:rPr>
                <a:t>&gt;  40 000 cycles! 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10" y="836685"/>
            <a:ext cx="8576990" cy="76433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Laser intensity must exceed ionization intensity at the plasma end (L=10m) over a plasma radius of r &gt; 3</a:t>
            </a:r>
            <a:r>
              <a:rPr lang="en-US" sz="1800" dirty="0" smtClean="0">
                <a:latin typeface="Symbol" charset="2"/>
                <a:cs typeface="Symbol" charset="2"/>
              </a:rPr>
              <a:t>s</a:t>
            </a:r>
            <a:r>
              <a:rPr lang="en-US" sz="1800" dirty="0" smtClean="0"/>
              <a:t> = 600 µm.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517788"/>
              </p:ext>
            </p:extLst>
          </p:nvPr>
        </p:nvGraphicFramePr>
        <p:xfrm>
          <a:off x="507815" y="2542546"/>
          <a:ext cx="3676795" cy="2666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446"/>
                <a:gridCol w="1498349"/>
              </a:tblGrid>
              <a:tr h="266601"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Laser </a:t>
                      </a:r>
                      <a:r>
                        <a:rPr lang="en-GB" sz="1400" kern="800" dirty="0" smtClean="0">
                          <a:effectLst/>
                          <a:latin typeface="+mn-lt"/>
                          <a:ea typeface="Times New Roman"/>
                        </a:rPr>
                        <a:t>Beam</a:t>
                      </a:r>
                      <a:r>
                        <a:rPr lang="en-GB" sz="1400" kern="800" baseline="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Laser type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Fiber </a:t>
                      </a:r>
                      <a:r>
                        <a:rPr lang="en-US" sz="1400" dirty="0" err="1" smtClean="0">
                          <a:effectLst/>
                          <a:latin typeface="+mn-lt"/>
                          <a:ea typeface="Times New Roman"/>
                        </a:rPr>
                        <a:t>Ti:Sapphire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Pulse wavelength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l</a:t>
                      </a:r>
                      <a:r>
                        <a:rPr lang="en-GB" sz="1400" kern="800" baseline="-25000" dirty="0">
                          <a:effectLst/>
                          <a:latin typeface="+mn-lt"/>
                          <a:ea typeface="Times New Roman"/>
                        </a:rPr>
                        <a:t>0</a:t>
                      </a: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 = 780 nm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Pulse length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>
                          <a:effectLst/>
                          <a:latin typeface="+mn-lt"/>
                          <a:ea typeface="Times New Roman"/>
                        </a:rPr>
                        <a:t>100-120 fs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>
                          <a:effectLst/>
                          <a:latin typeface="+mn-lt"/>
                          <a:ea typeface="Times New Roman"/>
                        </a:rPr>
                        <a:t>Pulse energy (after compr.)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800" dirty="0">
                          <a:effectLst/>
                          <a:latin typeface="+mn-lt"/>
                          <a:ea typeface="Times New Roman"/>
                        </a:rPr>
                        <a:t>450 </a:t>
                      </a:r>
                      <a:r>
                        <a:rPr lang="en-GB" sz="1400" b="1" kern="800" dirty="0" err="1">
                          <a:effectLst/>
                          <a:latin typeface="+mn-lt"/>
                          <a:ea typeface="Times New Roman"/>
                        </a:rPr>
                        <a:t>mJ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Laser power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 smtClean="0">
                          <a:effectLst/>
                          <a:latin typeface="+mn-lt"/>
                          <a:ea typeface="Times New Roman"/>
                        </a:rPr>
                        <a:t>4.5 </a:t>
                      </a: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TW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Focused laser size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800" dirty="0" err="1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s</a:t>
                      </a:r>
                      <a:r>
                        <a:rPr lang="en-GB" sz="1400" b="1" kern="800" baseline="-25000" dirty="0" err="1">
                          <a:effectLst/>
                          <a:latin typeface="+mn-lt"/>
                          <a:ea typeface="Times New Roman"/>
                        </a:rPr>
                        <a:t>x,y</a:t>
                      </a:r>
                      <a:r>
                        <a:rPr lang="en-GB" sz="1400" b="1" kern="800" dirty="0">
                          <a:effectLst/>
                          <a:latin typeface="+mn-lt"/>
                          <a:ea typeface="Times New Roman"/>
                        </a:rPr>
                        <a:t> = 1 mm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Rayleigh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</a:rPr>
                        <a:t> length Z</a:t>
                      </a:r>
                      <a:r>
                        <a:rPr lang="en-US" sz="1400" baseline="-25000" dirty="0" smtClean="0">
                          <a:effectLst/>
                          <a:latin typeface="+mn-lt"/>
                          <a:ea typeface="Times New Roman"/>
                        </a:rPr>
                        <a:t>R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Times New Roman"/>
                        </a:rPr>
                        <a:t>5 m</a:t>
                      </a:r>
                      <a:endParaRPr lang="en-US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 smtClean="0">
                          <a:effectLst/>
                          <a:latin typeface="+mn-lt"/>
                          <a:ea typeface="Times New Roman"/>
                        </a:rPr>
                        <a:t>Energy </a:t>
                      </a: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stability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>
                          <a:effectLst/>
                          <a:latin typeface="+mn-lt"/>
                          <a:ea typeface="Times New Roman"/>
                        </a:rPr>
                        <a:t>±1.5% r.m.s.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660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Repetition rate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+mn-lt"/>
                          <a:ea typeface="Times New Roman"/>
                        </a:rPr>
                        <a:t>10 </a:t>
                      </a:r>
                      <a:r>
                        <a:rPr lang="en-GB" sz="1400" kern="800" dirty="0" smtClean="0">
                          <a:effectLst/>
                          <a:latin typeface="+mn-lt"/>
                          <a:ea typeface="Times New Roman"/>
                        </a:rPr>
                        <a:t>Hz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5" name="Picture 14" descr="DSC_48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180" y="2542546"/>
            <a:ext cx="4222003" cy="28171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73119" y="2754827"/>
            <a:ext cx="2270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Laser system in MPI, Munich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6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035" y="1497195"/>
            <a:ext cx="7380970" cy="2991778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dirty="0" smtClean="0"/>
              <a:t>AWAKE at </a:t>
            </a:r>
            <a:r>
              <a:rPr lang="en-US" dirty="0" smtClean="0"/>
              <a:t>CERN</a:t>
            </a:r>
          </a:p>
          <a:p>
            <a:r>
              <a:rPr lang="en-US" dirty="0" smtClean="0"/>
              <a:t>AWAKE: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smtClean="0"/>
              <a:t>Phase </a:t>
            </a:r>
          </a:p>
          <a:p>
            <a:r>
              <a:rPr lang="en-US" dirty="0" smtClean="0"/>
              <a:t>AWAKE: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Phase</a:t>
            </a:r>
          </a:p>
          <a:p>
            <a:r>
              <a:rPr lang="en-US" dirty="0" smtClean="0"/>
              <a:t>The Experimental </a:t>
            </a:r>
            <a:r>
              <a:rPr lang="en-US" dirty="0" smtClean="0"/>
              <a:t>Facility at CERN</a:t>
            </a:r>
          </a:p>
          <a:p>
            <a:r>
              <a:rPr lang="en-US" dirty="0" smtClean="0"/>
              <a:t>Planning and Next </a:t>
            </a:r>
            <a:r>
              <a:rPr lang="en-US" dirty="0" smtClean="0"/>
              <a:t>Steps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5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87" y="57392"/>
            <a:ext cx="8635800" cy="7545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Combining Drive Beam, Plasma Source, Laser: </a:t>
            </a:r>
            <a:br>
              <a:rPr lang="en-US" dirty="0" smtClean="0"/>
            </a:br>
            <a:r>
              <a:rPr lang="en-US" dirty="0" smtClean="0"/>
              <a:t>Proton </a:t>
            </a:r>
            <a:r>
              <a:rPr lang="en-US" dirty="0" smtClean="0"/>
              <a:t>Bunch </a:t>
            </a:r>
            <a:r>
              <a:rPr lang="en-US" dirty="0" smtClean="0"/>
              <a:t>Self-Modulation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15" y="840524"/>
            <a:ext cx="8713713" cy="18915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Self</a:t>
            </a:r>
            <a:r>
              <a:rPr lang="en-US" sz="1600" b="1" dirty="0"/>
              <a:t>-Modulation Instability (SMI): </a:t>
            </a:r>
          </a:p>
          <a:p>
            <a:r>
              <a:rPr lang="en-US" sz="1600" dirty="0" smtClean="0"/>
              <a:t>Laser </a:t>
            </a:r>
            <a:r>
              <a:rPr lang="en-US" sz="1600" dirty="0"/>
              <a:t>beam co-moving within the proton bunch effectively seeds the SMI</a:t>
            </a:r>
          </a:p>
          <a:p>
            <a:pPr lvl="1"/>
            <a:r>
              <a:rPr lang="en-US" sz="1400" dirty="0"/>
              <a:t>Laser pulse creates the ionization front</a:t>
            </a:r>
          </a:p>
          <a:p>
            <a:pPr lvl="1"/>
            <a:r>
              <a:rPr lang="en-US" sz="1400" dirty="0"/>
              <a:t>Ionization front acts as if long proton bunch is sharply cut</a:t>
            </a:r>
          </a:p>
          <a:p>
            <a:pPr lvl="1"/>
            <a:r>
              <a:rPr lang="en-US" sz="1400" dirty="0"/>
              <a:t>Laser pulse excites wakes to directly seed the self-modulation </a:t>
            </a:r>
            <a:r>
              <a:rPr lang="en-US" sz="1400" dirty="0" smtClean="0"/>
              <a:t>instability</a:t>
            </a:r>
          </a:p>
          <a:p>
            <a:pPr lvl="1"/>
            <a:r>
              <a:rPr lang="en-US" sz="1400" dirty="0">
                <a:sym typeface="Wingdings"/>
              </a:rPr>
              <a:t>grows exponentially until fully modulated and saturated</a:t>
            </a:r>
            <a:r>
              <a:rPr lang="en-US" sz="1400" dirty="0" smtClean="0">
                <a:sym typeface="Wingdings"/>
              </a:rPr>
              <a:t>.</a:t>
            </a:r>
            <a:endParaRPr lang="en-US" sz="1400" dirty="0"/>
          </a:p>
          <a:p>
            <a:pPr lvl="1">
              <a:buFont typeface="Wingdings" charset="0"/>
              <a:buChar char="à"/>
            </a:pPr>
            <a:endParaRPr lang="en-US" sz="1200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28744" y="6408470"/>
            <a:ext cx="1802643" cy="268977"/>
          </a:xfrm>
        </p:spPr>
        <p:txBody>
          <a:bodyPr/>
          <a:lstStyle/>
          <a:p>
            <a:fld id="{BF63DF78-E913-8A41-933F-B3580CE1A6D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36214" y="2478998"/>
            <a:ext cx="6870370" cy="3677826"/>
            <a:chOff x="929440" y="2176039"/>
            <a:chExt cx="7088122" cy="435176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440" y="2176039"/>
              <a:ext cx="7088122" cy="3168871"/>
            </a:xfrm>
            <a:prstGeom prst="rect">
              <a:avLst/>
            </a:prstGeom>
          </p:spPr>
        </p:pic>
        <p:pic>
          <p:nvPicPr>
            <p:cNvPr id="22" name="Picture 7" descr="beam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819" y="5490988"/>
              <a:ext cx="3306777" cy="1036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 rot="5400000">
            <a:off x="7564613" y="3359614"/>
            <a:ext cx="2005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N. Kumar, A. </a:t>
            </a:r>
            <a:r>
              <a:rPr lang="en-US" sz="1000" dirty="0" err="1" smtClean="0"/>
              <a:t>Pukhov</a:t>
            </a:r>
            <a:r>
              <a:rPr lang="en-US" sz="1000" dirty="0" smtClean="0"/>
              <a:t>, </a:t>
            </a:r>
            <a:r>
              <a:rPr lang="en-US" sz="1000" dirty="0"/>
              <a:t>K. Lotov</a:t>
            </a:r>
            <a:r>
              <a:rPr lang="ru-RU" sz="1000" dirty="0" smtClean="0"/>
              <a:t>, </a:t>
            </a:r>
            <a:r>
              <a:rPr lang="en-US" sz="1000" dirty="0" smtClean="0"/>
              <a:t>Phys. Rev. Letters </a:t>
            </a:r>
            <a:r>
              <a:rPr lang="ru-RU" sz="1000" dirty="0" smtClean="0"/>
              <a:t>(20</a:t>
            </a:r>
            <a:r>
              <a:rPr lang="en-US" sz="1000" dirty="0" smtClean="0"/>
              <a:t>10</a:t>
            </a:r>
            <a:r>
              <a:rPr lang="ru-RU" sz="1000" dirty="0" smtClean="0"/>
              <a:t>)</a:t>
            </a:r>
            <a:r>
              <a:rPr lang="en-US" sz="1000" dirty="0" smtClean="0"/>
              <a:t>: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26" name="Rectangle 25"/>
          <p:cNvSpPr/>
          <p:nvPr/>
        </p:nvSpPr>
        <p:spPr>
          <a:xfrm>
            <a:off x="3199393" y="3654598"/>
            <a:ext cx="11364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mbol" charset="2"/>
                <a:cs typeface="Symbol" charset="2"/>
              </a:rPr>
              <a:t>l</a:t>
            </a:r>
            <a:r>
              <a:rPr lang="en-US" sz="1400" baseline="-25000" dirty="0"/>
              <a:t>p</a:t>
            </a:r>
            <a:r>
              <a:rPr lang="en-US" sz="1400" dirty="0"/>
              <a:t> </a:t>
            </a:r>
            <a:r>
              <a:rPr lang="en-US" sz="1400" dirty="0" smtClean="0"/>
              <a:t>= 1.2 mm</a:t>
            </a: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749823" y="5302877"/>
            <a:ext cx="3493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Self-modulated proton bunch </a:t>
            </a:r>
            <a:r>
              <a:rPr lang="en-US" sz="1400" dirty="0" smtClean="0"/>
              <a:t>resonantly driving plasma wakefields.</a:t>
            </a:r>
            <a:endParaRPr lang="en-US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464660" y="1474742"/>
            <a:ext cx="2454268" cy="713135"/>
            <a:chOff x="3750776" y="4107999"/>
            <a:chExt cx="4545014" cy="1583950"/>
          </a:xfrm>
        </p:grpSpPr>
        <p:sp>
          <p:nvSpPr>
            <p:cNvPr id="15" name="Rectangle 14"/>
            <p:cNvSpPr/>
            <p:nvPr/>
          </p:nvSpPr>
          <p:spPr>
            <a:xfrm>
              <a:off x="3750776" y="4142695"/>
              <a:ext cx="2602936" cy="129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Oval 15"/>
            <p:cNvSpPr/>
            <p:nvPr/>
          </p:nvSpPr>
          <p:spPr>
            <a:xfrm>
              <a:off x="4318621" y="4667891"/>
              <a:ext cx="3977169" cy="404746"/>
            </a:xfrm>
            <a:prstGeom prst="ellipse">
              <a:avLst/>
            </a:prstGeom>
            <a:solidFill>
              <a:srgbClr val="FF0000">
                <a:alpha val="9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331410" y="4142695"/>
              <a:ext cx="0" cy="1299274"/>
            </a:xfrm>
            <a:prstGeom prst="straightConnector1">
              <a:avLst/>
            </a:prstGeom>
            <a:ln w="19050" cmpd="sng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6114140" y="4800012"/>
              <a:ext cx="239572" cy="16860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60379" y="5076704"/>
              <a:ext cx="1579038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l</a:t>
              </a:r>
              <a:r>
                <a:rPr lang="en-US" sz="1200" dirty="0" smtClean="0">
                  <a:solidFill>
                    <a:srgbClr val="0000FF"/>
                  </a:solidFill>
                </a:rPr>
                <a:t>aser pulse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97274" y="4513567"/>
              <a:ext cx="1920657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proton bunch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76981" y="4107999"/>
              <a:ext cx="724089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gas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71651" y="4123880"/>
              <a:ext cx="1173180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lasma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694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AWAKE: 1</a:t>
            </a:r>
            <a:r>
              <a:rPr lang="en-US" baseline="30000" dirty="0" smtClean="0"/>
              <a:t>st</a:t>
            </a:r>
            <a:r>
              <a:rPr lang="en-US" dirty="0" smtClean="0"/>
              <a:t> Experimental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3178" y="1688736"/>
            <a:ext cx="8252560" cy="1736930"/>
            <a:chOff x="242762" y="1990428"/>
            <a:chExt cx="8252560" cy="1736930"/>
          </a:xfrm>
        </p:grpSpPr>
        <p:grpSp>
          <p:nvGrpSpPr>
            <p:cNvPr id="6" name="Group 5"/>
            <p:cNvGrpSpPr/>
            <p:nvPr/>
          </p:nvGrpSpPr>
          <p:grpSpPr>
            <a:xfrm>
              <a:off x="242762" y="1990428"/>
              <a:ext cx="8252560" cy="1736930"/>
              <a:chOff x="242762" y="1990428"/>
              <a:chExt cx="8252560" cy="173693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42762" y="1990428"/>
                <a:ext cx="8252560" cy="1736930"/>
                <a:chOff x="236560" y="2232737"/>
                <a:chExt cx="8252560" cy="1736930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2929575" y="3002915"/>
                  <a:ext cx="3099619" cy="36520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1" idx="1"/>
                </p:cNvCxnSpPr>
                <p:nvPr/>
              </p:nvCxnSpPr>
              <p:spPr>
                <a:xfrm flipV="1">
                  <a:off x="2929575" y="3157952"/>
                  <a:ext cx="4846806" cy="2756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5037427" y="3172751"/>
                  <a:ext cx="2131073" cy="23379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7085950" y="306398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7168500" y="316875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21" name="Isosceles Triangle 20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230017" y="3225796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43489" y="344644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293346" y="2754449"/>
                  <a:ext cx="13600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 plasma cell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929575" y="2829184"/>
                  <a:ext cx="3099619" cy="0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116097" y="2566500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6573276" y="3084157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6684782" y="3086746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355882" y="3028165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6430401" y="3084157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Arrow Connector 8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Content Placeholder 2"/>
          <p:cNvSpPr txBox="1">
            <a:spLocks/>
          </p:cNvSpPr>
          <p:nvPr/>
        </p:nvSpPr>
        <p:spPr>
          <a:xfrm>
            <a:off x="180107" y="864262"/>
            <a:ext cx="8797640" cy="607985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Perform </a:t>
            </a:r>
            <a:r>
              <a:rPr lang="en-US" sz="1600" b="1" dirty="0" smtClean="0">
                <a:solidFill>
                  <a:srgbClr val="FF0000"/>
                </a:solidFill>
              </a:rPr>
              <a:t>benchmark experiments using proton bunches </a:t>
            </a:r>
            <a:r>
              <a:rPr lang="en-US" sz="1600" dirty="0" smtClean="0"/>
              <a:t>to drive wakefields for the first time ever.</a:t>
            </a:r>
          </a:p>
          <a:p>
            <a:r>
              <a:rPr lang="en-US" sz="1600" dirty="0" smtClean="0"/>
              <a:t>Understand </a:t>
            </a:r>
            <a:r>
              <a:rPr lang="en-US" sz="1600" b="1" dirty="0" smtClean="0">
                <a:solidFill>
                  <a:srgbClr val="FF0000"/>
                </a:solidFill>
              </a:rPr>
              <a:t>the physics of self-modulation instability </a:t>
            </a:r>
            <a:r>
              <a:rPr lang="en-US" sz="1600" dirty="0" smtClean="0"/>
              <a:t>processes in plasma.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620479" y="4107509"/>
            <a:ext cx="5449986" cy="2286175"/>
            <a:chOff x="1395892" y="3965108"/>
            <a:chExt cx="5449986" cy="2286175"/>
          </a:xfrm>
        </p:grpSpPr>
        <p:pic>
          <p:nvPicPr>
            <p:cNvPr id="36" name="Picture 35" descr="SMI-Protons-Rb-LaserSeeding-new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892" y="4217859"/>
              <a:ext cx="5377277" cy="20334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16200000">
              <a:off x="4708281" y="4874331"/>
              <a:ext cx="209544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3366FF"/>
                  </a:solidFill>
                </a:rPr>
                <a:t>Plasma electron density </a:t>
              </a:r>
              <a:r>
                <a:rPr lang="en-US" sz="1200" dirty="0" err="1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r</a:t>
              </a:r>
              <a:r>
                <a:rPr lang="en-US" sz="1200" baseline="-25000" dirty="0" err="1" smtClean="0">
                  <a:solidFill>
                    <a:srgbClr val="3366FF"/>
                  </a:solidFill>
                  <a:latin typeface="+mj-lt"/>
                  <a:cs typeface="Symbol" charset="2"/>
                </a:rPr>
                <a:t>plasma</a:t>
              </a:r>
              <a:endParaRPr lang="en-US" sz="1200" dirty="0">
                <a:solidFill>
                  <a:srgbClr val="3366FF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5784164" y="4904451"/>
              <a:ext cx="1846429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Proton beam density </a:t>
              </a:r>
              <a:r>
                <a:rPr lang="en-US" sz="1200" dirty="0" err="1" smtClean="0">
                  <a:solidFill>
                    <a:srgbClr val="FF6600"/>
                  </a:solidFill>
                  <a:latin typeface="Symbol" charset="2"/>
                  <a:cs typeface="Symbol" charset="2"/>
                </a:rPr>
                <a:t>r</a:t>
              </a:r>
              <a:r>
                <a:rPr lang="en-US" sz="1200" baseline="-25000" dirty="0" err="1" smtClean="0">
                  <a:solidFill>
                    <a:srgbClr val="FF6600"/>
                  </a:solidFill>
                  <a:latin typeface="+mj-lt"/>
                  <a:cs typeface="Symbol" charset="2"/>
                </a:rPr>
                <a:t>beam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84693" y="4896383"/>
            <a:ext cx="2450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Self-modulated proton bunch </a:t>
            </a:r>
            <a:r>
              <a:rPr lang="en-US" sz="1400" dirty="0" smtClean="0"/>
              <a:t>resonantly driving plasma wakefields.</a:t>
            </a:r>
            <a:endParaRPr lang="en-US" sz="1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1529811" y="3199235"/>
            <a:ext cx="2454268" cy="713135"/>
            <a:chOff x="3750776" y="4107999"/>
            <a:chExt cx="4545014" cy="1583950"/>
          </a:xfrm>
        </p:grpSpPr>
        <p:sp>
          <p:nvSpPr>
            <p:cNvPr id="41" name="Rectangle 40"/>
            <p:cNvSpPr/>
            <p:nvPr/>
          </p:nvSpPr>
          <p:spPr>
            <a:xfrm>
              <a:off x="3750776" y="4142695"/>
              <a:ext cx="2602936" cy="129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2" name="Oval 41"/>
            <p:cNvSpPr/>
            <p:nvPr/>
          </p:nvSpPr>
          <p:spPr>
            <a:xfrm>
              <a:off x="4318621" y="4667891"/>
              <a:ext cx="3977169" cy="404746"/>
            </a:xfrm>
            <a:prstGeom prst="ellipse">
              <a:avLst/>
            </a:prstGeom>
            <a:solidFill>
              <a:srgbClr val="FF0000">
                <a:alpha val="9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6331410" y="4142695"/>
              <a:ext cx="0" cy="1299274"/>
            </a:xfrm>
            <a:prstGeom prst="straightConnector1">
              <a:avLst/>
            </a:prstGeom>
            <a:ln w="19050" cmpd="sng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114140" y="4800012"/>
              <a:ext cx="239572" cy="16860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60379" y="5076704"/>
              <a:ext cx="1579038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l</a:t>
              </a:r>
              <a:r>
                <a:rPr lang="en-US" sz="1200" dirty="0" smtClean="0">
                  <a:solidFill>
                    <a:srgbClr val="0000FF"/>
                  </a:solidFill>
                </a:rPr>
                <a:t>aser pulse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7274" y="4513567"/>
              <a:ext cx="1920657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proton bunch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76981" y="4107999"/>
              <a:ext cx="724089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gas</a:t>
              </a:r>
              <a:endParaRPr lang="en-US" sz="12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1651" y="4123880"/>
              <a:ext cx="1173180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lasma</a:t>
              </a:r>
              <a:endParaRPr lang="en-US" sz="12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4160122" y="6393684"/>
            <a:ext cx="2349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200" dirty="0"/>
              <a:t>J. Vieira et al PoP 19063105 (2012)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283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04727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1</a:t>
            </a:r>
            <a:r>
              <a:rPr lang="en-US" baseline="30000" dirty="0" smtClean="0"/>
              <a:t>st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307217" y="1365610"/>
            <a:ext cx="8252560" cy="1736930"/>
            <a:chOff x="242762" y="1990428"/>
            <a:chExt cx="8252560" cy="1736930"/>
          </a:xfrm>
        </p:grpSpPr>
        <p:grpSp>
          <p:nvGrpSpPr>
            <p:cNvPr id="62" name="Group 61"/>
            <p:cNvGrpSpPr/>
            <p:nvPr/>
          </p:nvGrpSpPr>
          <p:grpSpPr>
            <a:xfrm>
              <a:off x="242762" y="1990428"/>
              <a:ext cx="8252560" cy="1736930"/>
              <a:chOff x="242762" y="1990428"/>
              <a:chExt cx="8252560" cy="173693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42762" y="1990428"/>
                <a:ext cx="8252560" cy="1736930"/>
                <a:chOff x="236560" y="2232737"/>
                <a:chExt cx="8252560" cy="1736930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2929575" y="3002915"/>
                  <a:ext cx="3099619" cy="36520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>
                  <a:stCxn id="9" idx="1"/>
                </p:cNvCxnSpPr>
                <p:nvPr/>
              </p:nvCxnSpPr>
              <p:spPr>
                <a:xfrm flipV="1">
                  <a:off x="2929575" y="3157952"/>
                  <a:ext cx="4846806" cy="2756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037427" y="3172751"/>
                  <a:ext cx="2131073" cy="23379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7085950" y="306398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7168500" y="316875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230017" y="3225796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3489" y="344644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293346" y="2754449"/>
                  <a:ext cx="13600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 plasma cell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8" name="Straight Arrow Connector 87"/>
                <p:cNvCxnSpPr/>
                <p:nvPr/>
              </p:nvCxnSpPr>
              <p:spPr>
                <a:xfrm>
                  <a:off x="2929575" y="2829184"/>
                  <a:ext cx="3099619" cy="0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116097" y="2566500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6573276" y="3084157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84782" y="3086746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355882" y="3028165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6430401" y="3084157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6" name="Picture 55" descr="f-extremaab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541"/>
          <a:stretch/>
        </p:blipFill>
        <p:spPr>
          <a:xfrm>
            <a:off x="3483075" y="4252214"/>
            <a:ext cx="4715896" cy="230364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06200" y="4616503"/>
            <a:ext cx="275780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Maximum amplitude of the </a:t>
            </a:r>
            <a:r>
              <a:rPr lang="en-US" sz="1400" b="1" dirty="0" smtClean="0"/>
              <a:t>accelerating field </a:t>
            </a:r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z</a:t>
            </a:r>
            <a:r>
              <a:rPr lang="en-US" sz="1400" b="1" dirty="0" smtClean="0"/>
              <a:t> </a:t>
            </a:r>
            <a:r>
              <a:rPr lang="en-US" sz="1400" dirty="0" smtClean="0"/>
              <a:t>as a function of position along the plasma.</a:t>
            </a:r>
          </a:p>
          <a:p>
            <a:r>
              <a:rPr lang="en-US" sz="1400" dirty="0" smtClean="0"/>
              <a:t>Saturation of the SMI at ~4m.</a:t>
            </a:r>
            <a:endParaRPr lang="en-US" sz="1400" dirty="0"/>
          </a:p>
        </p:txBody>
      </p:sp>
      <p:sp>
        <p:nvSpPr>
          <p:cNvPr id="58" name="Content Placeholder 3"/>
          <p:cNvSpPr>
            <a:spLocks noGrp="1"/>
          </p:cNvSpPr>
          <p:nvPr>
            <p:ph idx="1"/>
          </p:nvPr>
        </p:nvSpPr>
        <p:spPr>
          <a:xfrm>
            <a:off x="1345436" y="2867572"/>
            <a:ext cx="8098894" cy="1327566"/>
          </a:xfrm>
        </p:spPr>
        <p:txBody>
          <a:bodyPr>
            <a:noAutofit/>
          </a:bodyPr>
          <a:lstStyle/>
          <a:p>
            <a:r>
              <a:rPr lang="en-US" sz="1400" dirty="0" smtClean="0"/>
              <a:t>Laser </a:t>
            </a:r>
            <a:r>
              <a:rPr lang="en-US" sz="1400" dirty="0"/>
              <a:t>and proton beam synchronized at the </a:t>
            </a:r>
            <a:r>
              <a:rPr lang="en-US" sz="1400" b="1" dirty="0"/>
              <a:t>100 </a:t>
            </a:r>
            <a:r>
              <a:rPr lang="en-US" sz="1400" b="1" dirty="0" err="1"/>
              <a:t>ps</a:t>
            </a:r>
            <a:r>
              <a:rPr lang="en-US" sz="1400" b="1" dirty="0"/>
              <a:t> level</a:t>
            </a:r>
            <a:r>
              <a:rPr lang="en-US" sz="1400" dirty="0"/>
              <a:t>. </a:t>
            </a:r>
          </a:p>
          <a:p>
            <a:r>
              <a:rPr lang="en-US" sz="1400" dirty="0"/>
              <a:t>Laser and proton beam </a:t>
            </a:r>
            <a:r>
              <a:rPr lang="en-US" sz="1400" b="1" dirty="0"/>
              <a:t>co-axial </a:t>
            </a:r>
            <a:r>
              <a:rPr lang="en-US" sz="1400" dirty="0"/>
              <a:t>over the full length of the plasma cell:</a:t>
            </a:r>
          </a:p>
          <a:p>
            <a:pPr lvl="1"/>
            <a:r>
              <a:rPr lang="en-US" sz="1400" dirty="0" smtClean="0"/>
              <a:t>100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cs typeface="Symbol" charset="2"/>
              </a:rPr>
              <a:t>m </a:t>
            </a:r>
            <a:r>
              <a:rPr lang="en-US" sz="1400" dirty="0">
                <a:cs typeface="Symbol" charset="2"/>
              </a:rPr>
              <a:t>and 15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cs typeface="Symbol" charset="2"/>
              </a:rPr>
              <a:t>rad </a:t>
            </a:r>
            <a:r>
              <a:rPr lang="en-US" sz="1400" dirty="0">
                <a:cs typeface="Symbol" charset="2"/>
              </a:rPr>
              <a:t>pointing accuracy</a:t>
            </a:r>
          </a:p>
          <a:p>
            <a:pPr lvl="1"/>
            <a:r>
              <a:rPr lang="en-US" sz="1400" dirty="0">
                <a:cs typeface="Symbol" charset="2"/>
              </a:rPr>
              <a:t>High resolution diagnostics to perform and monitor relative alignment</a:t>
            </a:r>
          </a:p>
          <a:p>
            <a:r>
              <a:rPr lang="en-US" sz="1400" dirty="0">
                <a:cs typeface="Symbol" charset="2"/>
              </a:rPr>
              <a:t>Plasma density uniformity better than </a:t>
            </a:r>
            <a:r>
              <a:rPr lang="en-US" sz="1400" b="1" dirty="0">
                <a:cs typeface="Symbol" charset="2"/>
              </a:rPr>
              <a:t>0.2</a:t>
            </a:r>
            <a:r>
              <a:rPr lang="en-US" sz="1400" b="1" dirty="0" smtClean="0">
                <a:cs typeface="Symbol" charset="2"/>
              </a:rPr>
              <a:t>%</a:t>
            </a:r>
            <a:endParaRPr lang="en-US" sz="1400" b="1" dirty="0" smtClean="0"/>
          </a:p>
          <a:p>
            <a:endParaRPr lang="en-US" sz="1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1773098" y="898305"/>
            <a:ext cx="2454268" cy="713135"/>
            <a:chOff x="3750776" y="4107999"/>
            <a:chExt cx="4545014" cy="1583950"/>
          </a:xfrm>
        </p:grpSpPr>
        <p:sp>
          <p:nvSpPr>
            <p:cNvPr id="61" name="Rectangle 60"/>
            <p:cNvSpPr/>
            <p:nvPr/>
          </p:nvSpPr>
          <p:spPr>
            <a:xfrm>
              <a:off x="3750776" y="4142695"/>
              <a:ext cx="2602936" cy="129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6" name="Oval 65"/>
            <p:cNvSpPr/>
            <p:nvPr/>
          </p:nvSpPr>
          <p:spPr>
            <a:xfrm>
              <a:off x="4318621" y="4667891"/>
              <a:ext cx="3977169" cy="404746"/>
            </a:xfrm>
            <a:prstGeom prst="ellipse">
              <a:avLst/>
            </a:prstGeom>
            <a:solidFill>
              <a:srgbClr val="FF0000">
                <a:alpha val="9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6331410" y="4142695"/>
              <a:ext cx="0" cy="1299274"/>
            </a:xfrm>
            <a:prstGeom prst="straightConnector1">
              <a:avLst/>
            </a:prstGeom>
            <a:ln w="19050" cmpd="sng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6114140" y="4800012"/>
              <a:ext cx="239572" cy="16860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60379" y="5076704"/>
              <a:ext cx="1579038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l</a:t>
              </a:r>
              <a:r>
                <a:rPr lang="en-US" sz="1200" dirty="0" smtClean="0">
                  <a:solidFill>
                    <a:srgbClr val="0000FF"/>
                  </a:solidFill>
                </a:rPr>
                <a:t>aser pulse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97274" y="4513567"/>
              <a:ext cx="1920657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proton bunch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76981" y="4107999"/>
              <a:ext cx="724089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gas</a:t>
              </a:r>
              <a:endParaRPr 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271651" y="4123880"/>
              <a:ext cx="1173180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lasma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132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04727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1</a:t>
            </a:r>
            <a:r>
              <a:rPr lang="en-US" baseline="30000" dirty="0" smtClean="0"/>
              <a:t>st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307217" y="1365610"/>
            <a:ext cx="8252560" cy="1736930"/>
            <a:chOff x="242762" y="1990428"/>
            <a:chExt cx="8252560" cy="1736930"/>
          </a:xfrm>
        </p:grpSpPr>
        <p:grpSp>
          <p:nvGrpSpPr>
            <p:cNvPr id="62" name="Group 61"/>
            <p:cNvGrpSpPr/>
            <p:nvPr/>
          </p:nvGrpSpPr>
          <p:grpSpPr>
            <a:xfrm>
              <a:off x="242762" y="1990428"/>
              <a:ext cx="8252560" cy="1736930"/>
              <a:chOff x="242762" y="1990428"/>
              <a:chExt cx="8252560" cy="173693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42762" y="1990428"/>
                <a:ext cx="8252560" cy="1736930"/>
                <a:chOff x="236560" y="2232737"/>
                <a:chExt cx="8252560" cy="1736930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2929575" y="3002915"/>
                  <a:ext cx="3099619" cy="36520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>
                  <a:stCxn id="9" idx="1"/>
                </p:cNvCxnSpPr>
                <p:nvPr/>
              </p:nvCxnSpPr>
              <p:spPr>
                <a:xfrm flipV="1">
                  <a:off x="2929575" y="3157952"/>
                  <a:ext cx="4846806" cy="2756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037427" y="3172751"/>
                  <a:ext cx="2131073" cy="23379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7085950" y="306398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7168500" y="316875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230017" y="3225796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3489" y="344644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293346" y="2754449"/>
                  <a:ext cx="13600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 plasma cell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8" name="Straight Arrow Connector 87"/>
                <p:cNvCxnSpPr/>
                <p:nvPr/>
              </p:nvCxnSpPr>
              <p:spPr>
                <a:xfrm>
                  <a:off x="2929575" y="2829184"/>
                  <a:ext cx="3099619" cy="0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116097" y="2566500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6573276" y="3084157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84782" y="3086746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355882" y="3028165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6430401" y="3084157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606200" y="4616503"/>
            <a:ext cx="275780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Maximum amplitude of the </a:t>
            </a:r>
            <a:r>
              <a:rPr lang="en-US" sz="1400" b="1" dirty="0" smtClean="0"/>
              <a:t>accelerating field </a:t>
            </a:r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z</a:t>
            </a:r>
            <a:r>
              <a:rPr lang="en-US" sz="1400" b="1" dirty="0" smtClean="0"/>
              <a:t> </a:t>
            </a:r>
            <a:r>
              <a:rPr lang="en-US" sz="1400" dirty="0" smtClean="0"/>
              <a:t>as a function of position along the plasma.</a:t>
            </a:r>
          </a:p>
          <a:p>
            <a:r>
              <a:rPr lang="en-US" sz="1400" dirty="0" smtClean="0"/>
              <a:t>Saturation of the SMI at ~4m.</a:t>
            </a:r>
            <a:endParaRPr lang="en-US" sz="1400" dirty="0"/>
          </a:p>
        </p:txBody>
      </p:sp>
      <p:sp>
        <p:nvSpPr>
          <p:cNvPr id="58" name="Content Placeholder 3"/>
          <p:cNvSpPr>
            <a:spLocks noGrp="1"/>
          </p:cNvSpPr>
          <p:nvPr>
            <p:ph idx="1"/>
          </p:nvPr>
        </p:nvSpPr>
        <p:spPr>
          <a:xfrm>
            <a:off x="1345436" y="2867572"/>
            <a:ext cx="8098894" cy="1327566"/>
          </a:xfrm>
        </p:spPr>
        <p:txBody>
          <a:bodyPr>
            <a:noAutofit/>
          </a:bodyPr>
          <a:lstStyle/>
          <a:p>
            <a:r>
              <a:rPr lang="en-US" sz="1400" dirty="0" smtClean="0"/>
              <a:t>Laser </a:t>
            </a:r>
            <a:r>
              <a:rPr lang="en-US" sz="1400" dirty="0"/>
              <a:t>and proton beam synchronized at the </a:t>
            </a:r>
            <a:r>
              <a:rPr lang="en-US" sz="1400" b="1" dirty="0"/>
              <a:t>100 </a:t>
            </a:r>
            <a:r>
              <a:rPr lang="en-US" sz="1400" b="1" dirty="0" err="1"/>
              <a:t>ps</a:t>
            </a:r>
            <a:r>
              <a:rPr lang="en-US" sz="1400" b="1" dirty="0"/>
              <a:t> level</a:t>
            </a:r>
            <a:r>
              <a:rPr lang="en-US" sz="1400" dirty="0"/>
              <a:t>. </a:t>
            </a:r>
          </a:p>
          <a:p>
            <a:r>
              <a:rPr lang="en-US" sz="1400" dirty="0"/>
              <a:t>Laser and proton beam </a:t>
            </a:r>
            <a:r>
              <a:rPr lang="en-US" sz="1400" b="1" dirty="0"/>
              <a:t>co-axial </a:t>
            </a:r>
            <a:r>
              <a:rPr lang="en-US" sz="1400" dirty="0"/>
              <a:t>over the full length of the plasma cell:</a:t>
            </a:r>
          </a:p>
          <a:p>
            <a:pPr lvl="1"/>
            <a:r>
              <a:rPr lang="en-US" sz="1400" dirty="0" smtClean="0"/>
              <a:t>100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cs typeface="Symbol" charset="2"/>
              </a:rPr>
              <a:t>m </a:t>
            </a:r>
            <a:r>
              <a:rPr lang="en-US" sz="1400" dirty="0">
                <a:cs typeface="Symbol" charset="2"/>
              </a:rPr>
              <a:t>and 15 </a:t>
            </a:r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cs typeface="Symbol" charset="2"/>
              </a:rPr>
              <a:t>rad </a:t>
            </a:r>
            <a:r>
              <a:rPr lang="en-US" sz="1400" dirty="0">
                <a:cs typeface="Symbol" charset="2"/>
              </a:rPr>
              <a:t>pointing accuracy</a:t>
            </a:r>
          </a:p>
          <a:p>
            <a:pPr lvl="1"/>
            <a:r>
              <a:rPr lang="en-US" sz="1400" dirty="0">
                <a:cs typeface="Symbol" charset="2"/>
              </a:rPr>
              <a:t>High resolution diagnostics to perform and monitor relative alignment</a:t>
            </a:r>
          </a:p>
          <a:p>
            <a:r>
              <a:rPr lang="en-US" sz="1400" dirty="0">
                <a:cs typeface="Symbol" charset="2"/>
              </a:rPr>
              <a:t>Plasma density uniformity better than </a:t>
            </a:r>
            <a:r>
              <a:rPr lang="en-US" sz="1400" b="1" dirty="0">
                <a:cs typeface="Symbol" charset="2"/>
              </a:rPr>
              <a:t>0.2</a:t>
            </a:r>
            <a:r>
              <a:rPr lang="en-US" sz="1400" b="1" dirty="0" smtClean="0">
                <a:cs typeface="Symbol" charset="2"/>
              </a:rPr>
              <a:t>%</a:t>
            </a:r>
            <a:endParaRPr lang="en-US" sz="1400" b="1" dirty="0" smtClean="0"/>
          </a:p>
          <a:p>
            <a:endParaRPr lang="en-US" sz="1400" dirty="0"/>
          </a:p>
        </p:txBody>
      </p:sp>
      <p:pic>
        <p:nvPicPr>
          <p:cNvPr id="59" name="Picture 58" descr="modulated-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816" y="1365610"/>
            <a:ext cx="1421716" cy="141924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6108208" y="1543213"/>
            <a:ext cx="1456238" cy="103610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6402250" y="659484"/>
            <a:ext cx="262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/>
              <a:t>Measure self-modulated proton beam</a:t>
            </a:r>
            <a:endParaRPr lang="en-US" b="1" dirty="0"/>
          </a:p>
        </p:txBody>
      </p:sp>
      <p:grpSp>
        <p:nvGrpSpPr>
          <p:cNvPr id="79" name="Group 78"/>
          <p:cNvGrpSpPr/>
          <p:nvPr/>
        </p:nvGrpSpPr>
        <p:grpSpPr>
          <a:xfrm>
            <a:off x="1773098" y="898305"/>
            <a:ext cx="2454268" cy="713135"/>
            <a:chOff x="3750776" y="4107999"/>
            <a:chExt cx="4545014" cy="1583950"/>
          </a:xfrm>
        </p:grpSpPr>
        <p:sp>
          <p:nvSpPr>
            <p:cNvPr id="80" name="Rectangle 79"/>
            <p:cNvSpPr/>
            <p:nvPr/>
          </p:nvSpPr>
          <p:spPr>
            <a:xfrm>
              <a:off x="3750776" y="4142695"/>
              <a:ext cx="2602936" cy="129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Oval 81"/>
            <p:cNvSpPr/>
            <p:nvPr/>
          </p:nvSpPr>
          <p:spPr>
            <a:xfrm>
              <a:off x="4318621" y="4667891"/>
              <a:ext cx="3977169" cy="404746"/>
            </a:xfrm>
            <a:prstGeom prst="ellipse">
              <a:avLst/>
            </a:prstGeom>
            <a:solidFill>
              <a:srgbClr val="FF0000">
                <a:alpha val="9000"/>
              </a:srgbClr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6331410" y="4142695"/>
              <a:ext cx="0" cy="1299274"/>
            </a:xfrm>
            <a:prstGeom prst="straightConnector1">
              <a:avLst/>
            </a:prstGeom>
            <a:ln w="19050" cmpd="sng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6114140" y="4800012"/>
              <a:ext cx="239572" cy="16860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60379" y="5076704"/>
              <a:ext cx="1579038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l</a:t>
              </a:r>
              <a:r>
                <a:rPr lang="en-US" sz="1200" dirty="0" smtClean="0">
                  <a:solidFill>
                    <a:srgbClr val="0000FF"/>
                  </a:solidFill>
                </a:rPr>
                <a:t>aser pulse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297274" y="4513567"/>
              <a:ext cx="1920657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proton bunch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76981" y="4107999"/>
              <a:ext cx="724089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gas</a:t>
              </a:r>
              <a:endParaRPr lang="en-US" sz="12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271651" y="4123880"/>
              <a:ext cx="1173180" cy="6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  <a:r>
                <a:rPr lang="en-US" sz="1200" dirty="0" smtClean="0"/>
                <a:t>lasma</a:t>
              </a:r>
              <a:endParaRPr lang="en-US" sz="1200" dirty="0"/>
            </a:p>
          </p:txBody>
        </p:sp>
      </p:grpSp>
      <p:pic>
        <p:nvPicPr>
          <p:cNvPr id="91" name="Picture 90" descr="f-extremaab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541"/>
          <a:stretch/>
        </p:blipFill>
        <p:spPr>
          <a:xfrm>
            <a:off x="3483075" y="4252214"/>
            <a:ext cx="4715896" cy="23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9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Self-Modulation Instability Diagnostics</a:t>
            </a:r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291546" y="735888"/>
            <a:ext cx="8229600" cy="1307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Direct Measurement of self-modulation instability of the proton beam</a:t>
            </a:r>
            <a:r>
              <a:rPr lang="en-US" sz="1800" b="1" dirty="0"/>
              <a:t> </a:t>
            </a:r>
            <a:endParaRPr lang="en-US" sz="1800" b="1" dirty="0" smtClean="0"/>
          </a:p>
          <a:p>
            <a:pPr marL="457200" lvl="1" indent="0">
              <a:buNone/>
            </a:pPr>
            <a:r>
              <a:rPr lang="en-US" sz="1400" b="1" dirty="0" smtClean="0">
                <a:sym typeface="Wingdings"/>
              </a:rPr>
              <a:t> </a:t>
            </a:r>
            <a:r>
              <a:rPr lang="en-US" sz="1400" b="1" dirty="0" smtClean="0"/>
              <a:t>results in radial modulation of the proton beam (micro-bunches) </a:t>
            </a:r>
          </a:p>
          <a:p>
            <a:pPr lvl="1"/>
            <a:r>
              <a:rPr lang="en-US" sz="1200" dirty="0" smtClean="0">
                <a:sym typeface="Wingdings"/>
              </a:rPr>
              <a:t>Measured by using the radiation emitted by the bunch when traversing a dielectric interface or by directly sampling the bunch space charge field.  streak-camera.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1546" y="1811275"/>
            <a:ext cx="3696626" cy="1411743"/>
            <a:chOff x="1013470" y="1230667"/>
            <a:chExt cx="3946645" cy="1322941"/>
          </a:xfrm>
        </p:grpSpPr>
        <p:grpSp>
          <p:nvGrpSpPr>
            <p:cNvPr id="9" name="Group 8"/>
            <p:cNvGrpSpPr/>
            <p:nvPr/>
          </p:nvGrpSpPr>
          <p:grpSpPr>
            <a:xfrm>
              <a:off x="1013470" y="1230667"/>
              <a:ext cx="3946645" cy="1166587"/>
              <a:chOff x="2310611" y="3667475"/>
              <a:chExt cx="5934045" cy="2509406"/>
            </a:xfrm>
          </p:grpSpPr>
          <p:sp>
            <p:nvSpPr>
              <p:cNvPr id="12" name="Cube 11"/>
              <p:cNvSpPr/>
              <p:nvPr/>
            </p:nvSpPr>
            <p:spPr>
              <a:xfrm>
                <a:off x="5669368" y="3861850"/>
                <a:ext cx="168578" cy="231503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310611" y="3939777"/>
                <a:ext cx="3697058" cy="1793447"/>
                <a:chOff x="5955238" y="914307"/>
                <a:chExt cx="2429143" cy="1793447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5955238" y="914307"/>
                  <a:ext cx="2429143" cy="1382267"/>
                  <a:chOff x="6670748" y="1086899"/>
                  <a:chExt cx="1409181" cy="1062008"/>
                </a:xfrm>
              </p:grpSpPr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6719353" y="1603794"/>
                    <a:ext cx="1333496" cy="27257"/>
                  </a:xfrm>
                  <a:prstGeom prst="straightConnector1">
                    <a:avLst/>
                  </a:prstGeom>
                  <a:ln w="9525" cmpd="sng"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7095788" y="1086899"/>
                    <a:ext cx="693756" cy="457789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 err="1" smtClean="0">
                        <a:latin typeface="Symbol" charset="2"/>
                        <a:cs typeface="Symbol" charset="2"/>
                      </a:rPr>
                      <a:t>s</a:t>
                    </a:r>
                    <a:r>
                      <a:rPr lang="en-US" sz="1200" baseline="-25000" dirty="0" err="1" smtClean="0"/>
                      <a:t>p</a:t>
                    </a:r>
                    <a:r>
                      <a:rPr lang="en-US" sz="1200" baseline="-25000" dirty="0" smtClean="0"/>
                      <a:t> </a:t>
                    </a:r>
                    <a:r>
                      <a:rPr lang="en-US" sz="1200" dirty="0" smtClean="0">
                        <a:latin typeface="Times"/>
                        <a:cs typeface="Times"/>
                      </a:rPr>
                      <a:t>~ 400 </a:t>
                    </a:r>
                    <a:r>
                      <a:rPr lang="en-US" sz="1200" dirty="0" err="1" smtClean="0">
                        <a:latin typeface="Times"/>
                        <a:cs typeface="Times"/>
                      </a:rPr>
                      <a:t>ps</a:t>
                    </a:r>
                    <a:endParaRPr lang="en-US" sz="1200" dirty="0">
                      <a:latin typeface="Times"/>
                      <a:cs typeface="Times"/>
                    </a:endParaRPr>
                  </a:p>
                </p:txBody>
              </p:sp>
              <p:pic>
                <p:nvPicPr>
                  <p:cNvPr id="24" name="Picture 23" descr="modulated-p.png"/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70748" y="1714432"/>
                    <a:ext cx="1409181" cy="434475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7940169" y="2143322"/>
                  <a:ext cx="348993" cy="0"/>
                </a:xfrm>
                <a:prstGeom prst="straightConnector1">
                  <a:avLst/>
                </a:prstGeom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7527738" y="2111912"/>
                  <a:ext cx="796559" cy="595842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Times"/>
                      <a:cs typeface="Times"/>
                    </a:rPr>
                    <a:t>      4 </a:t>
                  </a:r>
                  <a:r>
                    <a:rPr lang="en-US" sz="1200" dirty="0" err="1" smtClean="0">
                      <a:latin typeface="Times"/>
                      <a:cs typeface="Times"/>
                    </a:rPr>
                    <a:t>ps</a:t>
                  </a:r>
                  <a:endParaRPr lang="en-US" sz="1200" dirty="0">
                    <a:latin typeface="Times"/>
                    <a:cs typeface="Times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007667" y="3947494"/>
                <a:ext cx="0" cy="9235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026076" y="5239194"/>
                <a:ext cx="0" cy="9376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160067" y="4570896"/>
                <a:ext cx="604387" cy="4108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160067" y="5217954"/>
                <a:ext cx="604387" cy="4549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323360" y="3667475"/>
                <a:ext cx="1921296" cy="779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Times New Roman"/>
                    <a:cs typeface="Times New Roman"/>
                  </a:rPr>
                  <a:t>CTR  &amp; TCTR</a:t>
                </a:r>
                <a:endParaRPr lang="en-US" sz="1200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755116" y="2191004"/>
              <a:ext cx="659355" cy="36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/>
                  <a:cs typeface="Times New Roman"/>
                </a:rPr>
                <a:t>OTR</a:t>
              </a:r>
              <a:endParaRPr lang="en-US" sz="1200" dirty="0">
                <a:latin typeface="Times New Roman"/>
                <a:cs typeface="Times New Roman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89783" y="1790184"/>
              <a:ext cx="759852" cy="584515"/>
            </a:xfrm>
            <a:custGeom>
              <a:avLst/>
              <a:gdLst>
                <a:gd name="connsiteX0" fmla="*/ 759852 w 759852"/>
                <a:gd name="connsiteY0" fmla="*/ 70908 h 584515"/>
                <a:gd name="connsiteX1" fmla="*/ 542751 w 759852"/>
                <a:gd name="connsiteY1" fmla="*/ 5774 h 584515"/>
                <a:gd name="connsiteX2" fmla="*/ 575316 w 759852"/>
                <a:gd name="connsiteY2" fmla="*/ 201174 h 584515"/>
                <a:gd name="connsiteX3" fmla="*/ 401636 w 759852"/>
                <a:gd name="connsiteY3" fmla="*/ 146897 h 584515"/>
                <a:gd name="connsiteX4" fmla="*/ 455911 w 759852"/>
                <a:gd name="connsiteY4" fmla="*/ 353152 h 584515"/>
                <a:gd name="connsiteX5" fmla="*/ 271376 w 759852"/>
                <a:gd name="connsiteY5" fmla="*/ 277163 h 584515"/>
                <a:gd name="connsiteX6" fmla="*/ 293086 w 759852"/>
                <a:gd name="connsiteY6" fmla="*/ 439997 h 584515"/>
                <a:gd name="connsiteX7" fmla="*/ 141115 w 759852"/>
                <a:gd name="connsiteY7" fmla="*/ 439997 h 584515"/>
                <a:gd name="connsiteX8" fmla="*/ 184535 w 759852"/>
                <a:gd name="connsiteY8" fmla="*/ 581119 h 584515"/>
                <a:gd name="connsiteX9" fmla="*/ 0 w 759852"/>
                <a:gd name="connsiteY9" fmla="*/ 526841 h 58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852" h="584515">
                  <a:moveTo>
                    <a:pt x="759852" y="70908"/>
                  </a:moveTo>
                  <a:cubicBezTo>
                    <a:pt x="666679" y="27485"/>
                    <a:pt x="573507" y="-15937"/>
                    <a:pt x="542751" y="5774"/>
                  </a:cubicBezTo>
                  <a:cubicBezTo>
                    <a:pt x="511995" y="27485"/>
                    <a:pt x="598835" y="177654"/>
                    <a:pt x="575316" y="201174"/>
                  </a:cubicBezTo>
                  <a:cubicBezTo>
                    <a:pt x="551797" y="224695"/>
                    <a:pt x="421537" y="121567"/>
                    <a:pt x="401636" y="146897"/>
                  </a:cubicBezTo>
                  <a:cubicBezTo>
                    <a:pt x="381735" y="172227"/>
                    <a:pt x="477621" y="331441"/>
                    <a:pt x="455911" y="353152"/>
                  </a:cubicBezTo>
                  <a:cubicBezTo>
                    <a:pt x="434201" y="374863"/>
                    <a:pt x="298513" y="262689"/>
                    <a:pt x="271376" y="277163"/>
                  </a:cubicBezTo>
                  <a:cubicBezTo>
                    <a:pt x="244238" y="291637"/>
                    <a:pt x="314796" y="412858"/>
                    <a:pt x="293086" y="439997"/>
                  </a:cubicBezTo>
                  <a:cubicBezTo>
                    <a:pt x="271376" y="467136"/>
                    <a:pt x="159207" y="416477"/>
                    <a:pt x="141115" y="439997"/>
                  </a:cubicBezTo>
                  <a:cubicBezTo>
                    <a:pt x="123023" y="463517"/>
                    <a:pt x="208054" y="566645"/>
                    <a:pt x="184535" y="581119"/>
                  </a:cubicBezTo>
                  <a:cubicBezTo>
                    <a:pt x="161016" y="595593"/>
                    <a:pt x="80508" y="561217"/>
                    <a:pt x="0" y="526841"/>
                  </a:cubicBezTo>
                </a:path>
              </a:pathLst>
            </a:cu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8"/>
          <p:cNvSpPr txBox="1">
            <a:spLocks/>
          </p:cNvSpPr>
          <p:nvPr/>
        </p:nvSpPr>
        <p:spPr>
          <a:xfrm>
            <a:off x="3514072" y="2264446"/>
            <a:ext cx="3619997" cy="632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Optical Transition Radiation (OTR)</a:t>
            </a:r>
          </a:p>
          <a:p>
            <a:pPr marL="0" indent="0">
              <a:buNone/>
            </a:pPr>
            <a:r>
              <a:rPr lang="en-US" sz="1400" dirty="0" smtClean="0"/>
              <a:t>Coherent Transition Radiation (CTR) </a:t>
            </a:r>
          </a:p>
          <a:p>
            <a:pPr marL="0" indent="0">
              <a:buNone/>
            </a:pPr>
            <a:r>
              <a:rPr lang="en-US" sz="1400" dirty="0" smtClean="0"/>
              <a:t>Transverse Coherent Transition Radiation (TCTR</a:t>
            </a:r>
            <a:r>
              <a:rPr lang="en-US" sz="1400" dirty="0"/>
              <a:t>)</a:t>
            </a:r>
            <a:endParaRPr lang="en-US" sz="1400" dirty="0" smtClean="0"/>
          </a:p>
        </p:txBody>
      </p:sp>
      <p:grpSp>
        <p:nvGrpSpPr>
          <p:cNvPr id="59" name="Group 58"/>
          <p:cNvGrpSpPr/>
          <p:nvPr/>
        </p:nvGrpSpPr>
        <p:grpSpPr>
          <a:xfrm>
            <a:off x="336099" y="4935985"/>
            <a:ext cx="7918608" cy="1396943"/>
            <a:chOff x="212782" y="2144707"/>
            <a:chExt cx="8338947" cy="1643212"/>
          </a:xfrm>
        </p:grpSpPr>
        <p:grpSp>
          <p:nvGrpSpPr>
            <p:cNvPr id="60" name="Group 59"/>
            <p:cNvGrpSpPr/>
            <p:nvPr/>
          </p:nvGrpSpPr>
          <p:grpSpPr>
            <a:xfrm>
              <a:off x="212782" y="2144707"/>
              <a:ext cx="8338947" cy="1643212"/>
              <a:chOff x="156375" y="1990428"/>
              <a:chExt cx="8338947" cy="1643212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156375" y="1990428"/>
                <a:ext cx="8338947" cy="1643212"/>
                <a:chOff x="156375" y="1990428"/>
                <a:chExt cx="8338947" cy="1643212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156375" y="1990428"/>
                  <a:ext cx="8338947" cy="1643212"/>
                  <a:chOff x="150173" y="2232737"/>
                  <a:chExt cx="8338947" cy="1643212"/>
                </a:xfrm>
              </p:grpSpPr>
              <p:cxnSp>
                <p:nvCxnSpPr>
                  <p:cNvPr id="74" name="Straight Arrow Connector 73"/>
                  <p:cNvCxnSpPr/>
                  <p:nvPr/>
                </p:nvCxnSpPr>
                <p:spPr>
                  <a:xfrm flipV="1">
                    <a:off x="236560" y="3155795"/>
                    <a:ext cx="1204907" cy="465506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Rectangle 74"/>
                  <p:cNvSpPr/>
                  <p:nvPr/>
                </p:nvSpPr>
                <p:spPr>
                  <a:xfrm>
                    <a:off x="2929576" y="3002915"/>
                    <a:ext cx="1871916" cy="339672"/>
                  </a:xfrm>
                  <a:prstGeom prst="rect">
                    <a:avLst/>
                  </a:prstGeom>
                  <a:solidFill>
                    <a:srgbClr val="FF66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cxnSp>
                <p:nvCxnSpPr>
                  <p:cNvPr id="76" name="Straight Arrow Connector 75"/>
                  <p:cNvCxnSpPr/>
                  <p:nvPr/>
                </p:nvCxnSpPr>
                <p:spPr>
                  <a:xfrm>
                    <a:off x="1408584" y="3171671"/>
                    <a:ext cx="1520991" cy="0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Arrow Connector 76"/>
                  <p:cNvCxnSpPr>
                    <a:stCxn id="75" idx="1"/>
                  </p:cNvCxnSpPr>
                  <p:nvPr/>
                </p:nvCxnSpPr>
                <p:spPr>
                  <a:xfrm flipV="1">
                    <a:off x="2929576" y="3157951"/>
                    <a:ext cx="4846805" cy="14800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Arrow Connector 77"/>
                  <p:cNvCxnSpPr/>
                  <p:nvPr/>
                </p:nvCxnSpPr>
                <p:spPr>
                  <a:xfrm>
                    <a:off x="850662" y="2628900"/>
                    <a:ext cx="0" cy="563936"/>
                  </a:xfrm>
                  <a:prstGeom prst="straightConnector1">
                    <a:avLst/>
                  </a:prstGeom>
                  <a:ln w="25400">
                    <a:solidFill>
                      <a:srgbClr val="0000FF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V="1">
                    <a:off x="5037427" y="3192836"/>
                    <a:ext cx="1565681" cy="3294"/>
                  </a:xfrm>
                  <a:prstGeom prst="straightConnector1">
                    <a:avLst/>
                  </a:prstGeom>
                  <a:ln w="25400">
                    <a:solidFill>
                      <a:srgbClr val="0000FF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79"/>
                  <p:cNvCxnSpPr/>
                  <p:nvPr/>
                </p:nvCxnSpPr>
                <p:spPr>
                  <a:xfrm>
                    <a:off x="759644" y="3120418"/>
                    <a:ext cx="165100" cy="157753"/>
                  </a:xfrm>
                  <a:prstGeom prst="straightConnector1">
                    <a:avLst/>
                  </a:prstGeom>
                  <a:ln w="25400">
                    <a:solidFill>
                      <a:srgbClr val="0000C3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/>
                  <p:cNvCxnSpPr/>
                  <p:nvPr/>
                </p:nvCxnSpPr>
                <p:spPr>
                  <a:xfrm>
                    <a:off x="6500045" y="3079073"/>
                    <a:ext cx="165100" cy="157753"/>
                  </a:xfrm>
                  <a:prstGeom prst="straightConnector1">
                    <a:avLst/>
                  </a:prstGeom>
                  <a:ln w="25400">
                    <a:solidFill>
                      <a:srgbClr val="0000C3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Arrow Connector 81"/>
                  <p:cNvCxnSpPr/>
                  <p:nvPr/>
                </p:nvCxnSpPr>
                <p:spPr>
                  <a:xfrm>
                    <a:off x="912044" y="3272818"/>
                    <a:ext cx="165100" cy="157753"/>
                  </a:xfrm>
                  <a:prstGeom prst="straightConnector1">
                    <a:avLst/>
                  </a:prstGeom>
                  <a:ln w="25400">
                    <a:solidFill>
                      <a:srgbClr val="0000C3"/>
                    </a:solidFill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>
                  <a:xfrm>
                    <a:off x="6599814" y="3178009"/>
                    <a:ext cx="0" cy="312793"/>
                  </a:xfrm>
                  <a:prstGeom prst="straightConnector1">
                    <a:avLst/>
                  </a:prstGeom>
                  <a:ln w="25400">
                    <a:solidFill>
                      <a:srgbClr val="0000FF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7790620" y="2750951"/>
                    <a:ext cx="698500" cy="809688"/>
                  </a:xfrm>
                  <a:prstGeom prst="rect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85" name="Isosceles Triangle 84"/>
                  <p:cNvSpPr/>
                  <p:nvPr/>
                </p:nvSpPr>
                <p:spPr>
                  <a:xfrm>
                    <a:off x="1274779" y="2837713"/>
                    <a:ext cx="219679" cy="667916"/>
                  </a:xfrm>
                  <a:prstGeom prst="triangle">
                    <a:avLst/>
                  </a:prstGeom>
                  <a:solidFill>
                    <a:schemeClr val="accent1">
                      <a:tint val="100000"/>
                      <a:shade val="100000"/>
                      <a:satMod val="130000"/>
                      <a:alpha val="49000"/>
                    </a:schemeClr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535543" y="2232737"/>
                    <a:ext cx="630238" cy="404810"/>
                  </a:xfrm>
                  <a:prstGeom prst="rect">
                    <a:avLst/>
                  </a:prstGeom>
                  <a:solidFill>
                    <a:srgbClr val="0000FF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6297575" y="3409879"/>
                    <a:ext cx="55759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0000FF"/>
                        </a:solidFill>
                      </a:rPr>
                      <a:t>Laser </a:t>
                    </a:r>
                  </a:p>
                  <a:p>
                    <a:r>
                      <a:rPr lang="en-US" sz="1200" b="1" dirty="0" smtClean="0">
                        <a:solidFill>
                          <a:srgbClr val="0000FF"/>
                        </a:solidFill>
                      </a:rPr>
                      <a:t>dump</a:t>
                    </a:r>
                    <a:endParaRPr lang="en-US" sz="1200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150173" y="2934687"/>
                    <a:ext cx="77457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SPS</a:t>
                    </a:r>
                  </a:p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protons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3565153" y="2528245"/>
                    <a:ext cx="51007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10m</a:t>
                    </a:r>
                    <a:endPara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90" name="Straight Arrow Connector 89"/>
                  <p:cNvCxnSpPr/>
                  <p:nvPr/>
                </p:nvCxnSpPr>
                <p:spPr>
                  <a:xfrm>
                    <a:off x="2915699" y="2904281"/>
                    <a:ext cx="1885793" cy="0"/>
                  </a:xfrm>
                  <a:prstGeom prst="straightConnector1">
                    <a:avLst/>
                  </a:prstGeom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90"/>
                  <p:cNvCxnSpPr/>
                  <p:nvPr/>
                </p:nvCxnSpPr>
                <p:spPr>
                  <a:xfrm>
                    <a:off x="2929575" y="3628575"/>
                    <a:ext cx="757128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prstDash val="dash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3073037" y="3598950"/>
                    <a:ext cx="4329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SMI</a:t>
                    </a:r>
                    <a:endParaRPr lang="en-US" sz="1200" b="1" dirty="0"/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7835876" y="2778184"/>
                    <a:ext cx="622661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>
                        <a:solidFill>
                          <a:schemeClr val="bg1"/>
                        </a:solidFill>
                      </a:rPr>
                      <a:t>Proton </a:t>
                    </a:r>
                  </a:p>
                  <a:p>
                    <a:pPr algn="ctr"/>
                    <a:r>
                      <a:rPr lang="en-US" sz="1200" b="1" dirty="0" smtClean="0">
                        <a:solidFill>
                          <a:schemeClr val="bg1"/>
                        </a:solidFill>
                      </a:rPr>
                      <a:t>beam </a:t>
                    </a:r>
                  </a:p>
                  <a:p>
                    <a:pPr algn="ctr"/>
                    <a:r>
                      <a:rPr lang="en-US" sz="1200" b="1" dirty="0" smtClean="0">
                        <a:solidFill>
                          <a:schemeClr val="bg1"/>
                        </a:solidFill>
                      </a:rPr>
                      <a:t>dump</a:t>
                    </a:r>
                    <a:endParaRPr 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570512" y="2271326"/>
                    <a:ext cx="51926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FFFFFF"/>
                        </a:solidFill>
                      </a:rPr>
                      <a:t>Laser</a:t>
                    </a:r>
                    <a:endParaRPr lang="en-US" sz="1200" b="1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865176" y="2950527"/>
                  <a:ext cx="4196740" cy="0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tangle 70"/>
              <p:cNvSpPr/>
              <p:nvPr/>
            </p:nvSpPr>
            <p:spPr>
              <a:xfrm flipH="1">
                <a:off x="1599395" y="2633889"/>
                <a:ext cx="35718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p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 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262370" y="2762834"/>
              <a:ext cx="168579" cy="55901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D4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257900" y="2769082"/>
              <a:ext cx="168579" cy="5674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D4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3749312" y="2846657"/>
              <a:ext cx="3894501" cy="243322"/>
            </a:xfrm>
            <a:prstGeom prst="straightConnector1">
              <a:avLst/>
            </a:prstGeom>
            <a:ln w="25400">
              <a:solidFill>
                <a:srgbClr val="D4000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749312" y="3117684"/>
              <a:ext cx="3894501" cy="136873"/>
            </a:xfrm>
            <a:prstGeom prst="straightConnector1">
              <a:avLst/>
            </a:prstGeom>
            <a:ln w="25400">
              <a:solidFill>
                <a:srgbClr val="D40000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100036" y="239350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BTV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047052" y="239097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BTV</a:t>
              </a:r>
              <a:endParaRPr lang="en-US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5017486" y="3027035"/>
              <a:ext cx="165100" cy="157753"/>
            </a:xfrm>
            <a:prstGeom prst="straightConnector1">
              <a:avLst/>
            </a:prstGeom>
            <a:ln w="25400">
              <a:solidFill>
                <a:srgbClr val="0000C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100036" y="3095945"/>
              <a:ext cx="0" cy="312793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4839528" y="3305841"/>
              <a:ext cx="557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Laser </a:t>
              </a:r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dump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5" name="Content Placeholder 8"/>
          <p:cNvSpPr txBox="1">
            <a:spLocks/>
          </p:cNvSpPr>
          <p:nvPr/>
        </p:nvSpPr>
        <p:spPr>
          <a:xfrm>
            <a:off x="192774" y="4191479"/>
            <a:ext cx="8822238" cy="544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Indirect Measurement by observing the proton bunch defocusing downstream the plasma</a:t>
            </a:r>
          </a:p>
          <a:p>
            <a:pPr marL="457200" lvl="1" indent="0">
              <a:buNone/>
            </a:pPr>
            <a:r>
              <a:rPr lang="en-US" sz="1400" b="1" dirty="0" smtClean="0">
                <a:sym typeface="Wingdings"/>
              </a:rPr>
              <a:t> </a:t>
            </a:r>
            <a:r>
              <a:rPr lang="en-US" sz="1400" b="1" dirty="0" smtClean="0"/>
              <a:t>Proton bunch: 1mrad divergence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505511" y="5593606"/>
            <a:ext cx="396875" cy="281188"/>
          </a:xfrm>
          <a:prstGeom prst="rect">
            <a:avLst/>
          </a:prstGeom>
          <a:solidFill>
            <a:srgbClr val="FF66FF">
              <a:alpha val="16000"/>
            </a:srgbClr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5573286" y="5647242"/>
            <a:ext cx="0" cy="162514"/>
          </a:xfrm>
          <a:prstGeom prst="straightConnector1">
            <a:avLst/>
          </a:prstGeom>
          <a:ln w="76200" cmpd="sng">
            <a:solidFill>
              <a:srgbClr val="FF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5725686" y="5647081"/>
            <a:ext cx="0" cy="162514"/>
          </a:xfrm>
          <a:prstGeom prst="straightConnector1">
            <a:avLst/>
          </a:prstGeom>
          <a:ln w="76200" cmpd="sng">
            <a:solidFill>
              <a:srgbClr val="FF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5832732" y="5648839"/>
            <a:ext cx="0" cy="162514"/>
          </a:xfrm>
          <a:prstGeom prst="straightConnector1">
            <a:avLst/>
          </a:prstGeom>
          <a:ln w="76200" cmpd="sng">
            <a:solidFill>
              <a:srgbClr val="FF00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825876" y="1721313"/>
            <a:ext cx="2103209" cy="1669414"/>
            <a:chOff x="229424" y="4279994"/>
            <a:chExt cx="3113456" cy="2236737"/>
          </a:xfrm>
        </p:grpSpPr>
        <p:grpSp>
          <p:nvGrpSpPr>
            <p:cNvPr id="27" name="Group 26"/>
            <p:cNvGrpSpPr/>
            <p:nvPr/>
          </p:nvGrpSpPr>
          <p:grpSpPr>
            <a:xfrm>
              <a:off x="229424" y="4279994"/>
              <a:ext cx="3113456" cy="2236737"/>
              <a:chOff x="5175427" y="1575120"/>
              <a:chExt cx="3113456" cy="223673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175427" y="1575120"/>
                <a:ext cx="3113456" cy="22367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 descr="TCTR.png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8379" y="1831904"/>
                <a:ext cx="2891685" cy="1776095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236230" y="4409093"/>
              <a:ext cx="3059170" cy="2079484"/>
              <a:chOff x="7116757" y="1564672"/>
              <a:chExt cx="3140085" cy="258022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16757" y="1564672"/>
                <a:ext cx="3140085" cy="2580225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9144000" y="3094575"/>
                <a:ext cx="1112842" cy="105032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39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035" y="1497195"/>
            <a:ext cx="7380970" cy="2991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 at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1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Phase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AWAKE: 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Phase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Experimental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Facility at 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Planning and Next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Steps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25211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2</a:t>
            </a:r>
            <a:r>
              <a:rPr lang="en-US" baseline="30000" dirty="0" smtClean="0"/>
              <a:t>nd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12082" y="730770"/>
            <a:ext cx="8724100" cy="607985"/>
          </a:xfrm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US" sz="1600" b="1" dirty="0" smtClean="0"/>
              <a:t>Probe </a:t>
            </a:r>
            <a:r>
              <a:rPr lang="en-US" sz="1600" b="1" dirty="0"/>
              <a:t>the accelerating wakefields with externally injected electrons</a:t>
            </a:r>
            <a:r>
              <a:rPr lang="en-US" sz="1600" dirty="0"/>
              <a:t>, including energy spectrum measurements for different injection and plasma parameters.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40569" y="2031314"/>
            <a:ext cx="8338947" cy="1797101"/>
            <a:chOff x="156375" y="1836539"/>
            <a:chExt cx="8338947" cy="1797101"/>
          </a:xfrm>
        </p:grpSpPr>
        <p:grpSp>
          <p:nvGrpSpPr>
            <p:cNvPr id="38" name="Group 37"/>
            <p:cNvGrpSpPr/>
            <p:nvPr/>
          </p:nvGrpSpPr>
          <p:grpSpPr>
            <a:xfrm>
              <a:off x="156375" y="1836539"/>
              <a:ext cx="8338947" cy="1797101"/>
              <a:chOff x="156375" y="1836539"/>
              <a:chExt cx="8338947" cy="1797101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56375" y="1836539"/>
                <a:ext cx="8338947" cy="1797101"/>
                <a:chOff x="150173" y="2078848"/>
                <a:chExt cx="8338947" cy="1797101"/>
              </a:xfrm>
            </p:grpSpPr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tangle 45"/>
                <p:cNvSpPr/>
                <p:nvPr/>
              </p:nvSpPr>
              <p:spPr>
                <a:xfrm>
                  <a:off x="2929575" y="3002915"/>
                  <a:ext cx="2117827" cy="33967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>
                  <a:stCxn id="46" idx="1"/>
                </p:cNvCxnSpPr>
                <p:nvPr/>
              </p:nvCxnSpPr>
              <p:spPr>
                <a:xfrm flipV="1">
                  <a:off x="2929575" y="3157950"/>
                  <a:ext cx="4846806" cy="1480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2272448" y="2534949"/>
                  <a:ext cx="393832" cy="60857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1886373" y="2539633"/>
                  <a:ext cx="395817" cy="0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3593737" y="3143528"/>
                  <a:ext cx="2441705" cy="2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flipV="1">
                  <a:off x="5037427" y="3192836"/>
                  <a:ext cx="1565681" cy="329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 flipV="1">
                  <a:off x="5970879" y="2579103"/>
                  <a:ext cx="529166" cy="578847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6500045" y="307907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6599814" y="317800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Rectangle 73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433297" y="2422281"/>
                  <a:ext cx="630238" cy="296406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76" name="Isosceles Triangle 75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Isosceles Triangle 76"/>
                <p:cNvSpPr/>
                <p:nvPr/>
              </p:nvSpPr>
              <p:spPr>
                <a:xfrm rot="8280435">
                  <a:off x="5915395" y="2924647"/>
                  <a:ext cx="196140" cy="445738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Isosceles Triangle 77"/>
                <p:cNvSpPr/>
                <p:nvPr/>
              </p:nvSpPr>
              <p:spPr>
                <a:xfrm rot="2282123">
                  <a:off x="2242501" y="2420160"/>
                  <a:ext cx="145710" cy="283769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 rot="2520350">
                  <a:off x="6444169" y="2433701"/>
                  <a:ext cx="202546" cy="169934"/>
                </a:xfrm>
                <a:prstGeom prst="rect">
                  <a:avLst/>
                </a:prstGeom>
                <a:solidFill>
                  <a:srgbClr val="66FF66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6297575" y="3409879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5828427" y="2078848"/>
                  <a:ext cx="1364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14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1400" b="1" dirty="0" smtClean="0">
                      <a:solidFill>
                        <a:srgbClr val="008000"/>
                      </a:solidFill>
                    </a:rPr>
                    <a:t> spectrometer</a:t>
                  </a:r>
                  <a:endParaRPr lang="en-US" sz="14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 flipH="1">
                  <a:off x="2474591" y="2534949"/>
                  <a:ext cx="35718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baseline="30000" dirty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dirty="0">
                      <a:solidFill>
                        <a:srgbClr val="008000"/>
                      </a:solidFill>
                    </a:rPr>
                    <a:t> </a:t>
                  </a:r>
                  <a:endParaRPr lang="en-US" dirty="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50173" y="293468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565153" y="2528245"/>
                  <a:ext cx="5100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9" name="Straight Arrow Connector 88"/>
                <p:cNvCxnSpPr/>
                <p:nvPr/>
              </p:nvCxnSpPr>
              <p:spPr>
                <a:xfrm flipV="1">
                  <a:off x="2915699" y="2897007"/>
                  <a:ext cx="2183213" cy="7274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/>
                <p:nvPr/>
              </p:nvCxnSpPr>
              <p:spPr>
                <a:xfrm>
                  <a:off x="2666280" y="3147516"/>
                  <a:ext cx="1020423" cy="431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>
                  <a:endCxn id="75" idx="1"/>
                </p:cNvCxnSpPr>
                <p:nvPr/>
              </p:nvCxnSpPr>
              <p:spPr>
                <a:xfrm>
                  <a:off x="1168190" y="2554270"/>
                  <a:ext cx="265107" cy="1621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>
                  <a:off x="2929575" y="3628575"/>
                  <a:ext cx="75712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Box 92"/>
                <p:cNvSpPr txBox="1"/>
                <p:nvPr/>
              </p:nvSpPr>
              <p:spPr>
                <a:xfrm>
                  <a:off x="3073037" y="3598950"/>
                  <a:ext cx="4329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SMI</a:t>
                  </a:r>
                  <a:endParaRPr lang="en-US" sz="1200" b="1" dirty="0"/>
                </a:p>
              </p:txBody>
            </p:sp>
            <p:cxnSp>
              <p:nvCxnSpPr>
                <p:cNvPr id="94" name="Straight Arrow Connector 93"/>
                <p:cNvCxnSpPr/>
                <p:nvPr/>
              </p:nvCxnSpPr>
              <p:spPr>
                <a:xfrm flipV="1">
                  <a:off x="3738858" y="3621301"/>
                  <a:ext cx="1308544" cy="9999"/>
                </a:xfrm>
                <a:prstGeom prst="straightConnector1">
                  <a:avLst/>
                </a:prstGeom>
                <a:ln w="25400">
                  <a:solidFill>
                    <a:srgbClr val="00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/>
                <p:cNvSpPr txBox="1"/>
                <p:nvPr/>
              </p:nvSpPr>
              <p:spPr>
                <a:xfrm>
                  <a:off x="3904887" y="3568400"/>
                  <a:ext cx="9855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00"/>
                      </a:solidFill>
                    </a:rPr>
                    <a:t>Acceleration</a:t>
                  </a: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398132" y="2405135"/>
                  <a:ext cx="6148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RF gun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10800000">
                  <a:off x="2569438" y="2869325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4989086" y="3342587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101" name="Straight Arrow Connector 100"/>
                <p:cNvCxnSpPr/>
                <p:nvPr/>
              </p:nvCxnSpPr>
              <p:spPr>
                <a:xfrm>
                  <a:off x="5497282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5608788" y="3095143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ectangle 102"/>
                <p:cNvSpPr/>
                <p:nvPr/>
              </p:nvSpPr>
              <p:spPr>
                <a:xfrm>
                  <a:off x="5276878" y="3043968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5354407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265175" y="4396370"/>
            <a:ext cx="2454268" cy="752340"/>
            <a:chOff x="1737394" y="2635000"/>
            <a:chExt cx="2454268" cy="752340"/>
          </a:xfrm>
        </p:grpSpPr>
        <p:grpSp>
          <p:nvGrpSpPr>
            <p:cNvPr id="55" name="Group 54"/>
            <p:cNvGrpSpPr/>
            <p:nvPr/>
          </p:nvGrpSpPr>
          <p:grpSpPr>
            <a:xfrm>
              <a:off x="1737394" y="2635000"/>
              <a:ext cx="2454268" cy="752340"/>
              <a:chOff x="3750776" y="4020920"/>
              <a:chExt cx="4545014" cy="1671029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750776" y="4142695"/>
                <a:ext cx="2602936" cy="12992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318621" y="4667891"/>
                <a:ext cx="3977169" cy="404746"/>
              </a:xfrm>
              <a:prstGeom prst="ellipse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>
                <a:off x="6331410" y="4142695"/>
                <a:ext cx="0" cy="1299274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6114140" y="4800012"/>
                <a:ext cx="239572" cy="168607"/>
              </a:xfrm>
              <a:prstGeom prst="ellipse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760379" y="5076704"/>
                <a:ext cx="1579038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l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aser pulse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297274" y="4513567"/>
                <a:ext cx="1920657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proton bunch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376981" y="4107999"/>
                <a:ext cx="724089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271651" y="4020920"/>
                <a:ext cx="1173180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lasma</a:t>
                </a:r>
                <a:endParaRPr lang="en-US" sz="1200" dirty="0"/>
              </a:p>
            </p:txBody>
          </p:sp>
        </p:grpSp>
        <p:sp>
          <p:nvSpPr>
            <p:cNvPr id="56" name="Oval 55"/>
            <p:cNvSpPr/>
            <p:nvPr/>
          </p:nvSpPr>
          <p:spPr>
            <a:xfrm>
              <a:off x="2655756" y="2944825"/>
              <a:ext cx="235064" cy="13539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66344" y="3047148"/>
              <a:ext cx="1128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</a:t>
              </a:r>
              <a:r>
                <a:rPr lang="en-US" sz="1200" dirty="0" smtClean="0">
                  <a:solidFill>
                    <a:srgbClr val="008000"/>
                  </a:solidFill>
                </a:rPr>
                <a:t>lectron bunch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53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Witness </a:t>
            </a:r>
            <a:r>
              <a:rPr lang="en-US" dirty="0" smtClean="0"/>
              <a:t>Beam: Electron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0812" y="919691"/>
            <a:ext cx="4921417" cy="20812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PHIN Photo-injector for CTF3/CLIC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dirty="0" smtClean="0"/>
              <a:t>Charge/bunch: 2.3 </a:t>
            </a:r>
            <a:r>
              <a:rPr lang="en-US" dirty="0" err="1" smtClean="0"/>
              <a:t>nC</a:t>
            </a:r>
            <a:endParaRPr lang="en-US" dirty="0" smtClean="0"/>
          </a:p>
          <a:p>
            <a:pPr lvl="1"/>
            <a:r>
              <a:rPr lang="en-US" dirty="0" smtClean="0"/>
              <a:t>Bunch length: 10 </a:t>
            </a:r>
            <a:r>
              <a:rPr lang="en-US" dirty="0" err="1" smtClean="0"/>
              <a:t>ps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1800 bunches/train, 1.2µs train-length</a:t>
            </a:r>
          </a:p>
          <a:p>
            <a:pPr lvl="1">
              <a:buFont typeface="Wingdings" charset="0"/>
              <a:buChar char="à"/>
            </a:pPr>
            <a:r>
              <a:rPr lang="en-US" dirty="0" smtClean="0"/>
              <a:t>Program </a:t>
            </a:r>
            <a:r>
              <a:rPr lang="en-US" dirty="0"/>
              <a:t>will stop end </a:t>
            </a:r>
            <a:r>
              <a:rPr lang="en-US" dirty="0" smtClean="0"/>
              <a:t>2015</a:t>
            </a:r>
          </a:p>
          <a:p>
            <a:pPr lvl="1">
              <a:buFont typeface="Wingdings" charset="0"/>
              <a:buChar char="à"/>
            </a:pPr>
            <a:endParaRPr lang="en-US" dirty="0" smtClean="0"/>
          </a:p>
          <a:p>
            <a:pPr>
              <a:buFont typeface="Wingdings" charset="0"/>
              <a:buChar char="à"/>
            </a:pPr>
            <a:r>
              <a:rPr lang="en-US" dirty="0" smtClean="0"/>
              <a:t>Fits to requirements of AWAKE</a:t>
            </a:r>
          </a:p>
          <a:p>
            <a:pPr>
              <a:buFont typeface="Wingdings" charset="0"/>
              <a:buChar char="à"/>
            </a:pPr>
            <a:r>
              <a:rPr lang="en-US" dirty="0" smtClean="0">
                <a:solidFill>
                  <a:srgbClr val="FF0000"/>
                </a:solidFill>
              </a:rPr>
              <a:t>Photo-injector laser derived from low power level of plasma ionization laser system. 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7" descr="Screen Shot 2014-06-30 at 10.45.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240" y="2799207"/>
            <a:ext cx="2475140" cy="33025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1779" y="3260237"/>
            <a:ext cx="5379332" cy="2876966"/>
            <a:chOff x="2012171" y="2584335"/>
            <a:chExt cx="7043322" cy="3627504"/>
          </a:xfrm>
        </p:grpSpPr>
        <p:grpSp>
          <p:nvGrpSpPr>
            <p:cNvPr id="10" name="Group 9"/>
            <p:cNvGrpSpPr/>
            <p:nvPr/>
          </p:nvGrpSpPr>
          <p:grpSpPr>
            <a:xfrm>
              <a:off x="2012171" y="2741389"/>
              <a:ext cx="7043322" cy="3470450"/>
              <a:chOff x="146928" y="753848"/>
              <a:chExt cx="8999055" cy="4963638"/>
            </a:xfrm>
          </p:grpSpPr>
          <p:sp>
            <p:nvSpPr>
              <p:cNvPr id="17" name="Text Box 101"/>
              <p:cNvSpPr txBox="1">
                <a:spLocks noChangeArrowheads="1"/>
              </p:cNvSpPr>
              <p:nvPr/>
            </p:nvSpPr>
            <p:spPr bwMode="auto">
              <a:xfrm>
                <a:off x="1691680" y="5301208"/>
                <a:ext cx="1849437" cy="416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900" dirty="0"/>
                  <a:t>Length ~ </a:t>
                </a:r>
                <a:r>
                  <a:rPr lang="en-US" altLang="en-US" sz="900" dirty="0" smtClean="0"/>
                  <a:t>4 </a:t>
                </a:r>
                <a:r>
                  <a:rPr lang="en-US" altLang="en-US" sz="900" dirty="0"/>
                  <a:t>m</a:t>
                </a:r>
              </a:p>
            </p:txBody>
          </p:sp>
          <p:sp>
            <p:nvSpPr>
              <p:cNvPr id="18" name="Line 142"/>
              <p:cNvSpPr>
                <a:spLocks noChangeShapeType="1"/>
              </p:cNvSpPr>
              <p:nvPr/>
            </p:nvSpPr>
            <p:spPr bwMode="auto">
              <a:xfrm>
                <a:off x="395536" y="5229200"/>
                <a:ext cx="768492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90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46928" y="753848"/>
                <a:ext cx="8999055" cy="4362997"/>
                <a:chOff x="146928" y="753848"/>
                <a:chExt cx="8999055" cy="4362997"/>
              </a:xfrm>
            </p:grpSpPr>
            <p:grpSp>
              <p:nvGrpSpPr>
                <p:cNvPr id="20" name="Group 161"/>
                <p:cNvGrpSpPr>
                  <a:grpSpLocks/>
                </p:cNvGrpSpPr>
                <p:nvPr/>
              </p:nvGrpSpPr>
              <p:grpSpPr bwMode="auto">
                <a:xfrm rot="10800000">
                  <a:off x="8127685" y="3122607"/>
                  <a:ext cx="509588" cy="365125"/>
                  <a:chOff x="3675" y="2610"/>
                  <a:chExt cx="321" cy="230"/>
                </a:xfrm>
              </p:grpSpPr>
              <p:sp>
                <p:nvSpPr>
                  <p:cNvPr id="114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2698"/>
                    <a:ext cx="321" cy="14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115" name="Line 1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38" y="2610"/>
                    <a:ext cx="0" cy="87"/>
                  </a:xfrm>
                  <a:prstGeom prst="line">
                    <a:avLst/>
                  </a:pr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21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7953125" y="3357951"/>
                  <a:ext cx="1049628" cy="48855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sz="90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 rot="-1560000">
                  <a:off x="8573324" y="3269985"/>
                  <a:ext cx="99953" cy="4675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/>
                </a:p>
              </p:txBody>
            </p:sp>
            <p:sp>
              <p:nvSpPr>
                <p:cNvPr id="23" name="Rectangle 144"/>
                <p:cNvSpPr>
                  <a:spLocks noChangeArrowheads="1"/>
                </p:cNvSpPr>
                <p:nvPr/>
              </p:nvSpPr>
              <p:spPr bwMode="auto">
                <a:xfrm>
                  <a:off x="4523707" y="2565926"/>
                  <a:ext cx="73428" cy="1074802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24" name="Rectangle 137"/>
                <p:cNvSpPr>
                  <a:spLocks noChangeArrowheads="1"/>
                </p:cNvSpPr>
                <p:nvPr/>
              </p:nvSpPr>
              <p:spPr bwMode="auto">
                <a:xfrm>
                  <a:off x="347398" y="3564466"/>
                  <a:ext cx="588963" cy="571500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25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942711" y="3862123"/>
                  <a:ext cx="8016146" cy="119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sz="900"/>
                </a:p>
              </p:txBody>
            </p:sp>
            <p:sp>
              <p:nvSpPr>
                <p:cNvPr id="26" name="Rectangle 106"/>
                <p:cNvSpPr>
                  <a:spLocks noChangeArrowheads="1"/>
                </p:cNvSpPr>
                <p:nvPr/>
              </p:nvSpPr>
              <p:spPr bwMode="auto">
                <a:xfrm>
                  <a:off x="8573324" y="3632025"/>
                  <a:ext cx="549275" cy="434975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27" name="Rectangle 109"/>
                <p:cNvSpPr>
                  <a:spLocks noChangeArrowheads="1"/>
                </p:cNvSpPr>
                <p:nvPr/>
              </p:nvSpPr>
              <p:spPr bwMode="auto">
                <a:xfrm>
                  <a:off x="7452353" y="3663948"/>
                  <a:ext cx="533400" cy="4572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grpSp>
              <p:nvGrpSpPr>
                <p:cNvPr id="28" name="Group 110"/>
                <p:cNvGrpSpPr>
                  <a:grpSpLocks/>
                </p:cNvGrpSpPr>
                <p:nvPr/>
              </p:nvGrpSpPr>
              <p:grpSpPr bwMode="auto">
                <a:xfrm rot="195599">
                  <a:off x="8278498" y="3487929"/>
                  <a:ext cx="228600" cy="228600"/>
                  <a:chOff x="1008" y="3216"/>
                  <a:chExt cx="144" cy="144"/>
                </a:xfrm>
              </p:grpSpPr>
              <p:sp>
                <p:nvSpPr>
                  <p:cNvPr id="11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216"/>
                    <a:ext cx="144" cy="144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112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079" y="3241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113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294"/>
                    <a:ext cx="11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29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8637272" y="3692750"/>
                  <a:ext cx="471487" cy="5550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FC</a:t>
                  </a:r>
                </a:p>
              </p:txBody>
            </p:sp>
            <p:sp>
              <p:nvSpPr>
                <p:cNvPr id="30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7809538" y="2565927"/>
                  <a:ext cx="709612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E, </a:t>
                  </a:r>
                  <a:r>
                    <a:rPr lang="en-US" altLang="en-US" sz="700" dirty="0">
                      <a:latin typeface="Symbol" pitchFamily="18" charset="2"/>
                    </a:rPr>
                    <a:t>D</a:t>
                  </a:r>
                  <a:r>
                    <a:rPr lang="en-US" altLang="en-US" sz="700" dirty="0">
                      <a:latin typeface="Comic Sans MS" pitchFamily="66" charset="0"/>
                    </a:rPr>
                    <a:t>E</a:t>
                  </a:r>
                </a:p>
              </p:txBody>
            </p:sp>
            <p:grpSp>
              <p:nvGrpSpPr>
                <p:cNvPr id="31" name="Group 118"/>
                <p:cNvGrpSpPr>
                  <a:grpSpLocks/>
                </p:cNvGrpSpPr>
                <p:nvPr/>
              </p:nvGrpSpPr>
              <p:grpSpPr bwMode="auto">
                <a:xfrm>
                  <a:off x="3263636" y="3758141"/>
                  <a:ext cx="228600" cy="228600"/>
                  <a:chOff x="1008" y="3216"/>
                  <a:chExt cx="144" cy="144"/>
                </a:xfrm>
              </p:grpSpPr>
              <p:sp>
                <p:nvSpPr>
                  <p:cNvPr id="108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216"/>
                    <a:ext cx="144" cy="144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109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1079" y="3241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110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294"/>
                    <a:ext cx="11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32" name="Rectangle 122"/>
                <p:cNvSpPr>
                  <a:spLocks noChangeArrowheads="1"/>
                </p:cNvSpPr>
                <p:nvPr/>
              </p:nvSpPr>
              <p:spPr bwMode="auto">
                <a:xfrm>
                  <a:off x="2836598" y="3729566"/>
                  <a:ext cx="304800" cy="30956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33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2749286" y="3729564"/>
                  <a:ext cx="604837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>
                      <a:latin typeface="Comic Sans MS" pitchFamily="66" charset="0"/>
                    </a:rPr>
                    <a:t>MS</a:t>
                  </a:r>
                </a:p>
              </p:txBody>
            </p:sp>
            <p:sp>
              <p:nvSpPr>
                <p:cNvPr id="34" name="Rectangle 124"/>
                <p:cNvSpPr>
                  <a:spLocks noChangeArrowheads="1"/>
                </p:cNvSpPr>
                <p:nvPr/>
              </p:nvSpPr>
              <p:spPr bwMode="auto">
                <a:xfrm>
                  <a:off x="2528623" y="3785129"/>
                  <a:ext cx="195263" cy="209550"/>
                </a:xfrm>
                <a:prstGeom prst="rect">
                  <a:avLst/>
                </a:prstGeom>
                <a:solidFill>
                  <a:srgbClr val="A4FAC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35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2401359" y="4131731"/>
                  <a:ext cx="697177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BPR</a:t>
                  </a:r>
                </a:p>
              </p:txBody>
            </p:sp>
            <p:grpSp>
              <p:nvGrpSpPr>
                <p:cNvPr id="36" name="Group 126"/>
                <p:cNvGrpSpPr>
                  <a:grpSpLocks/>
                </p:cNvGrpSpPr>
                <p:nvPr/>
              </p:nvGrpSpPr>
              <p:grpSpPr bwMode="auto">
                <a:xfrm>
                  <a:off x="2198423" y="3737504"/>
                  <a:ext cx="247650" cy="266700"/>
                  <a:chOff x="4998" y="1973"/>
                  <a:chExt cx="156" cy="168"/>
                </a:xfrm>
              </p:grpSpPr>
              <p:sp>
                <p:nvSpPr>
                  <p:cNvPr id="106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998" y="1973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107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5000" y="2141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37" name="AutoShape 129"/>
                <p:cNvSpPr>
                  <a:spLocks noChangeArrowheads="1"/>
                </p:cNvSpPr>
                <p:nvPr/>
              </p:nvSpPr>
              <p:spPr bwMode="auto">
                <a:xfrm>
                  <a:off x="1069711" y="3683529"/>
                  <a:ext cx="142875" cy="334962"/>
                </a:xfrm>
                <a:prstGeom prst="flowChartCollat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38" name="Rectangle 130"/>
                <p:cNvSpPr>
                  <a:spLocks noChangeArrowheads="1"/>
                </p:cNvSpPr>
                <p:nvPr/>
              </p:nvSpPr>
              <p:spPr bwMode="auto">
                <a:xfrm>
                  <a:off x="1468173" y="3670829"/>
                  <a:ext cx="423863" cy="382587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39" name="Line 131"/>
                <p:cNvSpPr>
                  <a:spLocks noChangeShapeType="1"/>
                </p:cNvSpPr>
                <p:nvPr/>
              </p:nvSpPr>
              <p:spPr bwMode="auto">
                <a:xfrm>
                  <a:off x="1677723" y="2992966"/>
                  <a:ext cx="0" cy="554038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sz="900"/>
                </a:p>
              </p:txBody>
            </p:sp>
            <p:sp>
              <p:nvSpPr>
                <p:cNvPr id="40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1277674" y="2488140"/>
                  <a:ext cx="1236662" cy="5550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Laser +Diagnostics</a:t>
                  </a:r>
                </a:p>
              </p:txBody>
            </p:sp>
            <p:sp>
              <p:nvSpPr>
                <p:cNvPr id="41" name="Oval 134"/>
                <p:cNvSpPr>
                  <a:spLocks noChangeArrowheads="1"/>
                </p:cNvSpPr>
                <p:nvPr/>
              </p:nvSpPr>
              <p:spPr bwMode="auto">
                <a:xfrm>
                  <a:off x="749036" y="3370791"/>
                  <a:ext cx="146050" cy="898525"/>
                </a:xfrm>
                <a:prstGeom prst="ellipse">
                  <a:avLst/>
                </a:prstGeom>
                <a:solidFill>
                  <a:srgbClr val="E5B9D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42" name="Oval 138"/>
                <p:cNvSpPr>
                  <a:spLocks noChangeArrowheads="1"/>
                </p:cNvSpPr>
                <p:nvPr/>
              </p:nvSpPr>
              <p:spPr bwMode="auto">
                <a:xfrm>
                  <a:off x="395023" y="3369204"/>
                  <a:ext cx="146050" cy="898525"/>
                </a:xfrm>
                <a:prstGeom prst="ellipse">
                  <a:avLst/>
                </a:prstGeom>
                <a:solidFill>
                  <a:srgbClr val="E5B9D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43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218812" y="4456644"/>
                  <a:ext cx="960437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RF GUN</a:t>
                  </a:r>
                </a:p>
              </p:txBody>
            </p:sp>
            <p:sp>
              <p:nvSpPr>
                <p:cNvPr id="44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2595297" y="3385078"/>
                  <a:ext cx="1087438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 Emittance</a:t>
                  </a:r>
                </a:p>
              </p:txBody>
            </p:sp>
            <p:sp>
              <p:nvSpPr>
                <p:cNvPr id="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607748" y="2521479"/>
                  <a:ext cx="88900" cy="1044575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46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1058864" y="1780902"/>
                  <a:ext cx="1914524" cy="5550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Incident, Reflected </a:t>
                  </a:r>
                  <a:r>
                    <a:rPr lang="en-US" altLang="en-US" sz="700" dirty="0" smtClean="0">
                      <a:latin typeface="Comic Sans MS" pitchFamily="66" charset="0"/>
                    </a:rPr>
                    <a:t>Power and phase</a:t>
                  </a:r>
                  <a:endParaRPr lang="en-US" altLang="en-US" sz="700" dirty="0">
                    <a:latin typeface="Comic Sans MS" pitchFamily="66" charset="0"/>
                  </a:endParaRPr>
                </a:p>
              </p:txBody>
            </p:sp>
            <p:sp>
              <p:nvSpPr>
                <p:cNvPr id="47" name="Text Box 148"/>
                <p:cNvSpPr txBox="1">
                  <a:spLocks noChangeArrowheads="1"/>
                </p:cNvSpPr>
                <p:nvPr/>
              </p:nvSpPr>
              <p:spPr bwMode="auto">
                <a:xfrm>
                  <a:off x="7639446" y="2290870"/>
                  <a:ext cx="1506537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Spectrometer</a:t>
                  </a:r>
                </a:p>
              </p:txBody>
            </p:sp>
            <p:sp>
              <p:nvSpPr>
                <p:cNvPr id="48" name="Text Box 150"/>
                <p:cNvSpPr txBox="1">
                  <a:spLocks noChangeArrowheads="1"/>
                </p:cNvSpPr>
                <p:nvPr/>
              </p:nvSpPr>
              <p:spPr bwMode="auto">
                <a:xfrm>
                  <a:off x="1649148" y="4564593"/>
                  <a:ext cx="1060450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>
                      <a:latin typeface="Comic Sans MS" pitchFamily="66" charset="0"/>
                    </a:rPr>
                    <a:t>Corrector</a:t>
                  </a:r>
                </a:p>
              </p:txBody>
            </p:sp>
            <p:sp>
              <p:nvSpPr>
                <p:cNvPr id="49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2217473" y="4107391"/>
                  <a:ext cx="53975" cy="5032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sz="900"/>
                </a:p>
              </p:txBody>
            </p:sp>
            <p:sp>
              <p:nvSpPr>
                <p:cNvPr id="50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8095092" y="2870725"/>
                  <a:ext cx="706437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MTV</a:t>
                  </a:r>
                </a:p>
              </p:txBody>
            </p:sp>
            <p:grpSp>
              <p:nvGrpSpPr>
                <p:cNvPr id="51" name="Group 161"/>
                <p:cNvGrpSpPr>
                  <a:grpSpLocks/>
                </p:cNvGrpSpPr>
                <p:nvPr/>
              </p:nvGrpSpPr>
              <p:grpSpPr bwMode="auto">
                <a:xfrm>
                  <a:off x="3122348" y="3985154"/>
                  <a:ext cx="509588" cy="365125"/>
                  <a:chOff x="3675" y="2610"/>
                  <a:chExt cx="321" cy="230"/>
                </a:xfrm>
              </p:grpSpPr>
              <p:sp>
                <p:nvSpPr>
                  <p:cNvPr id="104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2698"/>
                    <a:ext cx="321" cy="14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105" name="Line 1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38" y="2610"/>
                    <a:ext cx="0" cy="87"/>
                  </a:xfrm>
                  <a:prstGeom prst="line">
                    <a:avLst/>
                  </a:pr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grpSp>
              <p:nvGrpSpPr>
                <p:cNvPr id="52" name="Group 164"/>
                <p:cNvGrpSpPr>
                  <a:grpSpLocks/>
                </p:cNvGrpSpPr>
                <p:nvPr/>
              </p:nvGrpSpPr>
              <p:grpSpPr bwMode="auto">
                <a:xfrm>
                  <a:off x="1422136" y="4056061"/>
                  <a:ext cx="509587" cy="365125"/>
                  <a:chOff x="3675" y="2610"/>
                  <a:chExt cx="321" cy="230"/>
                </a:xfrm>
              </p:grpSpPr>
              <p:sp>
                <p:nvSpPr>
                  <p:cNvPr id="102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2698"/>
                    <a:ext cx="321" cy="14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103" name="Line 1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38" y="2610"/>
                    <a:ext cx="0" cy="87"/>
                  </a:xfrm>
                  <a:prstGeom prst="line">
                    <a:avLst/>
                  </a:pr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5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098536" y="4420131"/>
                  <a:ext cx="520700" cy="5550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>
                      <a:latin typeface="Comic Sans MS" pitchFamily="66" charset="0"/>
                    </a:rPr>
                    <a:t>VPI</a:t>
                  </a:r>
                </a:p>
              </p:txBody>
            </p:sp>
            <p:sp>
              <p:nvSpPr>
                <p:cNvPr id="54" name="Rectangle 170"/>
                <p:cNvSpPr>
                  <a:spLocks noChangeArrowheads="1"/>
                </p:cNvSpPr>
                <p:nvPr/>
              </p:nvSpPr>
              <p:spPr bwMode="auto">
                <a:xfrm>
                  <a:off x="1926961" y="3731154"/>
                  <a:ext cx="195262" cy="288925"/>
                </a:xfrm>
                <a:prstGeom prst="rect">
                  <a:avLst/>
                </a:prstGeom>
                <a:solidFill>
                  <a:srgbClr val="A4FAC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55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799961" y="3366029"/>
                  <a:ext cx="750887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 smtClean="0">
                      <a:latin typeface="Comic Sans MS" pitchFamily="66" charset="0"/>
                    </a:rPr>
                    <a:t>FCT</a:t>
                  </a:r>
                  <a:endParaRPr lang="en-US" altLang="en-US" sz="700" dirty="0">
                    <a:latin typeface="Comic Sans MS" pitchFamily="66" charset="0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4469606" y="3634976"/>
                  <a:ext cx="1296144" cy="46434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/>
                </a:p>
              </p:txBody>
            </p:sp>
            <p:sp>
              <p:nvSpPr>
                <p:cNvPr id="57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4533899" y="4626257"/>
                  <a:ext cx="1277397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 smtClean="0">
                      <a:latin typeface="Comic Sans MS" pitchFamily="66" charset="0"/>
                    </a:rPr>
                    <a:t>Accelerator</a:t>
                  </a:r>
                  <a:endParaRPr lang="en-US" altLang="en-US" sz="700" dirty="0">
                    <a:latin typeface="Comic Sans MS" pitchFamily="66" charset="0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269806" y="3634049"/>
                  <a:ext cx="72008" cy="4385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448616" y="3648802"/>
                  <a:ext cx="72008" cy="4385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629846" y="3643904"/>
                  <a:ext cx="72008" cy="4385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/>
                </a:p>
              </p:txBody>
            </p:sp>
            <p:grpSp>
              <p:nvGrpSpPr>
                <p:cNvPr id="61" name="Group 118"/>
                <p:cNvGrpSpPr>
                  <a:grpSpLocks/>
                </p:cNvGrpSpPr>
                <p:nvPr/>
              </p:nvGrpSpPr>
              <p:grpSpPr bwMode="auto">
                <a:xfrm>
                  <a:off x="6913926" y="3784598"/>
                  <a:ext cx="228600" cy="228600"/>
                  <a:chOff x="1008" y="3216"/>
                  <a:chExt cx="144" cy="144"/>
                </a:xfrm>
              </p:grpSpPr>
              <p:sp>
                <p:nvSpPr>
                  <p:cNvPr id="9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216"/>
                    <a:ext cx="144" cy="144"/>
                  </a:xfrm>
                  <a:prstGeom prst="ellipse">
                    <a:avLst/>
                  </a:pr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100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1079" y="3241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101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1026" y="3294"/>
                    <a:ext cx="11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grpSp>
              <p:nvGrpSpPr>
                <p:cNvPr id="62" name="Group 161"/>
                <p:cNvGrpSpPr>
                  <a:grpSpLocks/>
                </p:cNvGrpSpPr>
                <p:nvPr/>
              </p:nvGrpSpPr>
              <p:grpSpPr bwMode="auto">
                <a:xfrm>
                  <a:off x="6772638" y="4011611"/>
                  <a:ext cx="509588" cy="365125"/>
                  <a:chOff x="3675" y="2610"/>
                  <a:chExt cx="321" cy="230"/>
                </a:xfrm>
              </p:grpSpPr>
              <p:sp>
                <p:nvSpPr>
                  <p:cNvPr id="97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2698"/>
                    <a:ext cx="321" cy="14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98" name="Line 1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38" y="2610"/>
                    <a:ext cx="0" cy="87"/>
                  </a:xfrm>
                  <a:prstGeom prst="line">
                    <a:avLst/>
                  </a:pr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6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6701854" y="4464676"/>
                  <a:ext cx="1105156" cy="6521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 smtClean="0">
                      <a:latin typeface="Comic Sans MS" pitchFamily="66" charset="0"/>
                    </a:rPr>
                    <a:t>MTV,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 err="1" smtClean="0">
                      <a:latin typeface="Comic Sans MS" pitchFamily="66" charset="0"/>
                    </a:rPr>
                    <a:t>Emittance</a:t>
                  </a:r>
                  <a:endParaRPr lang="en-US" altLang="en-US" sz="700" dirty="0">
                    <a:latin typeface="Comic Sans MS" pitchFamily="66" charset="0"/>
                  </a:endParaRPr>
                </a:p>
              </p:txBody>
            </p:sp>
            <p:sp>
              <p:nvSpPr>
                <p:cNvPr id="64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6049102" y="3059108"/>
                  <a:ext cx="960437" cy="5550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 smtClean="0">
                      <a:latin typeface="Comic Sans MS" pitchFamily="66" charset="0"/>
                    </a:rPr>
                    <a:t>Matching triplet</a:t>
                  </a:r>
                  <a:endParaRPr lang="en-US" altLang="en-US" sz="700" dirty="0">
                    <a:latin typeface="Comic Sans MS" pitchFamily="66" charset="0"/>
                  </a:endParaRPr>
                </a:p>
              </p:txBody>
            </p:sp>
            <p:sp>
              <p:nvSpPr>
                <p:cNvPr id="65" name="Rectangle 124"/>
                <p:cNvSpPr>
                  <a:spLocks noChangeArrowheads="1"/>
                </p:cNvSpPr>
                <p:nvPr/>
              </p:nvSpPr>
              <p:spPr bwMode="auto">
                <a:xfrm>
                  <a:off x="5987775" y="3799679"/>
                  <a:ext cx="195263" cy="166687"/>
                </a:xfrm>
                <a:prstGeom prst="rect">
                  <a:avLst/>
                </a:prstGeom>
                <a:solidFill>
                  <a:srgbClr val="A4FAC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66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5827465" y="4116383"/>
                  <a:ext cx="693161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BPR</a:t>
                  </a:r>
                </a:p>
              </p:txBody>
            </p:sp>
            <p:grpSp>
              <p:nvGrpSpPr>
                <p:cNvPr id="67" name="Group 126"/>
                <p:cNvGrpSpPr>
                  <a:grpSpLocks/>
                </p:cNvGrpSpPr>
                <p:nvPr/>
              </p:nvGrpSpPr>
              <p:grpSpPr bwMode="auto">
                <a:xfrm>
                  <a:off x="5837757" y="3749673"/>
                  <a:ext cx="247650" cy="266700"/>
                  <a:chOff x="4998" y="1973"/>
                  <a:chExt cx="156" cy="168"/>
                </a:xfrm>
              </p:grpSpPr>
              <p:sp>
                <p:nvSpPr>
                  <p:cNvPr id="95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998" y="1973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96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5000" y="2141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68" name="Rectangle 124"/>
                <p:cNvSpPr>
                  <a:spLocks noChangeArrowheads="1"/>
                </p:cNvSpPr>
                <p:nvPr/>
              </p:nvSpPr>
              <p:spPr bwMode="auto">
                <a:xfrm>
                  <a:off x="4169667" y="3782216"/>
                  <a:ext cx="195263" cy="166687"/>
                </a:xfrm>
                <a:prstGeom prst="rect">
                  <a:avLst/>
                </a:prstGeom>
                <a:solidFill>
                  <a:srgbClr val="A4FAC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69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4009355" y="4098921"/>
                  <a:ext cx="689380" cy="360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BPR</a:t>
                  </a:r>
                </a:p>
              </p:txBody>
            </p:sp>
            <p:grpSp>
              <p:nvGrpSpPr>
                <p:cNvPr id="70" name="Group 126"/>
                <p:cNvGrpSpPr>
                  <a:grpSpLocks/>
                </p:cNvGrpSpPr>
                <p:nvPr/>
              </p:nvGrpSpPr>
              <p:grpSpPr bwMode="auto">
                <a:xfrm>
                  <a:off x="4019649" y="3732210"/>
                  <a:ext cx="247650" cy="266700"/>
                  <a:chOff x="4998" y="1973"/>
                  <a:chExt cx="156" cy="168"/>
                </a:xfrm>
              </p:grpSpPr>
              <p:sp>
                <p:nvSpPr>
                  <p:cNvPr id="93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998" y="1973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94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5000" y="2141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grpSp>
              <p:nvGrpSpPr>
                <p:cNvPr id="71" name="Group 126"/>
                <p:cNvGrpSpPr>
                  <a:grpSpLocks/>
                </p:cNvGrpSpPr>
                <p:nvPr/>
              </p:nvGrpSpPr>
              <p:grpSpPr bwMode="auto">
                <a:xfrm>
                  <a:off x="1212586" y="3737504"/>
                  <a:ext cx="247650" cy="266700"/>
                  <a:chOff x="4998" y="1973"/>
                  <a:chExt cx="156" cy="168"/>
                </a:xfrm>
              </p:grpSpPr>
              <p:sp>
                <p:nvSpPr>
                  <p:cNvPr id="9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998" y="1973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92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5000" y="2141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grpSp>
              <p:nvGrpSpPr>
                <p:cNvPr id="72" name="Group 126"/>
                <p:cNvGrpSpPr>
                  <a:grpSpLocks/>
                </p:cNvGrpSpPr>
                <p:nvPr/>
              </p:nvGrpSpPr>
              <p:grpSpPr bwMode="auto">
                <a:xfrm>
                  <a:off x="7177579" y="3741636"/>
                  <a:ext cx="247650" cy="266700"/>
                  <a:chOff x="4998" y="1973"/>
                  <a:chExt cx="156" cy="168"/>
                </a:xfrm>
              </p:grpSpPr>
              <p:sp>
                <p:nvSpPr>
                  <p:cNvPr id="89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998" y="1973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  <p:sp>
                <p:nvSpPr>
                  <p:cNvPr id="90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5000" y="2141"/>
                    <a:ext cx="15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73" name="Oval 134"/>
                <p:cNvSpPr>
                  <a:spLocks noChangeArrowheads="1"/>
                </p:cNvSpPr>
                <p:nvPr/>
              </p:nvSpPr>
              <p:spPr bwMode="auto">
                <a:xfrm>
                  <a:off x="3682736" y="3456516"/>
                  <a:ext cx="146050" cy="898525"/>
                </a:xfrm>
                <a:prstGeom prst="ellipse">
                  <a:avLst/>
                </a:prstGeom>
                <a:solidFill>
                  <a:srgbClr val="E5B9D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74" name="Oval 134"/>
                <p:cNvSpPr>
                  <a:spLocks noChangeArrowheads="1"/>
                </p:cNvSpPr>
                <p:nvPr/>
              </p:nvSpPr>
              <p:spPr bwMode="auto">
                <a:xfrm>
                  <a:off x="4552686" y="3425723"/>
                  <a:ext cx="146050" cy="898525"/>
                </a:xfrm>
                <a:prstGeom prst="ellipse">
                  <a:avLst/>
                </a:prstGeom>
                <a:solidFill>
                  <a:srgbClr val="E5B9D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75" name="Oval 134"/>
                <p:cNvSpPr>
                  <a:spLocks noChangeArrowheads="1"/>
                </p:cNvSpPr>
                <p:nvPr/>
              </p:nvSpPr>
              <p:spPr bwMode="auto">
                <a:xfrm>
                  <a:off x="5477718" y="3443285"/>
                  <a:ext cx="146050" cy="898525"/>
                </a:xfrm>
                <a:prstGeom prst="ellipse">
                  <a:avLst/>
                </a:prstGeom>
                <a:solidFill>
                  <a:srgbClr val="E5B9D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76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4751326" y="2500433"/>
                  <a:ext cx="1914524" cy="5550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700" dirty="0">
                      <a:latin typeface="Comic Sans MS" pitchFamily="66" charset="0"/>
                    </a:rPr>
                    <a:t>Incident, </a:t>
                  </a:r>
                  <a:r>
                    <a:rPr lang="en-US" altLang="en-US" sz="700" dirty="0" smtClean="0">
                      <a:latin typeface="Comic Sans MS" pitchFamily="66" charset="0"/>
                    </a:rPr>
                    <a:t>Reflected, transmitted </a:t>
                  </a:r>
                  <a:r>
                    <a:rPr lang="en-US" altLang="en-US" sz="700" dirty="0">
                      <a:latin typeface="Comic Sans MS" pitchFamily="66" charset="0"/>
                    </a:rPr>
                    <a:t>Power</a:t>
                  </a:r>
                </a:p>
              </p:txBody>
            </p:sp>
            <p:grpSp>
              <p:nvGrpSpPr>
                <p:cNvPr id="77" name="Group 161"/>
                <p:cNvGrpSpPr>
                  <a:grpSpLocks/>
                </p:cNvGrpSpPr>
                <p:nvPr/>
              </p:nvGrpSpPr>
              <p:grpSpPr bwMode="auto">
                <a:xfrm>
                  <a:off x="4862884" y="4079081"/>
                  <a:ext cx="509588" cy="365125"/>
                  <a:chOff x="3675" y="2610"/>
                  <a:chExt cx="321" cy="230"/>
                </a:xfrm>
              </p:grpSpPr>
              <p:sp>
                <p:nvSpPr>
                  <p:cNvPr id="87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2698"/>
                    <a:ext cx="321" cy="14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900"/>
                  </a:p>
                </p:txBody>
              </p:sp>
              <p:sp>
                <p:nvSpPr>
                  <p:cNvPr id="88" name="Line 1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38" y="2610"/>
                    <a:ext cx="0" cy="87"/>
                  </a:xfrm>
                  <a:prstGeom prst="line">
                    <a:avLst/>
                  </a:pr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900"/>
                  </a:p>
                </p:txBody>
              </p:sp>
            </p:grpSp>
            <p:sp>
              <p:nvSpPr>
                <p:cNvPr id="78" name="Rectangle 124"/>
                <p:cNvSpPr>
                  <a:spLocks noChangeArrowheads="1"/>
                </p:cNvSpPr>
                <p:nvPr/>
              </p:nvSpPr>
              <p:spPr bwMode="auto">
                <a:xfrm>
                  <a:off x="7226791" y="3790947"/>
                  <a:ext cx="195263" cy="166687"/>
                </a:xfrm>
                <a:prstGeom prst="rect">
                  <a:avLst/>
                </a:prstGeom>
                <a:solidFill>
                  <a:srgbClr val="A4FAC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79" name="AutoShape 129"/>
                <p:cNvSpPr>
                  <a:spLocks noChangeArrowheads="1"/>
                </p:cNvSpPr>
                <p:nvPr/>
              </p:nvSpPr>
              <p:spPr bwMode="auto">
                <a:xfrm>
                  <a:off x="8127685" y="3548060"/>
                  <a:ext cx="106872" cy="334962"/>
                </a:xfrm>
                <a:prstGeom prst="flowChartCollat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80" name="Rectangle 144"/>
                <p:cNvSpPr>
                  <a:spLocks noChangeArrowheads="1"/>
                </p:cNvSpPr>
                <p:nvPr/>
              </p:nvSpPr>
              <p:spPr bwMode="auto">
                <a:xfrm>
                  <a:off x="5623768" y="3098564"/>
                  <a:ext cx="63235" cy="533764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81" name="Rectangle 144"/>
                <p:cNvSpPr>
                  <a:spLocks noChangeArrowheads="1"/>
                </p:cNvSpPr>
                <p:nvPr/>
              </p:nvSpPr>
              <p:spPr bwMode="auto">
                <a:xfrm>
                  <a:off x="607749" y="2488140"/>
                  <a:ext cx="3989386" cy="77785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82" name="Rectangle 144"/>
                <p:cNvSpPr>
                  <a:spLocks noChangeArrowheads="1"/>
                </p:cNvSpPr>
                <p:nvPr/>
              </p:nvSpPr>
              <p:spPr bwMode="auto">
                <a:xfrm>
                  <a:off x="607750" y="1780900"/>
                  <a:ext cx="91280" cy="719531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900"/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0800000">
                  <a:off x="195396" y="1231268"/>
                  <a:ext cx="915988" cy="648072"/>
                </a:xfrm>
                <a:prstGeom prst="triangl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900"/>
                </a:p>
              </p:txBody>
            </p:sp>
            <p:sp>
              <p:nvSpPr>
                <p:cNvPr id="84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146928" y="753848"/>
                  <a:ext cx="2346512" cy="4440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000" b="1" dirty="0" smtClean="0">
                      <a:solidFill>
                        <a:srgbClr val="4F81BD"/>
                      </a:solidFill>
                    </a:rPr>
                    <a:t>Klystron from CTF3</a:t>
                  </a:r>
                  <a:endParaRPr lang="en-US" altLang="en-US" sz="1000" b="1" dirty="0">
                    <a:solidFill>
                      <a:srgbClr val="4F81BD"/>
                    </a:solidFill>
                  </a:endParaRPr>
                </a:p>
              </p:txBody>
            </p:sp>
          </p:grpSp>
        </p:grpSp>
        <p:cxnSp>
          <p:nvCxnSpPr>
            <p:cNvPr id="11" name="Straight Arrow Connector 10"/>
            <p:cNvCxnSpPr>
              <a:endCxn id="64" idx="3"/>
            </p:cNvCxnSpPr>
            <p:nvPr/>
          </p:nvCxnSpPr>
          <p:spPr>
            <a:xfrm>
              <a:off x="7000696" y="3702491"/>
              <a:ext cx="382660" cy="84471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261703" y="3365138"/>
              <a:ext cx="1678352" cy="329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4F81BD"/>
                  </a:solidFill>
                </a:rPr>
                <a:t>e</a:t>
              </a:r>
              <a:r>
                <a:rPr lang="en-US" sz="1100" b="1" dirty="0" smtClean="0">
                  <a:solidFill>
                    <a:srgbClr val="4F81BD"/>
                  </a:solidFill>
                </a:rPr>
                <a:t>lectron beam line</a:t>
              </a:r>
              <a:endParaRPr lang="en-US" sz="1100" b="1" dirty="0">
                <a:solidFill>
                  <a:srgbClr val="4F81BD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82543" y="2821842"/>
              <a:ext cx="1521519" cy="543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4F81BD"/>
                  </a:solidFill>
                </a:rPr>
                <a:t>1m booster </a:t>
              </a:r>
              <a:r>
                <a:rPr lang="en-US" sz="1100" b="1" dirty="0" err="1" smtClean="0">
                  <a:solidFill>
                    <a:srgbClr val="4F81BD"/>
                  </a:solidFill>
                </a:rPr>
                <a:t>linac</a:t>
              </a:r>
              <a:endParaRPr lang="en-US" sz="1100" b="1" dirty="0" smtClean="0">
                <a:solidFill>
                  <a:srgbClr val="4F81BD"/>
                </a:solidFill>
              </a:endParaRPr>
            </a:p>
            <a:p>
              <a:r>
                <a:rPr lang="en-US" sz="1100" b="1" dirty="0" smtClean="0">
                  <a:solidFill>
                    <a:srgbClr val="4F81BD"/>
                  </a:solidFill>
                </a:rPr>
                <a:t>(Cockcroft)</a:t>
              </a:r>
              <a:endParaRPr lang="en-US" sz="1100" b="1" dirty="0">
                <a:solidFill>
                  <a:srgbClr val="4F81BD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893788" y="3459479"/>
              <a:ext cx="8055" cy="104052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140020" y="2953666"/>
              <a:ext cx="1" cy="86383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409084" y="2584335"/>
              <a:ext cx="1721010" cy="329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accent1"/>
                  </a:solidFill>
                </a:rPr>
                <a:t>e</a:t>
              </a:r>
              <a:r>
                <a:rPr lang="en-US" sz="1100" b="1" dirty="0" smtClean="0">
                  <a:solidFill>
                    <a:schemeClr val="accent1"/>
                  </a:solidFill>
                </a:rPr>
                <a:t>-beam diagnostics</a:t>
              </a:r>
              <a:endParaRPr lang="en-US" sz="1100" b="1" dirty="0">
                <a:solidFill>
                  <a:schemeClr val="accent1"/>
                </a:solidFill>
              </a:endParaRPr>
            </a:p>
          </p:txBody>
        </p:sp>
      </p:grpSp>
      <p:graphicFrame>
        <p:nvGraphicFramePr>
          <p:cNvPr id="120" name="Table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02847"/>
              </p:ext>
            </p:extLst>
          </p:nvPr>
        </p:nvGraphicFramePr>
        <p:xfrm>
          <a:off x="5268061" y="778303"/>
          <a:ext cx="3676104" cy="1797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513"/>
                <a:gridCol w="1691591"/>
              </a:tblGrid>
              <a:tr h="27203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Laser beam for electron source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765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Laser type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Ti:Sapphire Centaurus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765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Pulse wavelength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l</a:t>
                      </a:r>
                      <a:r>
                        <a:rPr lang="en-GB" sz="1200" kern="800" baseline="-25000" dirty="0">
                          <a:effectLst/>
                          <a:latin typeface="+mn-lt"/>
                          <a:ea typeface="Times New Roman"/>
                        </a:rPr>
                        <a:t>0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 = 260 nm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765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Pulse length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10 </a:t>
                      </a:r>
                      <a:r>
                        <a:rPr lang="en-GB" sz="1200" kern="800" dirty="0" err="1">
                          <a:effectLst/>
                          <a:latin typeface="+mn-lt"/>
                          <a:ea typeface="Times New Roman"/>
                        </a:rPr>
                        <a:t>ps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765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Pulse energy (after </a:t>
                      </a:r>
                      <a:r>
                        <a:rPr lang="en-GB" sz="1200" kern="800" dirty="0" err="1">
                          <a:effectLst/>
                          <a:latin typeface="+mn-lt"/>
                          <a:ea typeface="Times New Roman"/>
                        </a:rPr>
                        <a:t>compr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.)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 smtClean="0">
                          <a:effectLst/>
                          <a:latin typeface="+mn-lt"/>
                          <a:ea typeface="Times New Roman"/>
                        </a:rPr>
                        <a:t>500 </a:t>
                      </a:r>
                      <a:r>
                        <a:rPr lang="en-GB" sz="1200" kern="800" dirty="0" err="1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m</a:t>
                      </a:r>
                      <a:r>
                        <a:rPr lang="en-GB" sz="1200" kern="800" dirty="0" err="1">
                          <a:effectLst/>
                          <a:latin typeface="+mn-lt"/>
                          <a:ea typeface="Times New Roman"/>
                        </a:rPr>
                        <a:t>J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765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Electron source cathode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80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GB" sz="1200" b="0" kern="800" dirty="0" smtClean="0">
                          <a:effectLst/>
                          <a:latin typeface="+mn-lt"/>
                          <a:ea typeface="Times New Roman"/>
                        </a:rPr>
                        <a:t>Copper</a:t>
                      </a:r>
                      <a:endParaRPr lang="en-US" sz="18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765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Quantum efficiency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3.00 E-5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765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Energy stability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±2.5% </a:t>
                      </a:r>
                      <a:r>
                        <a:rPr lang="en-GB" sz="1200" kern="800" dirty="0" err="1">
                          <a:effectLst/>
                          <a:latin typeface="+mn-lt"/>
                          <a:ea typeface="Times New Roman"/>
                        </a:rPr>
                        <a:t>r.m.s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.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34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25211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2</a:t>
            </a:r>
            <a:r>
              <a:rPr lang="en-US" baseline="30000" dirty="0" smtClean="0"/>
              <a:t>nd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12082" y="730770"/>
            <a:ext cx="8724100" cy="607985"/>
          </a:xfrm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US" sz="1600" b="1" dirty="0" smtClean="0"/>
              <a:t>Probe </a:t>
            </a:r>
            <a:r>
              <a:rPr lang="en-US" sz="1600" b="1" dirty="0"/>
              <a:t>the accelerating wakefields with externally injected electrons</a:t>
            </a:r>
            <a:r>
              <a:rPr lang="en-US" sz="1600" dirty="0"/>
              <a:t>, including energy spectrum measurements for different injection and plasma parameters.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25695" y="1462451"/>
            <a:ext cx="8338947" cy="1797101"/>
            <a:chOff x="156375" y="1836539"/>
            <a:chExt cx="8338947" cy="1797101"/>
          </a:xfrm>
        </p:grpSpPr>
        <p:grpSp>
          <p:nvGrpSpPr>
            <p:cNvPr id="38" name="Group 37"/>
            <p:cNvGrpSpPr/>
            <p:nvPr/>
          </p:nvGrpSpPr>
          <p:grpSpPr>
            <a:xfrm>
              <a:off x="156375" y="1836539"/>
              <a:ext cx="8338947" cy="1797101"/>
              <a:chOff x="156375" y="1836539"/>
              <a:chExt cx="8338947" cy="1797101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56375" y="1836539"/>
                <a:ext cx="8338947" cy="1797101"/>
                <a:chOff x="150173" y="2078848"/>
                <a:chExt cx="8338947" cy="1797101"/>
              </a:xfrm>
            </p:grpSpPr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tangle 45"/>
                <p:cNvSpPr/>
                <p:nvPr/>
              </p:nvSpPr>
              <p:spPr>
                <a:xfrm>
                  <a:off x="2929575" y="3002915"/>
                  <a:ext cx="2117827" cy="33967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>
                  <a:stCxn id="46" idx="1"/>
                </p:cNvCxnSpPr>
                <p:nvPr/>
              </p:nvCxnSpPr>
              <p:spPr>
                <a:xfrm flipV="1">
                  <a:off x="2929575" y="3157950"/>
                  <a:ext cx="4846806" cy="1480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2272448" y="2534949"/>
                  <a:ext cx="393832" cy="60857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1886373" y="2539633"/>
                  <a:ext cx="395817" cy="0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3593737" y="3143528"/>
                  <a:ext cx="2441705" cy="2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flipV="1">
                  <a:off x="5037427" y="3192836"/>
                  <a:ext cx="1565681" cy="329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 flipV="1">
                  <a:off x="5970879" y="2579103"/>
                  <a:ext cx="529166" cy="578847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6500045" y="307907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6599814" y="317800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Rectangle 73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433297" y="2422281"/>
                  <a:ext cx="630238" cy="296406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76" name="Isosceles Triangle 75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Isosceles Triangle 76"/>
                <p:cNvSpPr/>
                <p:nvPr/>
              </p:nvSpPr>
              <p:spPr>
                <a:xfrm rot="8280435">
                  <a:off x="5915395" y="2924647"/>
                  <a:ext cx="196140" cy="445738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Isosceles Triangle 77"/>
                <p:cNvSpPr/>
                <p:nvPr/>
              </p:nvSpPr>
              <p:spPr>
                <a:xfrm rot="2282123">
                  <a:off x="2242501" y="2420160"/>
                  <a:ext cx="145710" cy="283769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 rot="2520350">
                  <a:off x="6444169" y="2433701"/>
                  <a:ext cx="202546" cy="169934"/>
                </a:xfrm>
                <a:prstGeom prst="rect">
                  <a:avLst/>
                </a:prstGeom>
                <a:solidFill>
                  <a:srgbClr val="66FF66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6297575" y="3409879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5828427" y="2078848"/>
                  <a:ext cx="1364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14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1400" b="1" dirty="0" smtClean="0">
                      <a:solidFill>
                        <a:srgbClr val="008000"/>
                      </a:solidFill>
                    </a:rPr>
                    <a:t> spectrometer</a:t>
                  </a:r>
                  <a:endParaRPr lang="en-US" sz="14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 flipH="1">
                  <a:off x="2474591" y="2534949"/>
                  <a:ext cx="35718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baseline="30000" dirty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dirty="0">
                      <a:solidFill>
                        <a:srgbClr val="008000"/>
                      </a:solidFill>
                    </a:rPr>
                    <a:t> </a:t>
                  </a:r>
                  <a:endParaRPr lang="en-US" dirty="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50173" y="293468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565153" y="2528245"/>
                  <a:ext cx="5100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9" name="Straight Arrow Connector 88"/>
                <p:cNvCxnSpPr/>
                <p:nvPr/>
              </p:nvCxnSpPr>
              <p:spPr>
                <a:xfrm flipV="1">
                  <a:off x="2915699" y="2897007"/>
                  <a:ext cx="2183213" cy="7274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/>
                <p:nvPr/>
              </p:nvCxnSpPr>
              <p:spPr>
                <a:xfrm>
                  <a:off x="2666280" y="3147516"/>
                  <a:ext cx="1020423" cy="431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>
                  <a:endCxn id="75" idx="1"/>
                </p:cNvCxnSpPr>
                <p:nvPr/>
              </p:nvCxnSpPr>
              <p:spPr>
                <a:xfrm>
                  <a:off x="1168190" y="2554270"/>
                  <a:ext cx="265107" cy="1621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>
                  <a:off x="2929575" y="3628575"/>
                  <a:ext cx="75712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Box 92"/>
                <p:cNvSpPr txBox="1"/>
                <p:nvPr/>
              </p:nvSpPr>
              <p:spPr>
                <a:xfrm>
                  <a:off x="3073037" y="3598950"/>
                  <a:ext cx="4329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SMI</a:t>
                  </a:r>
                  <a:endParaRPr lang="en-US" sz="1200" b="1" dirty="0"/>
                </a:p>
              </p:txBody>
            </p:sp>
            <p:cxnSp>
              <p:nvCxnSpPr>
                <p:cNvPr id="94" name="Straight Arrow Connector 93"/>
                <p:cNvCxnSpPr/>
                <p:nvPr/>
              </p:nvCxnSpPr>
              <p:spPr>
                <a:xfrm flipV="1">
                  <a:off x="3738858" y="3621301"/>
                  <a:ext cx="1308544" cy="9999"/>
                </a:xfrm>
                <a:prstGeom prst="straightConnector1">
                  <a:avLst/>
                </a:prstGeom>
                <a:ln w="25400">
                  <a:solidFill>
                    <a:srgbClr val="00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/>
                <p:cNvSpPr txBox="1"/>
                <p:nvPr/>
              </p:nvSpPr>
              <p:spPr>
                <a:xfrm>
                  <a:off x="3904887" y="3568400"/>
                  <a:ext cx="9855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00"/>
                      </a:solidFill>
                    </a:rPr>
                    <a:t>Acceleration</a:t>
                  </a: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398132" y="2405135"/>
                  <a:ext cx="6148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RF gun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10800000">
                  <a:off x="2569438" y="2869325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4989086" y="3342587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101" name="Straight Arrow Connector 100"/>
                <p:cNvCxnSpPr/>
                <p:nvPr/>
              </p:nvCxnSpPr>
              <p:spPr>
                <a:xfrm>
                  <a:off x="5497282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5608788" y="3095143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ectangle 102"/>
                <p:cNvSpPr/>
                <p:nvPr/>
              </p:nvSpPr>
              <p:spPr>
                <a:xfrm>
                  <a:off x="5276878" y="3043968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5354407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131800"/>
              </p:ext>
            </p:extLst>
          </p:nvPr>
        </p:nvGraphicFramePr>
        <p:xfrm>
          <a:off x="2625388" y="4030491"/>
          <a:ext cx="3698575" cy="2110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963"/>
                <a:gridCol w="1506612"/>
              </a:tblGrid>
              <a:tr h="3198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 beam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Momentum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800" dirty="0">
                          <a:effectLst/>
                          <a:latin typeface="+mn-lt"/>
                          <a:ea typeface="Times New Roman"/>
                        </a:rPr>
                        <a:t>16 MeV/</a:t>
                      </a:r>
                      <a:r>
                        <a:rPr lang="en-GB" sz="1200" b="1" kern="800" dirty="0" smtClean="0">
                          <a:effectLst/>
                          <a:latin typeface="+mn-lt"/>
                          <a:ea typeface="Times New Roman"/>
                        </a:rPr>
                        <a:t>c</a:t>
                      </a:r>
                      <a:endParaRPr lang="en-US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Electrons/bunch (bunch charge)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800" dirty="0">
                          <a:effectLst/>
                          <a:latin typeface="+mn-lt"/>
                          <a:ea typeface="Times New Roman"/>
                        </a:rPr>
                        <a:t>1.2 E9 (0.2 </a:t>
                      </a:r>
                      <a:r>
                        <a:rPr lang="en-GB" sz="1200" b="1" kern="800" dirty="0" err="1">
                          <a:effectLst/>
                          <a:latin typeface="+mn-lt"/>
                          <a:ea typeface="Times New Roman"/>
                        </a:rPr>
                        <a:t>nC</a:t>
                      </a:r>
                      <a:r>
                        <a:rPr lang="en-GB" sz="1200" b="1" kern="800" dirty="0" smtClean="0">
                          <a:effectLst/>
                          <a:latin typeface="+mn-lt"/>
                          <a:ea typeface="Times New Roman"/>
                        </a:rPr>
                        <a:t>)</a:t>
                      </a:r>
                      <a:endParaRPr lang="en-US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Bunch length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800" dirty="0" err="1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s</a:t>
                      </a:r>
                      <a:r>
                        <a:rPr lang="en-GB" sz="1200" b="1" kern="800" baseline="-25000" dirty="0" err="1">
                          <a:effectLst/>
                          <a:latin typeface="+mn-lt"/>
                          <a:ea typeface="Times New Roman"/>
                        </a:rPr>
                        <a:t>z</a:t>
                      </a:r>
                      <a:r>
                        <a:rPr lang="en-GB" sz="1200" b="1" kern="800" dirty="0">
                          <a:effectLst/>
                          <a:latin typeface="+mn-lt"/>
                          <a:ea typeface="Times New Roman"/>
                        </a:rPr>
                        <a:t> =4ps (1.2mm</a:t>
                      </a:r>
                      <a:r>
                        <a:rPr lang="en-GB" sz="1200" b="1" kern="800" dirty="0" smtClean="0">
                          <a:effectLst/>
                          <a:latin typeface="+mn-lt"/>
                          <a:ea typeface="Times New Roman"/>
                        </a:rPr>
                        <a:t>)</a:t>
                      </a:r>
                      <a:endParaRPr lang="en-US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Bunch size at focus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800" dirty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s</a:t>
                      </a:r>
                      <a:r>
                        <a:rPr lang="en-GB" sz="1200" b="1" kern="800" baseline="30000" dirty="0">
                          <a:effectLst/>
                          <a:latin typeface="+mn-lt"/>
                          <a:ea typeface="Times New Roman"/>
                        </a:rPr>
                        <a:t>*</a:t>
                      </a:r>
                      <a:r>
                        <a:rPr lang="en-GB" sz="1200" b="1" kern="800" baseline="-25000" dirty="0" err="1">
                          <a:effectLst/>
                          <a:latin typeface="+mn-lt"/>
                          <a:ea typeface="Times New Roman"/>
                        </a:rPr>
                        <a:t>x,y</a:t>
                      </a:r>
                      <a:r>
                        <a:rPr lang="en-GB" sz="1200" b="1" kern="800" dirty="0">
                          <a:effectLst/>
                          <a:latin typeface="+mn-lt"/>
                          <a:ea typeface="Times New Roman"/>
                        </a:rPr>
                        <a:t> = 250</a:t>
                      </a:r>
                      <a:r>
                        <a:rPr lang="en-GB" sz="1200" b="1" kern="800" dirty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 </a:t>
                      </a:r>
                      <a:r>
                        <a:rPr lang="en-GB" sz="1200" b="1" kern="800" dirty="0" smtClean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m</a:t>
                      </a:r>
                      <a:r>
                        <a:rPr lang="en-GB" sz="1200" b="1" kern="800" dirty="0" smtClean="0">
                          <a:effectLst/>
                          <a:latin typeface="+mj-lt"/>
                          <a:ea typeface="Times New Roman"/>
                          <a:cs typeface="Symbol" charset="2"/>
                        </a:rPr>
                        <a:t>m</a:t>
                      </a:r>
                      <a:endParaRPr lang="en-US" sz="1800" b="1" dirty="0">
                        <a:effectLst/>
                        <a:latin typeface="Symbol" charset="2"/>
                        <a:ea typeface="Times New Roman"/>
                        <a:cs typeface="Symbol" charset="2"/>
                      </a:endParaRPr>
                    </a:p>
                  </a:txBody>
                  <a:tcPr marL="68580" marR="68580" marT="0" marB="0" anchor="ctr"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Normalized emittance (</a:t>
                      </a:r>
                      <a:r>
                        <a:rPr lang="en-GB" sz="1200" kern="800" dirty="0" err="1">
                          <a:effectLst/>
                          <a:latin typeface="+mn-lt"/>
                          <a:ea typeface="Times New Roman"/>
                        </a:rPr>
                        <a:t>r.m.s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.)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2 mm mrad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Relative energy spread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 err="1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D</a:t>
                      </a:r>
                      <a:r>
                        <a:rPr lang="en-GB" sz="1200" kern="800" dirty="0" err="1">
                          <a:effectLst/>
                          <a:latin typeface="+mn-lt"/>
                          <a:ea typeface="Times New Roman"/>
                        </a:rPr>
                        <a:t>p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/p = 0.5%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Beta function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b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*</a:t>
                      </a:r>
                      <a:r>
                        <a:rPr lang="en-GB" sz="1200" kern="800" baseline="-25000" dirty="0">
                          <a:effectLst/>
                          <a:latin typeface="+mn-lt"/>
                          <a:ea typeface="Times New Roman"/>
                        </a:rPr>
                        <a:t>x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 = </a:t>
                      </a:r>
                      <a:r>
                        <a:rPr lang="en-GB" sz="1200" kern="800" dirty="0">
                          <a:effectLst/>
                          <a:latin typeface="Symbol" charset="2"/>
                          <a:ea typeface="Times New Roman"/>
                          <a:cs typeface="Symbol" charset="2"/>
                        </a:rPr>
                        <a:t>b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*</a:t>
                      </a:r>
                      <a:r>
                        <a:rPr lang="en-GB" sz="1200" kern="800" baseline="-25000" dirty="0">
                          <a:effectLst/>
                          <a:latin typeface="+mn-lt"/>
                          <a:ea typeface="Times New Roman"/>
                        </a:rPr>
                        <a:t>y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 = 0.4 m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387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>
                          <a:effectLst/>
                          <a:latin typeface="+mn-lt"/>
                          <a:ea typeface="Times New Roman"/>
                        </a:rPr>
                        <a:t>Dispersion</a:t>
                      </a:r>
                      <a:endParaRPr lang="en-US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D*</a:t>
                      </a:r>
                      <a:r>
                        <a:rPr lang="en-GB" sz="1200" kern="800" baseline="-25000" dirty="0">
                          <a:effectLst/>
                          <a:latin typeface="+mn-lt"/>
                          <a:ea typeface="Times New Roman"/>
                        </a:rPr>
                        <a:t>x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 = D*</a:t>
                      </a:r>
                      <a:r>
                        <a:rPr lang="en-GB" sz="1200" kern="800" baseline="-25000" dirty="0">
                          <a:effectLst/>
                          <a:latin typeface="+mn-lt"/>
                          <a:ea typeface="Times New Roman"/>
                        </a:rPr>
                        <a:t>y</a:t>
                      </a:r>
                      <a:r>
                        <a:rPr lang="en-GB" sz="1200" kern="800" dirty="0">
                          <a:effectLst/>
                          <a:latin typeface="+mn-lt"/>
                          <a:ea typeface="Times New Roman"/>
                        </a:rPr>
                        <a:t> = 0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1250301" y="3073296"/>
            <a:ext cx="2454268" cy="752340"/>
            <a:chOff x="1737394" y="2635000"/>
            <a:chExt cx="2454268" cy="752340"/>
          </a:xfrm>
        </p:grpSpPr>
        <p:grpSp>
          <p:nvGrpSpPr>
            <p:cNvPr id="55" name="Group 54"/>
            <p:cNvGrpSpPr/>
            <p:nvPr/>
          </p:nvGrpSpPr>
          <p:grpSpPr>
            <a:xfrm>
              <a:off x="1737394" y="2635000"/>
              <a:ext cx="2454268" cy="752340"/>
              <a:chOff x="3750776" y="4020920"/>
              <a:chExt cx="4545014" cy="1671029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750776" y="4142695"/>
                <a:ext cx="2602936" cy="12992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318621" y="4667891"/>
                <a:ext cx="3977169" cy="404746"/>
              </a:xfrm>
              <a:prstGeom prst="ellipse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>
                <a:off x="6331410" y="4142695"/>
                <a:ext cx="0" cy="1299274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6114140" y="4800012"/>
                <a:ext cx="239572" cy="168607"/>
              </a:xfrm>
              <a:prstGeom prst="ellipse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760379" y="5076704"/>
                <a:ext cx="1579038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l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aser pulse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297274" y="4513567"/>
                <a:ext cx="1920657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proton bunch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376981" y="4107999"/>
                <a:ext cx="724089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271651" y="4020920"/>
                <a:ext cx="1173180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lasma</a:t>
                </a:r>
                <a:endParaRPr lang="en-US" sz="1200" dirty="0"/>
              </a:p>
            </p:txBody>
          </p:sp>
        </p:grpSp>
        <p:sp>
          <p:nvSpPr>
            <p:cNvPr id="56" name="Oval 55"/>
            <p:cNvSpPr/>
            <p:nvPr/>
          </p:nvSpPr>
          <p:spPr>
            <a:xfrm>
              <a:off x="2655756" y="2944825"/>
              <a:ext cx="235064" cy="13539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66344" y="3047148"/>
              <a:ext cx="1128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</a:t>
              </a:r>
              <a:r>
                <a:rPr lang="en-US" sz="1200" dirty="0" smtClean="0">
                  <a:solidFill>
                    <a:srgbClr val="008000"/>
                  </a:solidFill>
                </a:rPr>
                <a:t>lectron bunch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2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25211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2</a:t>
            </a:r>
            <a:r>
              <a:rPr lang="en-US" baseline="30000" dirty="0" smtClean="0"/>
              <a:t>nd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28270" y="1419359"/>
            <a:ext cx="8252560" cy="1890819"/>
            <a:chOff x="242762" y="1836539"/>
            <a:chExt cx="8252560" cy="1890819"/>
          </a:xfrm>
        </p:grpSpPr>
        <p:grpSp>
          <p:nvGrpSpPr>
            <p:cNvPr id="62" name="Group 61"/>
            <p:cNvGrpSpPr/>
            <p:nvPr/>
          </p:nvGrpSpPr>
          <p:grpSpPr>
            <a:xfrm>
              <a:off x="242762" y="1836539"/>
              <a:ext cx="8252560" cy="1890819"/>
              <a:chOff x="242762" y="1836539"/>
              <a:chExt cx="8252560" cy="1890819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42762" y="1836539"/>
                <a:ext cx="8252560" cy="1890819"/>
                <a:chOff x="236560" y="2078848"/>
                <a:chExt cx="8252560" cy="1890819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2929575" y="3002915"/>
                  <a:ext cx="2117827" cy="33967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>
                  <a:stCxn id="9" idx="1"/>
                </p:cNvCxnSpPr>
                <p:nvPr/>
              </p:nvCxnSpPr>
              <p:spPr>
                <a:xfrm flipV="1">
                  <a:off x="2929575" y="3157950"/>
                  <a:ext cx="4846806" cy="1480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272448" y="2534949"/>
                  <a:ext cx="393832" cy="60857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1886373" y="2539633"/>
                  <a:ext cx="395817" cy="0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3593737" y="3143528"/>
                  <a:ext cx="2441705" cy="2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037427" y="3192836"/>
                  <a:ext cx="1565681" cy="329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5970879" y="2579103"/>
                  <a:ext cx="529166" cy="578847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500045" y="307907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599814" y="317800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433297" y="2422281"/>
                  <a:ext cx="630238" cy="296406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8280435">
                  <a:off x="5915395" y="2924647"/>
                  <a:ext cx="196140" cy="445738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>
                <a:xfrm rot="2282123">
                  <a:off x="2242501" y="2420160"/>
                  <a:ext cx="145710" cy="283769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2520350">
                  <a:off x="6444169" y="2433701"/>
                  <a:ext cx="202546" cy="169934"/>
                </a:xfrm>
                <a:prstGeom prst="rect">
                  <a:avLst/>
                </a:prstGeom>
                <a:solidFill>
                  <a:srgbClr val="66FF66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297575" y="3409879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5828427" y="2078848"/>
                  <a:ext cx="1364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14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1400" b="1" dirty="0" smtClean="0">
                      <a:solidFill>
                        <a:srgbClr val="008000"/>
                      </a:solidFill>
                    </a:rPr>
                    <a:t> spectrometer</a:t>
                  </a:r>
                  <a:endParaRPr lang="en-US" sz="14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 flipH="1">
                  <a:off x="2474591" y="2534949"/>
                  <a:ext cx="35718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baseline="30000" dirty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dirty="0">
                      <a:solidFill>
                        <a:srgbClr val="008000"/>
                      </a:solidFill>
                    </a:rPr>
                    <a:t> </a:t>
                  </a:r>
                  <a:endParaRPr lang="en-US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3489" y="344644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565153" y="2528245"/>
                  <a:ext cx="5100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8" name="Straight Arrow Connector 87"/>
                <p:cNvCxnSpPr/>
                <p:nvPr/>
              </p:nvCxnSpPr>
              <p:spPr>
                <a:xfrm flipV="1">
                  <a:off x="2915699" y="2897007"/>
                  <a:ext cx="2183213" cy="7274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2666280" y="3147516"/>
                  <a:ext cx="1020423" cy="431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endCxn id="49" idx="1"/>
                </p:cNvCxnSpPr>
                <p:nvPr/>
              </p:nvCxnSpPr>
              <p:spPr>
                <a:xfrm>
                  <a:off x="1168190" y="2554270"/>
                  <a:ext cx="265107" cy="1621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2929575" y="3628575"/>
                  <a:ext cx="75712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073037" y="3598950"/>
                  <a:ext cx="4329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SMI</a:t>
                  </a:r>
                  <a:endParaRPr lang="en-US" sz="1200" b="1" dirty="0"/>
                </a:p>
              </p:txBody>
            </p: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3738858" y="3621301"/>
                  <a:ext cx="1308544" cy="9999"/>
                </a:xfrm>
                <a:prstGeom prst="straightConnector1">
                  <a:avLst/>
                </a:prstGeom>
                <a:ln w="25400">
                  <a:solidFill>
                    <a:srgbClr val="00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/>
                <p:cNvSpPr txBox="1"/>
                <p:nvPr/>
              </p:nvSpPr>
              <p:spPr>
                <a:xfrm>
                  <a:off x="3904887" y="3568400"/>
                  <a:ext cx="9855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00"/>
                      </a:solidFill>
                    </a:rPr>
                    <a:t>Acceleration</a:t>
                  </a: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1398132" y="2405135"/>
                  <a:ext cx="6148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RF gun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Isosceles Triangle 58"/>
                <p:cNvSpPr/>
                <p:nvPr/>
              </p:nvSpPr>
              <p:spPr>
                <a:xfrm rot="10800000">
                  <a:off x="2569438" y="2869325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989086" y="3342587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497282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5608788" y="3095143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5276878" y="3043968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5354407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Content Placeholder 3"/>
          <p:cNvSpPr txBox="1">
            <a:spLocks/>
          </p:cNvSpPr>
          <p:nvPr/>
        </p:nvSpPr>
        <p:spPr>
          <a:xfrm>
            <a:off x="372901" y="3341541"/>
            <a:ext cx="9012487" cy="828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Laser and electron beam synchronized at the </a:t>
            </a:r>
            <a:r>
              <a:rPr lang="en-US" b="1" dirty="0" smtClean="0"/>
              <a:t>&lt; 1 </a:t>
            </a:r>
            <a:r>
              <a:rPr lang="en-US" b="1" dirty="0" err="1" smtClean="0"/>
              <a:t>ps</a:t>
            </a:r>
            <a:r>
              <a:rPr lang="en-US" b="1" dirty="0" smtClean="0"/>
              <a:t> level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Electron bunch is externally injected </a:t>
            </a:r>
            <a:r>
              <a:rPr lang="en-US" dirty="0" smtClean="0"/>
              <a:t>into the plasma cell, on-axis and collinearly with the proton and laser beam.</a:t>
            </a:r>
          </a:p>
          <a:p>
            <a:r>
              <a:rPr lang="en-US" b="1" dirty="0" smtClean="0"/>
              <a:t>On-axis injection </a:t>
            </a:r>
            <a:r>
              <a:rPr lang="en-US" dirty="0" smtClean="0"/>
              <a:t>point is upstream the plasma cell. 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399302" y="884416"/>
            <a:ext cx="2454268" cy="752340"/>
            <a:chOff x="1737394" y="2635000"/>
            <a:chExt cx="2454268" cy="752340"/>
          </a:xfrm>
        </p:grpSpPr>
        <p:grpSp>
          <p:nvGrpSpPr>
            <p:cNvPr id="90" name="Group 89"/>
            <p:cNvGrpSpPr/>
            <p:nvPr/>
          </p:nvGrpSpPr>
          <p:grpSpPr>
            <a:xfrm>
              <a:off x="1737394" y="2635000"/>
              <a:ext cx="2454268" cy="752340"/>
              <a:chOff x="3750776" y="4020920"/>
              <a:chExt cx="4545014" cy="1671029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3750776" y="4142695"/>
                <a:ext cx="2602936" cy="12992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4318621" y="4667891"/>
                <a:ext cx="3977169" cy="404746"/>
              </a:xfrm>
              <a:prstGeom prst="ellipse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>
                <a:off x="6331410" y="4142695"/>
                <a:ext cx="0" cy="1299274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6114140" y="4800012"/>
                <a:ext cx="239572" cy="168607"/>
              </a:xfrm>
              <a:prstGeom prst="ellipse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5760379" y="5076704"/>
                <a:ext cx="1579038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l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aser pulse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297274" y="4513567"/>
                <a:ext cx="1920657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proton bunch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6376981" y="4107999"/>
                <a:ext cx="724089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271651" y="4020920"/>
                <a:ext cx="1173180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lasma</a:t>
                </a:r>
                <a:endParaRPr lang="en-US" sz="1200" dirty="0"/>
              </a:p>
            </p:txBody>
          </p:sp>
        </p:grpSp>
        <p:sp>
          <p:nvSpPr>
            <p:cNvPr id="92" name="Oval 91"/>
            <p:cNvSpPr/>
            <p:nvPr/>
          </p:nvSpPr>
          <p:spPr>
            <a:xfrm>
              <a:off x="2655756" y="2944825"/>
              <a:ext cx="235064" cy="13539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766344" y="3047148"/>
              <a:ext cx="1128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</a:t>
              </a:r>
              <a:r>
                <a:rPr lang="en-US" sz="1200" dirty="0" smtClean="0">
                  <a:solidFill>
                    <a:srgbClr val="008000"/>
                  </a:solidFill>
                </a:rPr>
                <a:t>lectron bunch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46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930"/>
            <a:ext cx="9143999" cy="466863"/>
          </a:xfrm>
        </p:spPr>
        <p:txBody>
          <a:bodyPr>
            <a:normAutofit fontScale="90000"/>
          </a:bodyPr>
          <a:lstStyle/>
          <a:p>
            <a:r>
              <a:rPr lang="en-US" dirty="0"/>
              <a:t>Main Driver for PWFA: Linear Collider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245856" y="5439067"/>
            <a:ext cx="8076509" cy="114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Linear collider based on plasma wakefield acceleration:</a:t>
            </a:r>
            <a:endParaRPr lang="en-US" sz="1800" dirty="0" smtClean="0"/>
          </a:p>
          <a:p>
            <a:r>
              <a:rPr lang="en-US" sz="1600" dirty="0" smtClean="0"/>
              <a:t>Plasma can sustain up to </a:t>
            </a:r>
            <a:r>
              <a:rPr lang="en-US" sz="1600" b="1" dirty="0" smtClean="0"/>
              <a:t>three orders of magnitude higher gradient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</a:rPr>
              <a:t>Much shorter linear colliders!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829" y="1878333"/>
            <a:ext cx="2475638" cy="18132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1842" y="2743037"/>
            <a:ext cx="5565386" cy="2535033"/>
            <a:chOff x="681842" y="2743037"/>
            <a:chExt cx="5565386" cy="25350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842" y="2743037"/>
              <a:ext cx="5565386" cy="253503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60513" y="369157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ILC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5856" y="570681"/>
            <a:ext cx="444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b="1" dirty="0" smtClean="0">
                <a:solidFill>
                  <a:srgbClr val="FF0000"/>
                </a:solidFill>
              </a:rPr>
              <a:t>Build a High energy collider at TeV range!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351" y="1057816"/>
            <a:ext cx="8076509" cy="3811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Linear collider based on RF cavities: </a:t>
            </a:r>
          </a:p>
          <a:p>
            <a:r>
              <a:rPr lang="en-US" sz="1600" dirty="0" smtClean="0"/>
              <a:t>Accelerating field </a:t>
            </a:r>
            <a:r>
              <a:rPr lang="en-US" sz="1600" b="1" dirty="0" smtClean="0"/>
              <a:t>limited to &lt;100 MV/m</a:t>
            </a:r>
          </a:p>
          <a:p>
            <a:pPr lvl="1"/>
            <a:r>
              <a:rPr lang="en-US" sz="1400" dirty="0" smtClean="0"/>
              <a:t>Several tens of kilometers for future linear colliders</a:t>
            </a:r>
          </a:p>
          <a:p>
            <a:pPr lvl="1"/>
            <a:r>
              <a:rPr lang="en-US" sz="1400" dirty="0" smtClean="0"/>
              <a:t>For example ILC: </a:t>
            </a:r>
            <a:endParaRPr lang="en-US" sz="1200" dirty="0"/>
          </a:p>
          <a:p>
            <a:pPr lvl="2"/>
            <a:r>
              <a:rPr lang="en-US" sz="1400" b="1" dirty="0" smtClean="0">
                <a:solidFill>
                  <a:srgbClr val="FF0000"/>
                </a:solidFill>
              </a:rPr>
              <a:t>31km long</a:t>
            </a:r>
          </a:p>
          <a:p>
            <a:pPr lvl="2"/>
            <a:r>
              <a:rPr lang="en-US" sz="1200" dirty="0" smtClean="0"/>
              <a:t>500 GeV electrons</a:t>
            </a:r>
          </a:p>
          <a:p>
            <a:pPr lvl="2"/>
            <a:r>
              <a:rPr lang="en-US" sz="1200" dirty="0" smtClean="0"/>
              <a:t>16 superconducting accelerating cavities made of pure niobium</a:t>
            </a:r>
          </a:p>
          <a:p>
            <a:pPr lvl="2"/>
            <a:r>
              <a:rPr lang="en-US" sz="1200" dirty="0" smtClean="0"/>
              <a:t>Gradient of </a:t>
            </a:r>
            <a:r>
              <a:rPr lang="en-US" sz="1400" b="1" dirty="0" smtClean="0">
                <a:solidFill>
                  <a:srgbClr val="FF0000"/>
                </a:solidFill>
              </a:rPr>
              <a:t>35 MV/m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2010" y="175036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1000mm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4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611188" y="653762"/>
            <a:ext cx="82087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On-axis injection: animation of trapping and acceleration</a:t>
            </a:r>
            <a:endParaRPr lang="ru-RU" sz="2000" b="1" dirty="0"/>
          </a:p>
        </p:txBody>
      </p:sp>
      <p:sp>
        <p:nvSpPr>
          <p:cNvPr id="193548" name="Text Box 12"/>
          <p:cNvSpPr txBox="1">
            <a:spLocks noChangeArrowheads="1"/>
          </p:cNvSpPr>
          <p:nvPr/>
        </p:nvSpPr>
        <p:spPr bwMode="auto">
          <a:xfrm>
            <a:off x="468313" y="4877022"/>
            <a:ext cx="82756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 smtClean="0"/>
              <a:t>Electrons </a:t>
            </a:r>
            <a:r>
              <a:rPr lang="en-US" sz="1400" dirty="0"/>
              <a:t>are trapped from the very beginning by the wakefield of seed perturbation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 smtClean="0"/>
              <a:t>Trapped </a:t>
            </a:r>
            <a:r>
              <a:rPr lang="en-US" sz="1400" dirty="0"/>
              <a:t>electrons make several synchrotron oscillations in their potential wells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1400" dirty="0"/>
              <a:t>After  z=4 m  the wakefield moves forward in the light velocity </a:t>
            </a:r>
            <a:r>
              <a:rPr lang="en-US" sz="1400" dirty="0" smtClean="0"/>
              <a:t>frame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755650" y="1145471"/>
            <a:ext cx="57094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black points – injected electrons, false colors – wakefield potential</a:t>
            </a:r>
            <a:endParaRPr lang="ru-RU" sz="1600" dirty="0"/>
          </a:p>
        </p:txBody>
      </p:sp>
      <p:pic>
        <p:nvPicPr>
          <p:cNvPr id="193558" name="Picture 22" descr="small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8208962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0825" y="1412875"/>
            <a:ext cx="8796338" cy="3184525"/>
            <a:chOff x="250825" y="1412875"/>
            <a:chExt cx="8796338" cy="3184525"/>
          </a:xfrm>
        </p:grpSpPr>
        <p:sp>
          <p:nvSpPr>
            <p:cNvPr id="193560" name="Text Box 24"/>
            <p:cNvSpPr txBox="1">
              <a:spLocks noChangeArrowheads="1"/>
            </p:cNvSpPr>
            <p:nvPr/>
          </p:nvSpPr>
          <p:spPr bwMode="auto">
            <a:xfrm>
              <a:off x="4264025" y="4287838"/>
              <a:ext cx="6016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Symbol" charset="0"/>
                  <a:cs typeface="Symbol Prop" charset="0"/>
                </a:rPr>
                <a:t>x,</a:t>
              </a:r>
              <a:r>
                <a:rPr lang="en-US">
                  <a:ea typeface="Symbol Prop" charset="0"/>
                  <a:cs typeface="Arial" charset="0"/>
                </a:rPr>
                <a:t> cm</a:t>
              </a:r>
              <a:endParaRPr lang="ru-RU">
                <a:cs typeface="Arial" charset="0"/>
              </a:endParaRPr>
            </a:p>
          </p:txBody>
        </p:sp>
        <p:sp>
          <p:nvSpPr>
            <p:cNvPr id="193561" name="Text Box 25"/>
            <p:cNvSpPr txBox="1">
              <a:spLocks noChangeArrowheads="1"/>
            </p:cNvSpPr>
            <p:nvPr/>
          </p:nvSpPr>
          <p:spPr bwMode="auto">
            <a:xfrm>
              <a:off x="8459788" y="4292600"/>
              <a:ext cx="5873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-16.4</a:t>
              </a:r>
              <a:endParaRPr lang="ru-RU"/>
            </a:p>
          </p:txBody>
        </p:sp>
        <p:sp>
          <p:nvSpPr>
            <p:cNvPr id="193562" name="Text Box 26"/>
            <p:cNvSpPr txBox="1">
              <a:spLocks noChangeArrowheads="1"/>
            </p:cNvSpPr>
            <p:nvPr/>
          </p:nvSpPr>
          <p:spPr bwMode="auto">
            <a:xfrm>
              <a:off x="468313" y="4292600"/>
              <a:ext cx="439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-17</a:t>
              </a:r>
              <a:endParaRPr lang="ru-RU"/>
            </a:p>
          </p:txBody>
        </p:sp>
        <p:sp>
          <p:nvSpPr>
            <p:cNvPr id="193563" name="Text Box 27"/>
            <p:cNvSpPr txBox="1">
              <a:spLocks noChangeArrowheads="1"/>
            </p:cNvSpPr>
            <p:nvPr/>
          </p:nvSpPr>
          <p:spPr bwMode="auto">
            <a:xfrm rot="16200000">
              <a:off x="84931" y="2802732"/>
              <a:ext cx="6365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r, mm</a:t>
              </a:r>
              <a:endParaRPr lang="ru-RU" dirty="0"/>
            </a:p>
          </p:txBody>
        </p:sp>
        <p:sp>
          <p:nvSpPr>
            <p:cNvPr id="193564" name="Text Box 28"/>
            <p:cNvSpPr txBox="1">
              <a:spLocks noChangeArrowheads="1"/>
            </p:cNvSpPr>
            <p:nvPr/>
          </p:nvSpPr>
          <p:spPr bwMode="auto">
            <a:xfrm>
              <a:off x="395288" y="4076700"/>
              <a:ext cx="2825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0</a:t>
              </a:r>
              <a:endParaRPr lang="ru-RU"/>
            </a:p>
          </p:txBody>
        </p:sp>
        <p:sp>
          <p:nvSpPr>
            <p:cNvPr id="193565" name="Text Box 29"/>
            <p:cNvSpPr txBox="1">
              <a:spLocks noChangeArrowheads="1"/>
            </p:cNvSpPr>
            <p:nvPr/>
          </p:nvSpPr>
          <p:spPr bwMode="auto">
            <a:xfrm>
              <a:off x="328613" y="1412875"/>
              <a:ext cx="2825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  <a:endParaRPr lang="ru-RU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1294946" y="125211"/>
            <a:ext cx="6487637" cy="6055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AWAKE Experimental Layout: 2</a:t>
            </a:r>
            <a:r>
              <a:rPr lang="en-US" baseline="30000" dirty="0" smtClean="0"/>
              <a:t>nd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76438" y="1262159"/>
            <a:ext cx="1343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K. </a:t>
            </a:r>
            <a:r>
              <a:rPr lang="en-US" sz="1400" dirty="0" err="1" smtClean="0"/>
              <a:t>Lotov</a:t>
            </a:r>
            <a:r>
              <a:rPr lang="en-US" sz="1400" dirty="0" smtClean="0"/>
              <a:t>, LCODE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261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25211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2</a:t>
            </a:r>
            <a:r>
              <a:rPr lang="en-US" baseline="30000" dirty="0" smtClean="0"/>
              <a:t>nd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28270" y="1419359"/>
            <a:ext cx="8252560" cy="1890819"/>
            <a:chOff x="242762" y="1836539"/>
            <a:chExt cx="8252560" cy="1890819"/>
          </a:xfrm>
        </p:grpSpPr>
        <p:grpSp>
          <p:nvGrpSpPr>
            <p:cNvPr id="62" name="Group 61"/>
            <p:cNvGrpSpPr/>
            <p:nvPr/>
          </p:nvGrpSpPr>
          <p:grpSpPr>
            <a:xfrm>
              <a:off x="242762" y="1836539"/>
              <a:ext cx="8252560" cy="1890819"/>
              <a:chOff x="242762" y="1836539"/>
              <a:chExt cx="8252560" cy="1890819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42762" y="1836539"/>
                <a:ext cx="8252560" cy="1890819"/>
                <a:chOff x="236560" y="2078848"/>
                <a:chExt cx="8252560" cy="1890819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2929575" y="3002915"/>
                  <a:ext cx="2117827" cy="33967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>
                  <a:stCxn id="9" idx="1"/>
                </p:cNvCxnSpPr>
                <p:nvPr/>
              </p:nvCxnSpPr>
              <p:spPr>
                <a:xfrm flipV="1">
                  <a:off x="2929575" y="3157950"/>
                  <a:ext cx="4846806" cy="1480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272448" y="2534949"/>
                  <a:ext cx="393832" cy="60857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1886373" y="2539633"/>
                  <a:ext cx="395817" cy="0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3593737" y="3143528"/>
                  <a:ext cx="2441705" cy="2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037427" y="3192836"/>
                  <a:ext cx="1565681" cy="329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5970879" y="2579103"/>
                  <a:ext cx="529166" cy="578847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500045" y="307907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599814" y="317800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433297" y="2422281"/>
                  <a:ext cx="630238" cy="296406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8280435">
                  <a:off x="5915395" y="2924647"/>
                  <a:ext cx="196140" cy="445738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>
                <a:xfrm rot="2282123">
                  <a:off x="2242501" y="2420160"/>
                  <a:ext cx="145710" cy="283769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2520350">
                  <a:off x="6444169" y="2433701"/>
                  <a:ext cx="202546" cy="169934"/>
                </a:xfrm>
                <a:prstGeom prst="rect">
                  <a:avLst/>
                </a:prstGeom>
                <a:solidFill>
                  <a:srgbClr val="66FF66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297575" y="3409879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5828427" y="2078848"/>
                  <a:ext cx="1364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14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1400" b="1" dirty="0" smtClean="0">
                      <a:solidFill>
                        <a:srgbClr val="008000"/>
                      </a:solidFill>
                    </a:rPr>
                    <a:t> spectrometer</a:t>
                  </a:r>
                  <a:endParaRPr lang="en-US" sz="14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 flipH="1">
                  <a:off x="2474591" y="2534949"/>
                  <a:ext cx="35718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baseline="30000" dirty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dirty="0">
                      <a:solidFill>
                        <a:srgbClr val="008000"/>
                      </a:solidFill>
                    </a:rPr>
                    <a:t> </a:t>
                  </a:r>
                  <a:endParaRPr lang="en-US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3489" y="344644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565153" y="2528245"/>
                  <a:ext cx="5100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8" name="Straight Arrow Connector 87"/>
                <p:cNvCxnSpPr/>
                <p:nvPr/>
              </p:nvCxnSpPr>
              <p:spPr>
                <a:xfrm flipV="1">
                  <a:off x="2915699" y="2897007"/>
                  <a:ext cx="2183213" cy="7274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2666280" y="3147516"/>
                  <a:ext cx="1020423" cy="431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endCxn id="49" idx="1"/>
                </p:cNvCxnSpPr>
                <p:nvPr/>
              </p:nvCxnSpPr>
              <p:spPr>
                <a:xfrm>
                  <a:off x="1168190" y="2554270"/>
                  <a:ext cx="265107" cy="1621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2929575" y="3628575"/>
                  <a:ext cx="75712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073037" y="3598950"/>
                  <a:ext cx="4329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SMI</a:t>
                  </a:r>
                  <a:endParaRPr lang="en-US" sz="1200" b="1" dirty="0"/>
                </a:p>
              </p:txBody>
            </p: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3738858" y="3621301"/>
                  <a:ext cx="1308544" cy="9999"/>
                </a:xfrm>
                <a:prstGeom prst="straightConnector1">
                  <a:avLst/>
                </a:prstGeom>
                <a:ln w="25400">
                  <a:solidFill>
                    <a:srgbClr val="00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/>
                <p:cNvSpPr txBox="1"/>
                <p:nvPr/>
              </p:nvSpPr>
              <p:spPr>
                <a:xfrm>
                  <a:off x="3904887" y="3568400"/>
                  <a:ext cx="9855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00"/>
                      </a:solidFill>
                    </a:rPr>
                    <a:t>Acceleration</a:t>
                  </a: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1398132" y="2405135"/>
                  <a:ext cx="6148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RF gun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Isosceles Triangle 58"/>
                <p:cNvSpPr/>
                <p:nvPr/>
              </p:nvSpPr>
              <p:spPr>
                <a:xfrm rot="10800000">
                  <a:off x="2569438" y="2869325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989086" y="3342587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497282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5608788" y="3095143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5276878" y="3043968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5354407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Content Placeholder 3"/>
          <p:cNvSpPr txBox="1">
            <a:spLocks/>
          </p:cNvSpPr>
          <p:nvPr/>
        </p:nvSpPr>
        <p:spPr>
          <a:xfrm>
            <a:off x="372901" y="3341541"/>
            <a:ext cx="9012487" cy="828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Laser and electron beam synchronized at the </a:t>
            </a:r>
            <a:r>
              <a:rPr lang="en-US" b="1" dirty="0" smtClean="0"/>
              <a:t>&lt; 1 </a:t>
            </a:r>
            <a:r>
              <a:rPr lang="en-US" b="1" dirty="0" err="1" smtClean="0"/>
              <a:t>ps</a:t>
            </a:r>
            <a:r>
              <a:rPr lang="en-US" b="1" dirty="0" smtClean="0"/>
              <a:t> level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Electron bunch is externally injected </a:t>
            </a:r>
            <a:r>
              <a:rPr lang="en-US" dirty="0" smtClean="0"/>
              <a:t>into the plasma cell, on-axis and collinearly with the proton and laser beam.</a:t>
            </a:r>
          </a:p>
          <a:p>
            <a:r>
              <a:rPr lang="en-US" b="1" dirty="0" smtClean="0"/>
              <a:t>On-axis injection </a:t>
            </a:r>
            <a:r>
              <a:rPr lang="en-US" dirty="0" smtClean="0"/>
              <a:t>point is upstream the plasma cell.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3" name="Picture 82" descr="FRIOA06f2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310" y="4134940"/>
            <a:ext cx="3325710" cy="2003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4903" y="6061056"/>
            <a:ext cx="5448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 of the electrons gained along the 10 m long plasma cell.</a:t>
            </a:r>
            <a:endParaRPr lang="en-US" sz="16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2399302" y="884416"/>
            <a:ext cx="2454268" cy="752340"/>
            <a:chOff x="1737394" y="2635000"/>
            <a:chExt cx="2454268" cy="752340"/>
          </a:xfrm>
        </p:grpSpPr>
        <p:grpSp>
          <p:nvGrpSpPr>
            <p:cNvPr id="92" name="Group 91"/>
            <p:cNvGrpSpPr/>
            <p:nvPr/>
          </p:nvGrpSpPr>
          <p:grpSpPr>
            <a:xfrm>
              <a:off x="1737394" y="2635000"/>
              <a:ext cx="2454268" cy="752340"/>
              <a:chOff x="3750776" y="4020920"/>
              <a:chExt cx="4545014" cy="1671029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3750776" y="4142695"/>
                <a:ext cx="2602936" cy="12992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4318621" y="4667891"/>
                <a:ext cx="3977169" cy="404746"/>
              </a:xfrm>
              <a:prstGeom prst="ellipse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8" name="Straight Arrow Connector 97"/>
              <p:cNvCxnSpPr/>
              <p:nvPr/>
            </p:nvCxnSpPr>
            <p:spPr>
              <a:xfrm>
                <a:off x="6331410" y="4142695"/>
                <a:ext cx="0" cy="1299274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6114140" y="4800012"/>
                <a:ext cx="239572" cy="168607"/>
              </a:xfrm>
              <a:prstGeom prst="ellipse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760379" y="5076704"/>
                <a:ext cx="1579038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l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aser pulse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6297274" y="4513567"/>
                <a:ext cx="1920657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proton bunch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376981" y="4107999"/>
                <a:ext cx="724089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271651" y="4020920"/>
                <a:ext cx="1173180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lasma</a:t>
                </a:r>
                <a:endParaRPr lang="en-US" sz="1200" dirty="0"/>
              </a:p>
            </p:txBody>
          </p:sp>
        </p:grpSp>
        <p:sp>
          <p:nvSpPr>
            <p:cNvPr id="93" name="Oval 92"/>
            <p:cNvSpPr/>
            <p:nvPr/>
          </p:nvSpPr>
          <p:spPr>
            <a:xfrm>
              <a:off x="2655756" y="2944825"/>
              <a:ext cx="235064" cy="13539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766344" y="3047148"/>
              <a:ext cx="1128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</a:t>
              </a:r>
              <a:r>
                <a:rPr lang="en-US" sz="1200" dirty="0" smtClean="0">
                  <a:solidFill>
                    <a:srgbClr val="008000"/>
                  </a:solidFill>
                </a:rPr>
                <a:t>lectron bunch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86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25211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2</a:t>
            </a:r>
            <a:r>
              <a:rPr lang="en-US" baseline="30000" dirty="0" smtClean="0"/>
              <a:t>nd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28270" y="1419359"/>
            <a:ext cx="8252560" cy="1890819"/>
            <a:chOff x="242762" y="1836539"/>
            <a:chExt cx="8252560" cy="1890819"/>
          </a:xfrm>
        </p:grpSpPr>
        <p:grpSp>
          <p:nvGrpSpPr>
            <p:cNvPr id="62" name="Group 61"/>
            <p:cNvGrpSpPr/>
            <p:nvPr/>
          </p:nvGrpSpPr>
          <p:grpSpPr>
            <a:xfrm>
              <a:off x="242762" y="1836539"/>
              <a:ext cx="8252560" cy="1890819"/>
              <a:chOff x="242762" y="1836539"/>
              <a:chExt cx="8252560" cy="1890819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42762" y="1836539"/>
                <a:ext cx="8252560" cy="1890819"/>
                <a:chOff x="236560" y="2078848"/>
                <a:chExt cx="8252560" cy="1890819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2929575" y="3002915"/>
                  <a:ext cx="2117827" cy="33967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>
                  <a:stCxn id="9" idx="1"/>
                </p:cNvCxnSpPr>
                <p:nvPr/>
              </p:nvCxnSpPr>
              <p:spPr>
                <a:xfrm flipV="1">
                  <a:off x="2929575" y="3157950"/>
                  <a:ext cx="4846806" cy="1480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272448" y="2534949"/>
                  <a:ext cx="393832" cy="60857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1886373" y="2539633"/>
                  <a:ext cx="395817" cy="0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3593737" y="3143528"/>
                  <a:ext cx="2441705" cy="2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037427" y="3192836"/>
                  <a:ext cx="1565681" cy="329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5970879" y="2579103"/>
                  <a:ext cx="529166" cy="578847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500045" y="307907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599814" y="317800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433297" y="2422281"/>
                  <a:ext cx="630238" cy="296406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8280435">
                  <a:off x="5915395" y="2924647"/>
                  <a:ext cx="196140" cy="445738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>
                <a:xfrm rot="2282123">
                  <a:off x="2242501" y="2420160"/>
                  <a:ext cx="145710" cy="283769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2520350">
                  <a:off x="6444169" y="2433701"/>
                  <a:ext cx="202546" cy="169934"/>
                </a:xfrm>
                <a:prstGeom prst="rect">
                  <a:avLst/>
                </a:prstGeom>
                <a:solidFill>
                  <a:srgbClr val="66FF66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297575" y="3409879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5828427" y="2078848"/>
                  <a:ext cx="1364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14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1400" b="1" dirty="0" smtClean="0">
                      <a:solidFill>
                        <a:srgbClr val="008000"/>
                      </a:solidFill>
                    </a:rPr>
                    <a:t> spectrometer</a:t>
                  </a:r>
                  <a:endParaRPr lang="en-US" sz="14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 flipH="1">
                  <a:off x="2474591" y="2534949"/>
                  <a:ext cx="35718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baseline="30000" dirty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dirty="0">
                      <a:solidFill>
                        <a:srgbClr val="008000"/>
                      </a:solidFill>
                    </a:rPr>
                    <a:t> </a:t>
                  </a:r>
                  <a:endParaRPr lang="en-US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3489" y="344644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565153" y="2528245"/>
                  <a:ext cx="5100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8" name="Straight Arrow Connector 87"/>
                <p:cNvCxnSpPr/>
                <p:nvPr/>
              </p:nvCxnSpPr>
              <p:spPr>
                <a:xfrm flipV="1">
                  <a:off x="2915699" y="2897007"/>
                  <a:ext cx="2183213" cy="7274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2666280" y="3147516"/>
                  <a:ext cx="1020423" cy="431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endCxn id="49" idx="1"/>
                </p:cNvCxnSpPr>
                <p:nvPr/>
              </p:nvCxnSpPr>
              <p:spPr>
                <a:xfrm>
                  <a:off x="1168190" y="2554270"/>
                  <a:ext cx="265107" cy="1621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2929575" y="3628575"/>
                  <a:ext cx="75712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073037" y="3598950"/>
                  <a:ext cx="4329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SMI</a:t>
                  </a:r>
                  <a:endParaRPr lang="en-US" sz="1200" b="1" dirty="0"/>
                </a:p>
              </p:txBody>
            </p: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3738858" y="3621301"/>
                  <a:ext cx="1308544" cy="9999"/>
                </a:xfrm>
                <a:prstGeom prst="straightConnector1">
                  <a:avLst/>
                </a:prstGeom>
                <a:ln w="25400">
                  <a:solidFill>
                    <a:srgbClr val="00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/>
                <p:cNvSpPr txBox="1"/>
                <p:nvPr/>
              </p:nvSpPr>
              <p:spPr>
                <a:xfrm>
                  <a:off x="3904887" y="3568400"/>
                  <a:ext cx="9855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00"/>
                      </a:solidFill>
                    </a:rPr>
                    <a:t>Acceleration</a:t>
                  </a: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1398132" y="2405135"/>
                  <a:ext cx="6148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RF gun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Isosceles Triangle 58"/>
                <p:cNvSpPr/>
                <p:nvPr/>
              </p:nvSpPr>
              <p:spPr>
                <a:xfrm rot="10800000">
                  <a:off x="2569438" y="2869325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989086" y="3342587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497282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5608788" y="3095143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5276878" y="3043968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5354407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Content Placeholder 3"/>
          <p:cNvSpPr txBox="1">
            <a:spLocks/>
          </p:cNvSpPr>
          <p:nvPr/>
        </p:nvSpPr>
        <p:spPr>
          <a:xfrm>
            <a:off x="372901" y="3341541"/>
            <a:ext cx="9012487" cy="828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Laser and electron beam synchronized at the </a:t>
            </a:r>
            <a:r>
              <a:rPr lang="en-US" b="1" dirty="0" smtClean="0"/>
              <a:t>&lt; 1 </a:t>
            </a:r>
            <a:r>
              <a:rPr lang="en-US" b="1" dirty="0" err="1" smtClean="0"/>
              <a:t>ps</a:t>
            </a:r>
            <a:r>
              <a:rPr lang="en-US" b="1" dirty="0" smtClean="0"/>
              <a:t> level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Electron bunch is externally injected </a:t>
            </a:r>
            <a:r>
              <a:rPr lang="en-US" dirty="0" smtClean="0"/>
              <a:t>into the plasma cell, on-axis and collinearly with the proton and laser beam.</a:t>
            </a:r>
          </a:p>
          <a:p>
            <a:r>
              <a:rPr lang="en-US" b="1" dirty="0" smtClean="0"/>
              <a:t>On-axis injection </a:t>
            </a:r>
            <a:r>
              <a:rPr lang="en-US" dirty="0" smtClean="0"/>
              <a:t>point is upstream the plasma cell.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0" name="Picture 89" descr="histogra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514" y="4196799"/>
            <a:ext cx="3632200" cy="1930400"/>
          </a:xfrm>
          <a:prstGeom prst="rect">
            <a:avLst/>
          </a:prstGeom>
        </p:spPr>
      </p:pic>
      <p:sp>
        <p:nvSpPr>
          <p:cNvPr id="92" name="Content Placeholder 2"/>
          <p:cNvSpPr>
            <a:spLocks noGrp="1"/>
          </p:cNvSpPr>
          <p:nvPr>
            <p:ph idx="1"/>
          </p:nvPr>
        </p:nvSpPr>
        <p:spPr>
          <a:xfrm>
            <a:off x="68074" y="4700246"/>
            <a:ext cx="3868402" cy="103831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Trapping efficiency: </a:t>
            </a:r>
            <a:r>
              <a:rPr lang="en-US" b="1" dirty="0" smtClean="0"/>
              <a:t>10 – 15 %</a:t>
            </a:r>
          </a:p>
          <a:p>
            <a:r>
              <a:rPr lang="en-US" dirty="0" smtClean="0"/>
              <a:t>Average energy gain: </a:t>
            </a:r>
            <a:r>
              <a:rPr lang="en-US" b="1" dirty="0" smtClean="0"/>
              <a:t>1.3 GeV</a:t>
            </a:r>
          </a:p>
          <a:p>
            <a:r>
              <a:rPr lang="en-US" dirty="0" smtClean="0"/>
              <a:t>Energy spread: </a:t>
            </a:r>
            <a:r>
              <a:rPr lang="en-US" dirty="0" smtClean="0">
                <a:cs typeface="Garamond"/>
              </a:rPr>
              <a:t>± </a:t>
            </a:r>
            <a:r>
              <a:rPr lang="en-US" dirty="0" smtClean="0"/>
              <a:t>0.4 GeV</a:t>
            </a:r>
          </a:p>
          <a:p>
            <a:r>
              <a:rPr lang="en-US" dirty="0" smtClean="0"/>
              <a:t>Angular spread up to </a:t>
            </a:r>
            <a:r>
              <a:rPr lang="en-US" dirty="0" smtClean="0">
                <a:latin typeface="+mj-lt"/>
                <a:cs typeface="Garamond"/>
              </a:rPr>
              <a:t>± 4 mrad</a:t>
            </a:r>
            <a:endParaRPr lang="en-US" dirty="0">
              <a:latin typeface="+mj-lt"/>
            </a:endParaRPr>
          </a:p>
        </p:txBody>
      </p:sp>
      <p:sp>
        <p:nvSpPr>
          <p:cNvPr id="93" name="Right Brace 92"/>
          <p:cNvSpPr/>
          <p:nvPr/>
        </p:nvSpPr>
        <p:spPr>
          <a:xfrm>
            <a:off x="3046781" y="5151429"/>
            <a:ext cx="105831" cy="55132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199643" y="5043260"/>
            <a:ext cx="1897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F81BD"/>
                </a:solidFill>
              </a:rPr>
              <a:t>Large acceptance spectrometer (aperture and magnetic field)</a:t>
            </a:r>
            <a:endParaRPr lang="en-US" sz="1400" dirty="0">
              <a:solidFill>
                <a:srgbClr val="4F81BD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2399302" y="884416"/>
            <a:ext cx="2454268" cy="752340"/>
            <a:chOff x="1737394" y="2635000"/>
            <a:chExt cx="2454268" cy="752340"/>
          </a:xfrm>
        </p:grpSpPr>
        <p:grpSp>
          <p:nvGrpSpPr>
            <p:cNvPr id="96" name="Group 95"/>
            <p:cNvGrpSpPr/>
            <p:nvPr/>
          </p:nvGrpSpPr>
          <p:grpSpPr>
            <a:xfrm>
              <a:off x="1737394" y="2635000"/>
              <a:ext cx="2454268" cy="752340"/>
              <a:chOff x="3750776" y="4020920"/>
              <a:chExt cx="4545014" cy="1671029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3750776" y="4142695"/>
                <a:ext cx="2602936" cy="12992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318621" y="4667891"/>
                <a:ext cx="3977169" cy="404746"/>
              </a:xfrm>
              <a:prstGeom prst="ellipse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>
                <a:off x="6331410" y="4142695"/>
                <a:ext cx="0" cy="1299274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val 101"/>
              <p:cNvSpPr/>
              <p:nvPr/>
            </p:nvSpPr>
            <p:spPr>
              <a:xfrm>
                <a:off x="6114140" y="4800012"/>
                <a:ext cx="239572" cy="168607"/>
              </a:xfrm>
              <a:prstGeom prst="ellipse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760379" y="5076704"/>
                <a:ext cx="1579038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l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aser pulse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297274" y="4513567"/>
                <a:ext cx="1920657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proton bunch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376981" y="4107999"/>
                <a:ext cx="724089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271651" y="4020920"/>
                <a:ext cx="1173180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lasma</a:t>
                </a:r>
                <a:endParaRPr lang="en-US" sz="1200" dirty="0"/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2655756" y="2944825"/>
              <a:ext cx="235064" cy="13539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766344" y="3047148"/>
              <a:ext cx="1128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</a:t>
              </a:r>
              <a:r>
                <a:rPr lang="en-US" sz="1200" dirty="0" smtClean="0">
                  <a:solidFill>
                    <a:srgbClr val="008000"/>
                  </a:solidFill>
                </a:rPr>
                <a:t>lectron bunch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04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46" y="125211"/>
            <a:ext cx="6487637" cy="6055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AWAKE Experimental Layout: 2</a:t>
            </a:r>
            <a:r>
              <a:rPr lang="en-US" baseline="30000" dirty="0" smtClean="0"/>
              <a:t>nd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6559-6955-D144-B02E-738318055B44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28270" y="1419359"/>
            <a:ext cx="8252560" cy="1890819"/>
            <a:chOff x="242762" y="1836539"/>
            <a:chExt cx="8252560" cy="1890819"/>
          </a:xfrm>
        </p:grpSpPr>
        <p:grpSp>
          <p:nvGrpSpPr>
            <p:cNvPr id="62" name="Group 61"/>
            <p:cNvGrpSpPr/>
            <p:nvPr/>
          </p:nvGrpSpPr>
          <p:grpSpPr>
            <a:xfrm>
              <a:off x="242762" y="1836539"/>
              <a:ext cx="8252560" cy="1890819"/>
              <a:chOff x="242762" y="1836539"/>
              <a:chExt cx="8252560" cy="1890819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42762" y="1836539"/>
                <a:ext cx="8252560" cy="1890819"/>
                <a:chOff x="236560" y="2078848"/>
                <a:chExt cx="8252560" cy="1890819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2929575" y="3002915"/>
                  <a:ext cx="2117827" cy="33967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>
                  <a:stCxn id="9" idx="1"/>
                </p:cNvCxnSpPr>
                <p:nvPr/>
              </p:nvCxnSpPr>
              <p:spPr>
                <a:xfrm flipV="1">
                  <a:off x="2929575" y="3157950"/>
                  <a:ext cx="4846806" cy="1480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272448" y="2534949"/>
                  <a:ext cx="393832" cy="60857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1886373" y="2539633"/>
                  <a:ext cx="395817" cy="0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3593737" y="3143528"/>
                  <a:ext cx="2441705" cy="2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5037427" y="3192836"/>
                  <a:ext cx="1565681" cy="329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5970879" y="2579103"/>
                  <a:ext cx="529166" cy="578847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500045" y="307907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599814" y="317800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433297" y="2422281"/>
                  <a:ext cx="630238" cy="296406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8280435">
                  <a:off x="5915395" y="2924647"/>
                  <a:ext cx="196140" cy="445738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>
                <a:xfrm rot="2282123">
                  <a:off x="2242501" y="2420160"/>
                  <a:ext cx="145710" cy="283769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2520350">
                  <a:off x="6444169" y="2433701"/>
                  <a:ext cx="202546" cy="169934"/>
                </a:xfrm>
                <a:prstGeom prst="rect">
                  <a:avLst/>
                </a:prstGeom>
                <a:solidFill>
                  <a:srgbClr val="66FF66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6297575" y="3409879"/>
                  <a:ext cx="5575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5828427" y="2078848"/>
                  <a:ext cx="13644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14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1400" b="1" dirty="0" smtClean="0">
                      <a:solidFill>
                        <a:srgbClr val="008000"/>
                      </a:solidFill>
                    </a:rPr>
                    <a:t> spectrometer</a:t>
                  </a:r>
                  <a:endParaRPr lang="en-US" sz="14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 flipH="1">
                  <a:off x="2474591" y="2534949"/>
                  <a:ext cx="35718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baseline="30000" dirty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dirty="0">
                      <a:solidFill>
                        <a:srgbClr val="008000"/>
                      </a:solidFill>
                    </a:rPr>
                    <a:t> </a:t>
                  </a:r>
                  <a:endParaRPr lang="en-US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3489" y="3446447"/>
                  <a:ext cx="77457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14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565153" y="2528245"/>
                  <a:ext cx="51007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10m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88" name="Straight Arrow Connector 87"/>
                <p:cNvCxnSpPr/>
                <p:nvPr/>
              </p:nvCxnSpPr>
              <p:spPr>
                <a:xfrm flipV="1">
                  <a:off x="2915699" y="2897007"/>
                  <a:ext cx="2183213" cy="7274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2666280" y="3147516"/>
                  <a:ext cx="1020423" cy="431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endCxn id="49" idx="1"/>
                </p:cNvCxnSpPr>
                <p:nvPr/>
              </p:nvCxnSpPr>
              <p:spPr>
                <a:xfrm>
                  <a:off x="1168190" y="2554270"/>
                  <a:ext cx="265107" cy="1621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2929575" y="3628575"/>
                  <a:ext cx="75712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073037" y="3598950"/>
                  <a:ext cx="4329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SMI</a:t>
                  </a:r>
                  <a:endParaRPr lang="en-US" sz="1200" b="1" dirty="0"/>
                </a:p>
              </p:txBody>
            </p: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3738858" y="3621301"/>
                  <a:ext cx="1308544" cy="9999"/>
                </a:xfrm>
                <a:prstGeom prst="straightConnector1">
                  <a:avLst/>
                </a:prstGeom>
                <a:ln w="25400">
                  <a:solidFill>
                    <a:srgbClr val="00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/>
                <p:cNvSpPr txBox="1"/>
                <p:nvPr/>
              </p:nvSpPr>
              <p:spPr>
                <a:xfrm>
                  <a:off x="3904887" y="3568400"/>
                  <a:ext cx="9855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00"/>
                      </a:solidFill>
                    </a:rPr>
                    <a:t>Acceleration</a:t>
                  </a:r>
                  <a:endParaRPr lang="en-US" sz="12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7835876" y="2778184"/>
                  <a:ext cx="62266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1398132" y="2405135"/>
                  <a:ext cx="6148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RF gun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70512" y="2271326"/>
                  <a:ext cx="5192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12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Isosceles Triangle 58"/>
                <p:cNvSpPr/>
                <p:nvPr/>
              </p:nvSpPr>
              <p:spPr>
                <a:xfrm rot="10800000">
                  <a:off x="2569438" y="2869325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989086" y="3342587"/>
                  <a:ext cx="13693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497282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5608788" y="3095143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5276878" y="3043968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5354407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 flipH="1">
              <a:off x="1599395" y="2633889"/>
              <a:ext cx="357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Content Placeholder 3"/>
          <p:cNvSpPr txBox="1">
            <a:spLocks/>
          </p:cNvSpPr>
          <p:nvPr/>
        </p:nvSpPr>
        <p:spPr>
          <a:xfrm>
            <a:off x="372901" y="3341541"/>
            <a:ext cx="9012487" cy="828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Laser and electron beam synchronized at the </a:t>
            </a:r>
            <a:r>
              <a:rPr lang="en-US" b="1" dirty="0" smtClean="0"/>
              <a:t>&lt; 1 </a:t>
            </a:r>
            <a:r>
              <a:rPr lang="en-US" b="1" dirty="0" err="1" smtClean="0"/>
              <a:t>ps</a:t>
            </a:r>
            <a:r>
              <a:rPr lang="en-US" b="1" dirty="0" smtClean="0"/>
              <a:t> level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Electron bunch is externally injected </a:t>
            </a:r>
            <a:r>
              <a:rPr lang="en-US" dirty="0" smtClean="0"/>
              <a:t>into the plasma cell, on-axis and collinearly with the proton and laser beam.</a:t>
            </a:r>
          </a:p>
          <a:p>
            <a:r>
              <a:rPr lang="en-US" b="1" dirty="0" smtClean="0"/>
              <a:t>On-axis injection </a:t>
            </a:r>
            <a:r>
              <a:rPr lang="en-US" dirty="0" smtClean="0"/>
              <a:t>point is upstream the plasma cell.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0" name="Picture 89" descr="histogra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514" y="4196799"/>
            <a:ext cx="3632200" cy="1930400"/>
          </a:xfrm>
          <a:prstGeom prst="rect">
            <a:avLst/>
          </a:prstGeom>
        </p:spPr>
      </p:pic>
      <p:sp>
        <p:nvSpPr>
          <p:cNvPr id="92" name="Content Placeholder 2"/>
          <p:cNvSpPr>
            <a:spLocks noGrp="1"/>
          </p:cNvSpPr>
          <p:nvPr>
            <p:ph idx="1"/>
          </p:nvPr>
        </p:nvSpPr>
        <p:spPr>
          <a:xfrm>
            <a:off x="68074" y="4700246"/>
            <a:ext cx="3868402" cy="103831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Trapping efficiency: 10 – 15 %</a:t>
            </a:r>
          </a:p>
          <a:p>
            <a:r>
              <a:rPr lang="en-US" dirty="0" smtClean="0"/>
              <a:t>Average energy gain: 1.3 GeV</a:t>
            </a:r>
          </a:p>
          <a:p>
            <a:r>
              <a:rPr lang="en-US" dirty="0" smtClean="0"/>
              <a:t>Energy spread: </a:t>
            </a:r>
            <a:r>
              <a:rPr lang="en-US" dirty="0" smtClean="0">
                <a:cs typeface="Garamond"/>
              </a:rPr>
              <a:t>± </a:t>
            </a:r>
            <a:r>
              <a:rPr lang="en-US" dirty="0" smtClean="0"/>
              <a:t>0.4 GeV</a:t>
            </a:r>
          </a:p>
          <a:p>
            <a:r>
              <a:rPr lang="en-US" dirty="0" smtClean="0"/>
              <a:t>Angular spread up to </a:t>
            </a:r>
            <a:r>
              <a:rPr lang="en-US" dirty="0" smtClean="0">
                <a:latin typeface="+mj-lt"/>
                <a:cs typeface="Garamond"/>
              </a:rPr>
              <a:t>± 4 mrad</a:t>
            </a:r>
            <a:endParaRPr lang="en-US" dirty="0">
              <a:latin typeface="+mj-lt"/>
            </a:endParaRPr>
          </a:p>
        </p:txBody>
      </p:sp>
      <p:sp>
        <p:nvSpPr>
          <p:cNvPr id="93" name="Right Brace 92"/>
          <p:cNvSpPr/>
          <p:nvPr/>
        </p:nvSpPr>
        <p:spPr>
          <a:xfrm>
            <a:off x="3046781" y="5151429"/>
            <a:ext cx="105831" cy="55132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199643" y="5043260"/>
            <a:ext cx="1897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F81BD"/>
                </a:solidFill>
              </a:rPr>
              <a:t>Large acceptance spectrometer (aperture and magnetic field)</a:t>
            </a: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5825081" y="1244738"/>
            <a:ext cx="1456238" cy="87395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5911984" y="586610"/>
            <a:ext cx="262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Measure accelerated electrons</a:t>
            </a:r>
            <a:endParaRPr lang="en-US" b="1" dirty="0"/>
          </a:p>
        </p:txBody>
      </p:sp>
      <p:grpSp>
        <p:nvGrpSpPr>
          <p:cNvPr id="97" name="Group 96"/>
          <p:cNvGrpSpPr/>
          <p:nvPr/>
        </p:nvGrpSpPr>
        <p:grpSpPr>
          <a:xfrm>
            <a:off x="2399302" y="884416"/>
            <a:ext cx="2454268" cy="752340"/>
            <a:chOff x="1737394" y="2635000"/>
            <a:chExt cx="2454268" cy="752340"/>
          </a:xfrm>
        </p:grpSpPr>
        <p:grpSp>
          <p:nvGrpSpPr>
            <p:cNvPr id="98" name="Group 97"/>
            <p:cNvGrpSpPr/>
            <p:nvPr/>
          </p:nvGrpSpPr>
          <p:grpSpPr>
            <a:xfrm>
              <a:off x="1737394" y="2635000"/>
              <a:ext cx="2454268" cy="752340"/>
              <a:chOff x="3750776" y="4020920"/>
              <a:chExt cx="4545014" cy="1671029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750776" y="4142695"/>
                <a:ext cx="2602936" cy="12992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18621" y="4667891"/>
                <a:ext cx="3977169" cy="404746"/>
              </a:xfrm>
              <a:prstGeom prst="ellipse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03" name="Straight Arrow Connector 102"/>
              <p:cNvCxnSpPr/>
              <p:nvPr/>
            </p:nvCxnSpPr>
            <p:spPr>
              <a:xfrm>
                <a:off x="6331410" y="4142695"/>
                <a:ext cx="0" cy="1299274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103"/>
              <p:cNvSpPr/>
              <p:nvPr/>
            </p:nvSpPr>
            <p:spPr>
              <a:xfrm>
                <a:off x="6114140" y="4800012"/>
                <a:ext cx="239572" cy="168607"/>
              </a:xfrm>
              <a:prstGeom prst="ellipse">
                <a:avLst/>
              </a:prstGeom>
              <a:solidFill>
                <a:srgbClr val="0000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5760379" y="5076704"/>
                <a:ext cx="1579038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l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aser pulse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297274" y="4513567"/>
                <a:ext cx="1920657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proton bunch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376981" y="4107999"/>
                <a:ext cx="724089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271651" y="4020920"/>
                <a:ext cx="1173180" cy="61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lasma</a:t>
                </a:r>
                <a:endParaRPr lang="en-US" sz="1200" dirty="0"/>
              </a:p>
            </p:txBody>
          </p:sp>
        </p:grpSp>
        <p:sp>
          <p:nvSpPr>
            <p:cNvPr id="99" name="Oval 98"/>
            <p:cNvSpPr/>
            <p:nvPr/>
          </p:nvSpPr>
          <p:spPr>
            <a:xfrm>
              <a:off x="2655756" y="2944825"/>
              <a:ext cx="235064" cy="135395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766344" y="3047148"/>
              <a:ext cx="1128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</a:t>
              </a:r>
              <a:r>
                <a:rPr lang="en-US" sz="1200" dirty="0" smtClean="0">
                  <a:solidFill>
                    <a:srgbClr val="008000"/>
                  </a:solidFill>
                </a:rPr>
                <a:t>lectron bunch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18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28" y="648547"/>
            <a:ext cx="7089832" cy="12630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FF0000"/>
                </a:solidFill>
              </a:rPr>
              <a:t>Probe the accelerating wakefields with externally injected </a:t>
            </a:r>
            <a:r>
              <a:rPr lang="en-US" sz="2300" dirty="0" smtClean="0">
                <a:solidFill>
                  <a:srgbClr val="FF0000"/>
                </a:solidFill>
              </a:rPr>
              <a:t>electrons</a:t>
            </a:r>
          </a:p>
          <a:p>
            <a:pPr marL="0" indent="0">
              <a:buNone/>
            </a:pPr>
            <a:r>
              <a:rPr lang="en-US" sz="2300" dirty="0" smtClean="0">
                <a:solidFill>
                  <a:srgbClr val="FF0000"/>
                </a:solidFill>
                <a:sym typeface="Wingdings"/>
              </a:rPr>
              <a:t> Electron spectrometer</a:t>
            </a:r>
            <a:r>
              <a:rPr lang="en-US" sz="2300" b="1" dirty="0" smtClean="0">
                <a:solidFill>
                  <a:srgbClr val="FF0000"/>
                </a:solidFill>
              </a:rPr>
              <a:t>	</a:t>
            </a:r>
            <a:r>
              <a:rPr lang="en-US" sz="2300" b="1" dirty="0" smtClean="0"/>
              <a:t>	</a:t>
            </a:r>
          </a:p>
          <a:p>
            <a:r>
              <a:rPr lang="en-US" dirty="0" smtClean="0"/>
              <a:t>Measure </a:t>
            </a:r>
            <a:r>
              <a:rPr lang="en-US" b="1" dirty="0" smtClean="0"/>
              <a:t>peak energy and energy spread </a:t>
            </a:r>
            <a:r>
              <a:rPr lang="en-US" dirty="0" smtClean="0"/>
              <a:t>of electrons.</a:t>
            </a:r>
          </a:p>
          <a:p>
            <a:r>
              <a:rPr lang="en-US" dirty="0" smtClean="0"/>
              <a:t>Spectrometer magnet separates electrons from proton beam-line.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90" y="1911604"/>
            <a:ext cx="3496372" cy="268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6891" y="1917713"/>
            <a:ext cx="349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Magnet: 15 ton, 1.84 T, 3.80 Tm, L=1670 mm, W=1740 mm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1593" y="69068"/>
            <a:ext cx="7920213" cy="579479"/>
          </a:xfrm>
        </p:spPr>
        <p:txBody>
          <a:bodyPr>
            <a:noAutofit/>
          </a:bodyPr>
          <a:lstStyle/>
          <a:p>
            <a:r>
              <a:rPr lang="en-US" dirty="0" smtClean="0"/>
              <a:t>Witness </a:t>
            </a:r>
            <a:r>
              <a:rPr lang="en-US" dirty="0" smtClean="0"/>
              <a:t>Beam Acceleration Diagnostics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0171" y="4320983"/>
            <a:ext cx="5349548" cy="2312854"/>
            <a:chOff x="274241" y="3161823"/>
            <a:chExt cx="7527321" cy="3335114"/>
          </a:xfrm>
        </p:grpSpPr>
        <p:pic>
          <p:nvPicPr>
            <p:cNvPr id="10" name="Content Placeholder 2" descr="SpectrometerIso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2106" y="3441517"/>
              <a:ext cx="6710947" cy="305542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610233" y="3161823"/>
              <a:ext cx="1136316" cy="1062255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836737" y="3756528"/>
              <a:ext cx="3275263" cy="200526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57199" y="3756528"/>
              <a:ext cx="1147012" cy="6012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386305" y="5339349"/>
              <a:ext cx="1359484" cy="5882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136230" y="5461175"/>
              <a:ext cx="250075" cy="30061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4241" y="3702709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0184" y="3991830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926816" y="4072041"/>
              <a:ext cx="411287" cy="2319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696225" y="5927558"/>
              <a:ext cx="2093933" cy="417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Scintillator screen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64868" y="3230115"/>
              <a:ext cx="1036694" cy="417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Camera</a:t>
              </a:r>
              <a:endParaRPr lang="en-US" sz="16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4921637" y="5307846"/>
            <a:ext cx="4222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Dispersed electron impact on scintillator screen.</a:t>
            </a:r>
          </a:p>
          <a:p>
            <a:r>
              <a:rPr lang="en-US" sz="1400" dirty="0"/>
              <a:t>Resulting light collected with intensified CCD camera.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50" y="2258290"/>
            <a:ext cx="4635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0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035" y="1497195"/>
            <a:ext cx="7380970" cy="2991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 at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1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Phase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2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Phase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Experimental </a:t>
            </a:r>
            <a:r>
              <a:rPr lang="en-US" dirty="0" smtClean="0">
                <a:solidFill>
                  <a:srgbClr val="000000"/>
                </a:solidFill>
              </a:rPr>
              <a:t>Facility at 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Planning and Next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Steps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171" y="39235"/>
            <a:ext cx="6703391" cy="579479"/>
          </a:xfrm>
        </p:spPr>
        <p:txBody>
          <a:bodyPr/>
          <a:lstStyle/>
          <a:p>
            <a:r>
              <a:rPr lang="en-US" dirty="0" smtClean="0"/>
              <a:t>AWAKE Experimental Facility at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FRIOA06f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00"/>
            <a:ext cx="9144000" cy="62738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665389" y="4656454"/>
            <a:ext cx="3160690" cy="2080138"/>
            <a:chOff x="1517211" y="2449888"/>
            <a:chExt cx="5648783" cy="3928006"/>
          </a:xfrm>
        </p:grpSpPr>
        <p:grpSp>
          <p:nvGrpSpPr>
            <p:cNvPr id="7" name="Group 6"/>
            <p:cNvGrpSpPr/>
            <p:nvPr/>
          </p:nvGrpSpPr>
          <p:grpSpPr>
            <a:xfrm>
              <a:off x="1517211" y="2449888"/>
              <a:ext cx="5648783" cy="3928006"/>
              <a:chOff x="674202" y="719976"/>
              <a:chExt cx="7966508" cy="44926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74202" y="719976"/>
                <a:ext cx="7750082" cy="4492600"/>
                <a:chOff x="740509" y="860525"/>
                <a:chExt cx="7877132" cy="5495825"/>
              </a:xfrm>
            </p:grpSpPr>
            <p:pic>
              <p:nvPicPr>
                <p:cNvPr id="16" name="Picture 15" descr="CNGS_sumps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509" y="860525"/>
                  <a:ext cx="7877132" cy="5495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4957291" y="2509176"/>
                  <a:ext cx="582210" cy="393697"/>
                </a:xfrm>
                <a:prstGeom prst="ellipse">
                  <a:avLst/>
                </a:prstGeom>
                <a:noFill/>
                <a:ln w="38100" cmpd="sng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5332329" y="2184356"/>
                <a:ext cx="3308381" cy="494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FFFF00"/>
                    </a:solidFill>
                  </a:rPr>
                  <a:t>AWAKE experiment</a:t>
                </a:r>
                <a:endParaRPr lang="en-US" sz="9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4687714" y="3254680"/>
              <a:ext cx="528317" cy="326849"/>
            </a:xfrm>
            <a:custGeom>
              <a:avLst/>
              <a:gdLst>
                <a:gd name="connsiteX0" fmla="*/ 528317 w 528317"/>
                <a:gd name="connsiteY0" fmla="*/ 0 h 326849"/>
                <a:gd name="connsiteX1" fmla="*/ 61429 w 528317"/>
                <a:gd name="connsiteY1" fmla="*/ 130739 h 326849"/>
                <a:gd name="connsiteX2" fmla="*/ 5403 w 528317"/>
                <a:gd name="connsiteY2" fmla="*/ 326849 h 32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8317" h="326849">
                  <a:moveTo>
                    <a:pt x="528317" y="0"/>
                  </a:moveTo>
                  <a:cubicBezTo>
                    <a:pt x="338449" y="38132"/>
                    <a:pt x="148581" y="76264"/>
                    <a:pt x="61429" y="130739"/>
                  </a:cubicBezTo>
                  <a:cubicBezTo>
                    <a:pt x="-25723" y="185214"/>
                    <a:pt x="5403" y="326849"/>
                    <a:pt x="5403" y="326849"/>
                  </a:cubicBezTo>
                </a:path>
              </a:pathLst>
            </a:custGeom>
            <a:ln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2683" y="2790566"/>
              <a:ext cx="1119094" cy="404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rgbClr val="FFFF00"/>
                  </a:solidFill>
                </a:rPr>
                <a:t>protons</a:t>
              </a:r>
              <a:endParaRPr lang="en-US" sz="800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V="1">
            <a:off x="672319" y="5509746"/>
            <a:ext cx="1988942" cy="13387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540668">
            <a:off x="812391" y="6023363"/>
            <a:ext cx="9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protons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1409" y="682536"/>
            <a:ext cx="4811575" cy="994226"/>
            <a:chOff x="192139" y="1836539"/>
            <a:chExt cx="8335654" cy="1980779"/>
          </a:xfrm>
        </p:grpSpPr>
        <p:grpSp>
          <p:nvGrpSpPr>
            <p:cNvPr id="30" name="Group 29"/>
            <p:cNvGrpSpPr/>
            <p:nvPr/>
          </p:nvGrpSpPr>
          <p:grpSpPr>
            <a:xfrm>
              <a:off x="192139" y="1836539"/>
              <a:ext cx="8335654" cy="1980779"/>
              <a:chOff x="192139" y="1836539"/>
              <a:chExt cx="8335654" cy="1980779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92139" y="1836539"/>
                <a:ext cx="8335654" cy="1980779"/>
                <a:chOff x="185937" y="2078848"/>
                <a:chExt cx="8335654" cy="1980779"/>
              </a:xfrm>
            </p:grpSpPr>
            <p:cxnSp>
              <p:nvCxnSpPr>
                <p:cNvPr id="34" name="Straight Arrow Connector 33"/>
                <p:cNvCxnSpPr/>
                <p:nvPr/>
              </p:nvCxnSpPr>
              <p:spPr>
                <a:xfrm flipV="1">
                  <a:off x="236560" y="3155795"/>
                  <a:ext cx="1204907" cy="46550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ctangle 34"/>
                <p:cNvSpPr/>
                <p:nvPr/>
              </p:nvSpPr>
              <p:spPr>
                <a:xfrm>
                  <a:off x="2929575" y="3002915"/>
                  <a:ext cx="2117827" cy="339672"/>
                </a:xfrm>
                <a:prstGeom prst="rect">
                  <a:avLst/>
                </a:prstGeom>
                <a:solidFill>
                  <a:srgbClr val="FF66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dirty="0"/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1408584" y="3171671"/>
                  <a:ext cx="1520991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>
                  <a:stCxn id="35" idx="1"/>
                </p:cNvCxnSpPr>
                <p:nvPr/>
              </p:nvCxnSpPr>
              <p:spPr>
                <a:xfrm flipV="1">
                  <a:off x="2929575" y="3157950"/>
                  <a:ext cx="4846806" cy="1480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850662" y="2628900"/>
                  <a:ext cx="0" cy="563936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2272448" y="2534949"/>
                  <a:ext cx="393832" cy="60857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1886373" y="2539633"/>
                  <a:ext cx="395817" cy="0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3593737" y="3143528"/>
                  <a:ext cx="2441705" cy="2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V="1">
                  <a:off x="5037427" y="3192836"/>
                  <a:ext cx="1565681" cy="329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5970879" y="2579103"/>
                  <a:ext cx="529166" cy="578847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759644" y="31204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500045" y="3079073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912044" y="3272818"/>
                  <a:ext cx="165100" cy="157753"/>
                </a:xfrm>
                <a:prstGeom prst="straightConnector1">
                  <a:avLst/>
                </a:prstGeom>
                <a:ln w="25400">
                  <a:solidFill>
                    <a:srgbClr val="0000C3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6599814" y="3178009"/>
                  <a:ext cx="0" cy="312793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>
                  <a:off x="7790620" y="2750951"/>
                  <a:ext cx="698500" cy="809688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433297" y="2422281"/>
                  <a:ext cx="630238" cy="296406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1274779" y="2837713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8280435">
                  <a:off x="5915395" y="2924647"/>
                  <a:ext cx="196140" cy="445738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>
                <a:xfrm rot="2282123">
                  <a:off x="2242501" y="2420160"/>
                  <a:ext cx="145710" cy="283769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535543" y="2232737"/>
                  <a:ext cx="630238" cy="404810"/>
                </a:xfrm>
                <a:prstGeom prst="rect">
                  <a:avLst/>
                </a:prstGeom>
                <a:solidFill>
                  <a:srgbClr val="0000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dirty="0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 rot="2520350">
                  <a:off x="6444169" y="2433701"/>
                  <a:ext cx="202546" cy="169934"/>
                </a:xfrm>
                <a:prstGeom prst="rect">
                  <a:avLst/>
                </a:prstGeom>
                <a:solidFill>
                  <a:srgbClr val="66FF66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297575" y="3409880"/>
                  <a:ext cx="688427" cy="5518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rgbClr val="0000FF"/>
                      </a:solidFill>
                    </a:rPr>
                    <a:t>Laser </a:t>
                  </a:r>
                </a:p>
                <a:p>
                  <a:r>
                    <a:rPr lang="en-US" sz="600" b="1" dirty="0" smtClean="0">
                      <a:solidFill>
                        <a:srgbClr val="0000FF"/>
                      </a:solidFill>
                    </a:rPr>
                    <a:t>dump</a:t>
                  </a:r>
                  <a:endParaRPr lang="en-US" sz="600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5828426" y="2078848"/>
                  <a:ext cx="1433766" cy="3985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b="1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700" b="1" baseline="30000" dirty="0" smtClean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700" b="1" dirty="0" smtClean="0">
                      <a:solidFill>
                        <a:srgbClr val="008000"/>
                      </a:solidFill>
                    </a:rPr>
                    <a:t> spectrometer</a:t>
                  </a:r>
                  <a:endParaRPr lang="en-US" sz="7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 flipH="1">
                  <a:off x="2474591" y="2460525"/>
                  <a:ext cx="357186" cy="9197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900" dirty="0">
                      <a:solidFill>
                        <a:srgbClr val="008000"/>
                      </a:solidFill>
                    </a:rPr>
                    <a:t>e</a:t>
                  </a:r>
                  <a:r>
                    <a:rPr lang="en-US" sz="900" baseline="30000" dirty="0">
                      <a:solidFill>
                        <a:srgbClr val="008000"/>
                      </a:solidFill>
                    </a:rPr>
                    <a:t>-</a:t>
                  </a:r>
                  <a:r>
                    <a:rPr lang="en-US" sz="900" dirty="0">
                      <a:solidFill>
                        <a:srgbClr val="008000"/>
                      </a:solidFill>
                    </a:rPr>
                    <a:t> </a:t>
                  </a:r>
                  <a:endParaRPr lang="en-US" sz="900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85937" y="3446448"/>
                  <a:ext cx="889671" cy="61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700" b="1" dirty="0" smtClean="0">
                      <a:solidFill>
                        <a:srgbClr val="FF0000"/>
                      </a:solidFill>
                    </a:rPr>
                    <a:t>SPS</a:t>
                  </a:r>
                </a:p>
                <a:p>
                  <a:pPr algn="ctr"/>
                  <a:r>
                    <a:rPr lang="en-US" sz="700" b="1" dirty="0" smtClean="0">
                      <a:solidFill>
                        <a:srgbClr val="FF0000"/>
                      </a:solidFill>
                    </a:rPr>
                    <a:t>protons</a:t>
                  </a:r>
                  <a:endParaRPr lang="en-US" sz="7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65" name="Straight Arrow Connector 64"/>
                <p:cNvCxnSpPr/>
                <p:nvPr/>
              </p:nvCxnSpPr>
              <p:spPr>
                <a:xfrm>
                  <a:off x="2666280" y="3147516"/>
                  <a:ext cx="1020423" cy="4319"/>
                </a:xfrm>
                <a:prstGeom prst="straightConnector1">
                  <a:avLst/>
                </a:prstGeom>
                <a:ln w="25400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>
                  <a:endCxn id="49" idx="1"/>
                </p:cNvCxnSpPr>
                <p:nvPr/>
              </p:nvCxnSpPr>
              <p:spPr>
                <a:xfrm>
                  <a:off x="1168190" y="2554270"/>
                  <a:ext cx="265107" cy="16214"/>
                </a:xfrm>
                <a:prstGeom prst="straightConnector1">
                  <a:avLst/>
                </a:prstGeom>
                <a:ln w="25400">
                  <a:solidFill>
                    <a:srgbClr val="0000FF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2929575" y="3628575"/>
                  <a:ext cx="75712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/>
                <p:cNvSpPr txBox="1"/>
                <p:nvPr/>
              </p:nvSpPr>
              <p:spPr>
                <a:xfrm>
                  <a:off x="3073036" y="3598950"/>
                  <a:ext cx="580427" cy="3679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/>
                    <a:t>SMI</a:t>
                  </a:r>
                  <a:endParaRPr lang="en-US" sz="600" b="1" dirty="0"/>
                </a:p>
              </p:txBody>
            </p:sp>
            <p:cxnSp>
              <p:nvCxnSpPr>
                <p:cNvPr id="69" name="Straight Arrow Connector 68"/>
                <p:cNvCxnSpPr/>
                <p:nvPr/>
              </p:nvCxnSpPr>
              <p:spPr>
                <a:xfrm flipV="1">
                  <a:off x="3738858" y="3621301"/>
                  <a:ext cx="1308544" cy="9999"/>
                </a:xfrm>
                <a:prstGeom prst="straightConnector1">
                  <a:avLst/>
                </a:prstGeom>
                <a:ln w="25400">
                  <a:solidFill>
                    <a:srgbClr val="00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/>
                <p:cNvSpPr txBox="1"/>
                <p:nvPr/>
              </p:nvSpPr>
              <p:spPr>
                <a:xfrm>
                  <a:off x="3904887" y="3568400"/>
                  <a:ext cx="1085319" cy="3679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rgbClr val="000000"/>
                      </a:solidFill>
                    </a:rPr>
                    <a:t>Acceleration</a:t>
                  </a:r>
                  <a:endParaRPr lang="en-US" sz="6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7772811" y="2778185"/>
                  <a:ext cx="748780" cy="7358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00" b="1" dirty="0" smtClean="0">
                      <a:solidFill>
                        <a:schemeClr val="bg1"/>
                      </a:solidFill>
                    </a:rPr>
                    <a:t>Proton </a:t>
                  </a:r>
                </a:p>
                <a:p>
                  <a:pPr algn="ctr"/>
                  <a:r>
                    <a:rPr lang="en-US" sz="600" b="1" dirty="0" smtClean="0">
                      <a:solidFill>
                        <a:schemeClr val="bg1"/>
                      </a:solidFill>
                    </a:rPr>
                    <a:t>beam </a:t>
                  </a:r>
                </a:p>
                <a:p>
                  <a:pPr algn="ctr"/>
                  <a:r>
                    <a:rPr lang="en-US" sz="600" b="1" dirty="0" smtClean="0">
                      <a:solidFill>
                        <a:schemeClr val="bg1"/>
                      </a:solidFill>
                    </a:rPr>
                    <a:t>dump</a:t>
                  </a:r>
                  <a:endParaRPr lang="en-US" sz="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398132" y="2405134"/>
                  <a:ext cx="746943" cy="3679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rgbClr val="FFFFFF"/>
                      </a:solidFill>
                    </a:rPr>
                    <a:t>RF gun</a:t>
                  </a:r>
                  <a:endParaRPr lang="en-US" sz="6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570512" y="2271326"/>
                  <a:ext cx="652884" cy="3679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rgbClr val="FFFFFF"/>
                      </a:solidFill>
                    </a:rPr>
                    <a:t>Laser</a:t>
                  </a:r>
                  <a:endParaRPr lang="en-US" sz="600" b="1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Isosceles Triangle 73"/>
                <p:cNvSpPr/>
                <p:nvPr/>
              </p:nvSpPr>
              <p:spPr>
                <a:xfrm rot="10800000">
                  <a:off x="2569438" y="2869325"/>
                  <a:ext cx="219679" cy="667916"/>
                </a:xfrm>
                <a:prstGeom prst="triangle">
                  <a:avLst/>
                </a:prstGeom>
                <a:solidFill>
                  <a:schemeClr val="accent1">
                    <a:tint val="100000"/>
                    <a:shade val="100000"/>
                    <a:satMod val="130000"/>
                    <a:alpha val="49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4943459" y="3342587"/>
                  <a:ext cx="1460585" cy="5518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00" b="1" dirty="0" smtClean="0">
                      <a:solidFill>
                        <a:srgbClr val="FF00FF"/>
                      </a:solidFill>
                    </a:rPr>
                    <a:t>Proton diagnostics</a:t>
                  </a:r>
                </a:p>
                <a:p>
                  <a:pPr algn="ctr"/>
                  <a:r>
                    <a:rPr lang="en-US" sz="600" b="1" dirty="0" smtClean="0">
                      <a:solidFill>
                        <a:srgbClr val="FF00FF"/>
                      </a:solidFill>
                    </a:rPr>
                    <a:t>OTR, CTR, TCTR</a:t>
                  </a:r>
                </a:p>
              </p:txBody>
            </p: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5497282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5608788" y="3095143"/>
                  <a:ext cx="0" cy="15992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77"/>
                <p:cNvSpPr/>
                <p:nvPr/>
              </p:nvSpPr>
              <p:spPr>
                <a:xfrm>
                  <a:off x="5276878" y="3043968"/>
                  <a:ext cx="396875" cy="281188"/>
                </a:xfrm>
                <a:prstGeom prst="rect">
                  <a:avLst/>
                </a:prstGeom>
                <a:solidFill>
                  <a:srgbClr val="FF66FF">
                    <a:alpha val="16000"/>
                  </a:srgbClr>
                </a:solidFill>
                <a:ln>
                  <a:solidFill>
                    <a:srgbClr val="FF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5354407" y="3092554"/>
                  <a:ext cx="0" cy="162514"/>
                </a:xfrm>
                <a:prstGeom prst="straightConnector1">
                  <a:avLst/>
                </a:prstGeom>
                <a:ln w="76200" cmpd="sng">
                  <a:solidFill>
                    <a:srgbClr val="FF00F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Arrow Connector 32"/>
              <p:cNvCxnSpPr/>
              <p:nvPr/>
            </p:nvCxnSpPr>
            <p:spPr>
              <a:xfrm>
                <a:off x="865176" y="2950527"/>
                <a:ext cx="4196740" cy="0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/>
            <p:cNvSpPr/>
            <p:nvPr/>
          </p:nvSpPr>
          <p:spPr>
            <a:xfrm flipH="1">
              <a:off x="1599395" y="2540859"/>
              <a:ext cx="357186" cy="613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</a:rPr>
                <a:t>p</a:t>
              </a:r>
              <a:r>
                <a:rPr lang="en-US" sz="700" b="1" dirty="0" smtClean="0">
                  <a:solidFill>
                    <a:srgbClr val="FF0000"/>
                  </a:solidFill>
                </a:rPr>
                <a:t> </a:t>
              </a:r>
              <a:endParaRPr lang="en-US" sz="7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 flipV="1">
            <a:off x="8575855" y="2100203"/>
            <a:ext cx="542686" cy="356809"/>
          </a:xfrm>
          <a:prstGeom prst="straightConnector1">
            <a:avLst/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150988" y="2457011"/>
            <a:ext cx="1071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owards proton beam dump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3397" y="1676762"/>
            <a:ext cx="1361717" cy="41906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644882" y="1350630"/>
            <a:ext cx="3908318" cy="148469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552449" y="1063438"/>
            <a:ext cx="1343654" cy="359301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1236994" y="1079306"/>
            <a:ext cx="1974638" cy="20511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609219" y="1350630"/>
            <a:ext cx="3929448" cy="749573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18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171" y="85930"/>
            <a:ext cx="5239029" cy="579479"/>
          </a:xfrm>
        </p:spPr>
        <p:txBody>
          <a:bodyPr/>
          <a:lstStyle/>
          <a:p>
            <a:r>
              <a:rPr lang="en-US" dirty="0" smtClean="0"/>
              <a:t>Proton Beam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44370" y="1331506"/>
            <a:ext cx="3130630" cy="2183350"/>
            <a:chOff x="644841" y="390510"/>
            <a:chExt cx="3365500" cy="2601912"/>
          </a:xfrm>
        </p:grpSpPr>
        <p:pic>
          <p:nvPicPr>
            <p:cNvPr id="9" name="Picture 2" descr="736-3621_IM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41" y="390510"/>
              <a:ext cx="3365500" cy="2601912"/>
            </a:xfrm>
            <a:prstGeom prst="rect">
              <a:avLst/>
            </a:prstGeom>
            <a:noFill/>
            <a:ln w="571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119788" y="2249272"/>
              <a:ext cx="2808340" cy="4468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750m proton beam line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811036"/>
            <a:ext cx="604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Change of the proton beam line only in the </a:t>
            </a:r>
            <a:r>
              <a:rPr lang="en-US" sz="1600" b="1" dirty="0" smtClean="0"/>
              <a:t>downstream part (~80m)</a:t>
            </a:r>
          </a:p>
        </p:txBody>
      </p:sp>
      <p:pic>
        <p:nvPicPr>
          <p:cNvPr id="12" name="Picture 11" descr="FRIOA06f5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863" y="97070"/>
            <a:ext cx="3102150" cy="2128420"/>
          </a:xfrm>
          <a:prstGeom prst="rect">
            <a:avLst/>
          </a:prstGeom>
        </p:spPr>
      </p:pic>
      <p:pic>
        <p:nvPicPr>
          <p:cNvPr id="14" name="Picture 13" descr="Screen Shot 2014-06-30 at 16.54.0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70" y="3763483"/>
            <a:ext cx="3210426" cy="231920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9626681">
            <a:off x="5910619" y="1454102"/>
            <a:ext cx="2181943" cy="56227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59549" y="250278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ym typeface="Wingdings"/>
              </a:rPr>
              <a:t> </a:t>
            </a:r>
            <a:r>
              <a:rPr lang="en-US" sz="1400" b="1" dirty="0" smtClean="0"/>
              <a:t>Displace </a:t>
            </a:r>
            <a:r>
              <a:rPr lang="en-US" sz="1400" b="1" dirty="0"/>
              <a:t>existing magnets </a:t>
            </a:r>
            <a:r>
              <a:rPr lang="en-US" sz="1400" dirty="0"/>
              <a:t>of the final focusing to fulfill optics requirements at plasma </a:t>
            </a:r>
            <a:r>
              <a:rPr lang="en-US" sz="1400" dirty="0" smtClean="0"/>
              <a:t>cell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12218" y="6000715"/>
            <a:ext cx="4005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F81BD"/>
                </a:solidFill>
              </a:rPr>
              <a:t>Laser-proton merging 20m upstream the plasma cell</a:t>
            </a:r>
            <a:endParaRPr lang="en-US" sz="1400" dirty="0">
              <a:solidFill>
                <a:srgbClr val="4F81BD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0" y="3001097"/>
            <a:ext cx="4278156" cy="2453127"/>
            <a:chOff x="4417992" y="3629560"/>
            <a:chExt cx="4278156" cy="2453127"/>
          </a:xfrm>
        </p:grpSpPr>
        <p:pic>
          <p:nvPicPr>
            <p:cNvPr id="5" name="Picture 4" descr="TUPEA051f4-eps-converted-to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7992" y="3704272"/>
              <a:ext cx="4278156" cy="23784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17992" y="3629560"/>
              <a:ext cx="240537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1"/>
                  </a:solidFill>
                </a:rPr>
                <a:t>CNGS Layout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3422" y="4778129"/>
              <a:ext cx="177982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1"/>
                  </a:solidFill>
                </a:rPr>
                <a:t>AWAKE Layout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630974" y="5739105"/>
            <a:ext cx="4484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Move </a:t>
            </a:r>
            <a:r>
              <a:rPr lang="en-US" sz="1400" dirty="0"/>
              <a:t>existing dipole and </a:t>
            </a:r>
            <a:r>
              <a:rPr lang="en-US" sz="1400" b="1" dirty="0"/>
              <a:t>4 additional dipoles </a:t>
            </a:r>
            <a:r>
              <a:rPr lang="en-US" sz="1400" dirty="0"/>
              <a:t>to create a </a:t>
            </a:r>
            <a:r>
              <a:rPr lang="en-US" sz="1400" b="1" dirty="0"/>
              <a:t>chicane for the laser mirror</a:t>
            </a:r>
            <a:r>
              <a:rPr lang="en-US" sz="1400" dirty="0"/>
              <a:t> integration.</a:t>
            </a:r>
          </a:p>
        </p:txBody>
      </p:sp>
    </p:spTree>
    <p:extLst>
      <p:ext uri="{BB962C8B-B14F-4D97-AF65-F5344CB8AC3E}">
        <p14:creationId xmlns:p14="http://schemas.microsoft.com/office/powerpoint/2010/main" val="77218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197780" y="1041388"/>
            <a:ext cx="6894119" cy="4976917"/>
            <a:chOff x="1113395" y="1027967"/>
            <a:chExt cx="6894119" cy="4976917"/>
          </a:xfrm>
        </p:grpSpPr>
        <p:grpSp>
          <p:nvGrpSpPr>
            <p:cNvPr id="14" name="Group 13"/>
            <p:cNvGrpSpPr/>
            <p:nvPr/>
          </p:nvGrpSpPr>
          <p:grpSpPr>
            <a:xfrm>
              <a:off x="1113395" y="1027967"/>
              <a:ext cx="6894119" cy="4976917"/>
              <a:chOff x="736297" y="670788"/>
              <a:chExt cx="7901186" cy="586476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851758" y="670788"/>
                <a:ext cx="7785725" cy="5864765"/>
                <a:chOff x="755964" y="496617"/>
                <a:chExt cx="7785725" cy="5864765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55964" y="496617"/>
                  <a:ext cx="7785725" cy="5864765"/>
                </a:xfrm>
                <a:prstGeom prst="rect">
                  <a:avLst/>
                </a:prstGeom>
              </p:spPr>
            </p:pic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14400" y="1489166"/>
                  <a:ext cx="7396681" cy="468529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Freeform 21"/>
                <p:cNvSpPr/>
                <p:nvPr/>
              </p:nvSpPr>
              <p:spPr>
                <a:xfrm>
                  <a:off x="2060162" y="1668921"/>
                  <a:ext cx="6115119" cy="4369741"/>
                </a:xfrm>
                <a:custGeom>
                  <a:avLst/>
                  <a:gdLst>
                    <a:gd name="connsiteX0" fmla="*/ 0 w 1358020"/>
                    <a:gd name="connsiteY0" fmla="*/ 0 h 1692999"/>
                    <a:gd name="connsiteX1" fmla="*/ 1013988 w 1358020"/>
                    <a:gd name="connsiteY1" fmla="*/ 36214 h 1692999"/>
                    <a:gd name="connsiteX2" fmla="*/ 525101 w 1358020"/>
                    <a:gd name="connsiteY2" fmla="*/ 923454 h 1692999"/>
                    <a:gd name="connsiteX3" fmla="*/ 1358020 w 1358020"/>
                    <a:gd name="connsiteY3" fmla="*/ 1692999 h 1692999"/>
                    <a:gd name="connsiteX0" fmla="*/ 1502875 w 1502875"/>
                    <a:gd name="connsiteY0" fmla="*/ 0 h 3883938"/>
                    <a:gd name="connsiteX1" fmla="*/ 488887 w 1502875"/>
                    <a:gd name="connsiteY1" fmla="*/ 2227153 h 3883938"/>
                    <a:gd name="connsiteX2" fmla="*/ 0 w 1502875"/>
                    <a:gd name="connsiteY2" fmla="*/ 3114393 h 3883938"/>
                    <a:gd name="connsiteX3" fmla="*/ 832919 w 1502875"/>
                    <a:gd name="connsiteY3" fmla="*/ 3883938 h 3883938"/>
                    <a:gd name="connsiteX0" fmla="*/ 1502875 w 1964602"/>
                    <a:gd name="connsiteY0" fmla="*/ 0 h 3883938"/>
                    <a:gd name="connsiteX1" fmla="*/ 1964602 w 1964602"/>
                    <a:gd name="connsiteY1" fmla="*/ 298765 h 3883938"/>
                    <a:gd name="connsiteX2" fmla="*/ 0 w 1964602"/>
                    <a:gd name="connsiteY2" fmla="*/ 3114393 h 3883938"/>
                    <a:gd name="connsiteX3" fmla="*/ 832919 w 1964602"/>
                    <a:gd name="connsiteY3" fmla="*/ 3883938 h 3883938"/>
                    <a:gd name="connsiteX0" fmla="*/ 1502875 w 1964602"/>
                    <a:gd name="connsiteY0" fmla="*/ 0 h 3883938"/>
                    <a:gd name="connsiteX1" fmla="*/ 1964602 w 1964602"/>
                    <a:gd name="connsiteY1" fmla="*/ 298765 h 3883938"/>
                    <a:gd name="connsiteX2" fmla="*/ 887239 w 1964602"/>
                    <a:gd name="connsiteY2" fmla="*/ 1819747 h 3883938"/>
                    <a:gd name="connsiteX3" fmla="*/ 0 w 1964602"/>
                    <a:gd name="connsiteY3" fmla="*/ 3114393 h 3883938"/>
                    <a:gd name="connsiteX4" fmla="*/ 832919 w 1964602"/>
                    <a:gd name="connsiteY4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0 w 2009869"/>
                    <a:gd name="connsiteY3" fmla="*/ 3114393 h 3883938"/>
                    <a:gd name="connsiteX4" fmla="*/ 832919 w 2009869"/>
                    <a:gd name="connsiteY4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832918 w 2009869"/>
                    <a:gd name="connsiteY3" fmla="*/ 1874068 h 3883938"/>
                    <a:gd name="connsiteX4" fmla="*/ 0 w 2009869"/>
                    <a:gd name="connsiteY4" fmla="*/ 3114393 h 3883938"/>
                    <a:gd name="connsiteX5" fmla="*/ 832919 w 2009869"/>
                    <a:gd name="connsiteY5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941559 w 2009869"/>
                    <a:gd name="connsiteY3" fmla="*/ 615636 h 3883938"/>
                    <a:gd name="connsiteX4" fmla="*/ 0 w 2009869"/>
                    <a:gd name="connsiteY4" fmla="*/ 3114393 h 3883938"/>
                    <a:gd name="connsiteX5" fmla="*/ 832919 w 2009869"/>
                    <a:gd name="connsiteY5" fmla="*/ 3883938 h 3883938"/>
                    <a:gd name="connsiteX0" fmla="*/ 669956 w 1176950"/>
                    <a:gd name="connsiteY0" fmla="*/ 0 h 3883938"/>
                    <a:gd name="connsiteX1" fmla="*/ 1131683 w 1176950"/>
                    <a:gd name="connsiteY1" fmla="*/ 298765 h 3883938"/>
                    <a:gd name="connsiteX2" fmla="*/ 1176950 w 1176950"/>
                    <a:gd name="connsiteY2" fmla="*/ 126749 h 3883938"/>
                    <a:gd name="connsiteX3" fmla="*/ 108640 w 1176950"/>
                    <a:gd name="connsiteY3" fmla="*/ 615636 h 3883938"/>
                    <a:gd name="connsiteX4" fmla="*/ 126748 w 1176950"/>
                    <a:gd name="connsiteY4" fmla="*/ 362139 h 3883938"/>
                    <a:gd name="connsiteX5" fmla="*/ 0 w 1176950"/>
                    <a:gd name="connsiteY5" fmla="*/ 3883938 h 3883938"/>
                    <a:gd name="connsiteX0" fmla="*/ 561316 w 6138251"/>
                    <a:gd name="connsiteY0" fmla="*/ 0 h 4309451"/>
                    <a:gd name="connsiteX1" fmla="*/ 1023043 w 6138251"/>
                    <a:gd name="connsiteY1" fmla="*/ 298765 h 4309451"/>
                    <a:gd name="connsiteX2" fmla="*/ 1068310 w 6138251"/>
                    <a:gd name="connsiteY2" fmla="*/ 126749 h 4309451"/>
                    <a:gd name="connsiteX3" fmla="*/ 0 w 6138251"/>
                    <a:gd name="connsiteY3" fmla="*/ 615636 h 4309451"/>
                    <a:gd name="connsiteX4" fmla="*/ 18108 w 6138251"/>
                    <a:gd name="connsiteY4" fmla="*/ 362139 h 4309451"/>
                    <a:gd name="connsiteX5" fmla="*/ 6138251 w 6138251"/>
                    <a:gd name="connsiteY5" fmla="*/ 4309451 h 4309451"/>
                    <a:gd name="connsiteX0" fmla="*/ 561316 w 6138251"/>
                    <a:gd name="connsiteY0" fmla="*/ 0 h 4309451"/>
                    <a:gd name="connsiteX1" fmla="*/ 1023043 w 6138251"/>
                    <a:gd name="connsiteY1" fmla="*/ 298765 h 4309451"/>
                    <a:gd name="connsiteX2" fmla="*/ 1068310 w 6138251"/>
                    <a:gd name="connsiteY2" fmla="*/ 126749 h 4309451"/>
                    <a:gd name="connsiteX3" fmla="*/ 0 w 6138251"/>
                    <a:gd name="connsiteY3" fmla="*/ 615636 h 4309451"/>
                    <a:gd name="connsiteX4" fmla="*/ 8060 w 6138251"/>
                    <a:gd name="connsiteY4" fmla="*/ 417405 h 4309451"/>
                    <a:gd name="connsiteX5" fmla="*/ 6138251 w 6138251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90395 w 6160336"/>
                    <a:gd name="connsiteY2" fmla="*/ 126749 h 4309451"/>
                    <a:gd name="connsiteX3" fmla="*/ 22085 w 6160336"/>
                    <a:gd name="connsiteY3" fmla="*/ 615636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70298 w 6160336"/>
                    <a:gd name="connsiteY2" fmla="*/ 106652 h 4309451"/>
                    <a:gd name="connsiteX3" fmla="*/ 22085 w 6160336"/>
                    <a:gd name="connsiteY3" fmla="*/ 615636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70298 w 6160336"/>
                    <a:gd name="connsiteY2" fmla="*/ 106652 h 4309451"/>
                    <a:gd name="connsiteX3" fmla="*/ 57254 w 6160336"/>
                    <a:gd name="connsiteY3" fmla="*/ 625684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38184 w 6115119"/>
                    <a:gd name="connsiteY0" fmla="*/ 0 h 4309451"/>
                    <a:gd name="connsiteX1" fmla="*/ 999911 w 6115119"/>
                    <a:gd name="connsiteY1" fmla="*/ 298765 h 4309451"/>
                    <a:gd name="connsiteX2" fmla="*/ 1025081 w 6115119"/>
                    <a:gd name="connsiteY2" fmla="*/ 106652 h 4309451"/>
                    <a:gd name="connsiteX3" fmla="*/ 12037 w 6115119"/>
                    <a:gd name="connsiteY3" fmla="*/ 625684 h 4309451"/>
                    <a:gd name="connsiteX4" fmla="*/ 0 w 6115119"/>
                    <a:gd name="connsiteY4" fmla="*/ 422429 h 4309451"/>
                    <a:gd name="connsiteX5" fmla="*/ 6115119 w 6115119"/>
                    <a:gd name="connsiteY5" fmla="*/ 4309451 h 4309451"/>
                    <a:gd name="connsiteX0" fmla="*/ 538184 w 6115119"/>
                    <a:gd name="connsiteY0" fmla="*/ 0 h 4309451"/>
                    <a:gd name="connsiteX1" fmla="*/ 1030056 w 6115119"/>
                    <a:gd name="connsiteY1" fmla="*/ 298765 h 4309451"/>
                    <a:gd name="connsiteX2" fmla="*/ 1025081 w 6115119"/>
                    <a:gd name="connsiteY2" fmla="*/ 106652 h 4309451"/>
                    <a:gd name="connsiteX3" fmla="*/ 12037 w 6115119"/>
                    <a:gd name="connsiteY3" fmla="*/ 625684 h 4309451"/>
                    <a:gd name="connsiteX4" fmla="*/ 0 w 6115119"/>
                    <a:gd name="connsiteY4" fmla="*/ 422429 h 4309451"/>
                    <a:gd name="connsiteX5" fmla="*/ 6115119 w 6115119"/>
                    <a:gd name="connsiteY5" fmla="*/ 4309451 h 4309451"/>
                    <a:gd name="connsiteX0" fmla="*/ 387458 w 6115119"/>
                    <a:gd name="connsiteY0" fmla="*/ 0 h 4369741"/>
                    <a:gd name="connsiteX1" fmla="*/ 1030056 w 6115119"/>
                    <a:gd name="connsiteY1" fmla="*/ 359055 h 4369741"/>
                    <a:gd name="connsiteX2" fmla="*/ 1025081 w 6115119"/>
                    <a:gd name="connsiteY2" fmla="*/ 166942 h 4369741"/>
                    <a:gd name="connsiteX3" fmla="*/ 12037 w 6115119"/>
                    <a:gd name="connsiteY3" fmla="*/ 685974 h 4369741"/>
                    <a:gd name="connsiteX4" fmla="*/ 0 w 6115119"/>
                    <a:gd name="connsiteY4" fmla="*/ 482719 h 4369741"/>
                    <a:gd name="connsiteX5" fmla="*/ 6115119 w 6115119"/>
                    <a:gd name="connsiteY5" fmla="*/ 4369741 h 4369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15119" h="4369741">
                      <a:moveTo>
                        <a:pt x="387458" y="0"/>
                      </a:moveTo>
                      <a:lnTo>
                        <a:pt x="1030056" y="359055"/>
                      </a:lnTo>
                      <a:lnTo>
                        <a:pt x="1025081" y="166942"/>
                      </a:lnTo>
                      <a:lnTo>
                        <a:pt x="12037" y="685974"/>
                      </a:lnTo>
                      <a:lnTo>
                        <a:pt x="0" y="482719"/>
                      </a:lnTo>
                      <a:lnTo>
                        <a:pt x="6115119" y="4369741"/>
                      </a:ln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2556477" y="1489166"/>
                  <a:ext cx="2259948" cy="1274160"/>
                </a:xfrm>
                <a:custGeom>
                  <a:avLst/>
                  <a:gdLst>
                    <a:gd name="connsiteX0" fmla="*/ 0 w 1358020"/>
                    <a:gd name="connsiteY0" fmla="*/ 0 h 1692999"/>
                    <a:gd name="connsiteX1" fmla="*/ 1013988 w 1358020"/>
                    <a:gd name="connsiteY1" fmla="*/ 36214 h 1692999"/>
                    <a:gd name="connsiteX2" fmla="*/ 525101 w 1358020"/>
                    <a:gd name="connsiteY2" fmla="*/ 923454 h 1692999"/>
                    <a:gd name="connsiteX3" fmla="*/ 1358020 w 1358020"/>
                    <a:gd name="connsiteY3" fmla="*/ 1692999 h 1692999"/>
                    <a:gd name="connsiteX0" fmla="*/ 1502875 w 1502875"/>
                    <a:gd name="connsiteY0" fmla="*/ 0 h 3883938"/>
                    <a:gd name="connsiteX1" fmla="*/ 488887 w 1502875"/>
                    <a:gd name="connsiteY1" fmla="*/ 2227153 h 3883938"/>
                    <a:gd name="connsiteX2" fmla="*/ 0 w 1502875"/>
                    <a:gd name="connsiteY2" fmla="*/ 3114393 h 3883938"/>
                    <a:gd name="connsiteX3" fmla="*/ 832919 w 1502875"/>
                    <a:gd name="connsiteY3" fmla="*/ 3883938 h 3883938"/>
                    <a:gd name="connsiteX0" fmla="*/ 1502875 w 1964602"/>
                    <a:gd name="connsiteY0" fmla="*/ 0 h 3883938"/>
                    <a:gd name="connsiteX1" fmla="*/ 1964602 w 1964602"/>
                    <a:gd name="connsiteY1" fmla="*/ 298765 h 3883938"/>
                    <a:gd name="connsiteX2" fmla="*/ 0 w 1964602"/>
                    <a:gd name="connsiteY2" fmla="*/ 3114393 h 3883938"/>
                    <a:gd name="connsiteX3" fmla="*/ 832919 w 1964602"/>
                    <a:gd name="connsiteY3" fmla="*/ 3883938 h 3883938"/>
                    <a:gd name="connsiteX0" fmla="*/ 1502875 w 1964602"/>
                    <a:gd name="connsiteY0" fmla="*/ 0 h 3883938"/>
                    <a:gd name="connsiteX1" fmla="*/ 1964602 w 1964602"/>
                    <a:gd name="connsiteY1" fmla="*/ 298765 h 3883938"/>
                    <a:gd name="connsiteX2" fmla="*/ 887239 w 1964602"/>
                    <a:gd name="connsiteY2" fmla="*/ 1819747 h 3883938"/>
                    <a:gd name="connsiteX3" fmla="*/ 0 w 1964602"/>
                    <a:gd name="connsiteY3" fmla="*/ 3114393 h 3883938"/>
                    <a:gd name="connsiteX4" fmla="*/ 832919 w 1964602"/>
                    <a:gd name="connsiteY4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0 w 2009869"/>
                    <a:gd name="connsiteY3" fmla="*/ 3114393 h 3883938"/>
                    <a:gd name="connsiteX4" fmla="*/ 832919 w 2009869"/>
                    <a:gd name="connsiteY4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832918 w 2009869"/>
                    <a:gd name="connsiteY3" fmla="*/ 1874068 h 3883938"/>
                    <a:gd name="connsiteX4" fmla="*/ 0 w 2009869"/>
                    <a:gd name="connsiteY4" fmla="*/ 3114393 h 3883938"/>
                    <a:gd name="connsiteX5" fmla="*/ 832919 w 2009869"/>
                    <a:gd name="connsiteY5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941559 w 2009869"/>
                    <a:gd name="connsiteY3" fmla="*/ 615636 h 3883938"/>
                    <a:gd name="connsiteX4" fmla="*/ 0 w 2009869"/>
                    <a:gd name="connsiteY4" fmla="*/ 3114393 h 3883938"/>
                    <a:gd name="connsiteX5" fmla="*/ 832919 w 2009869"/>
                    <a:gd name="connsiteY5" fmla="*/ 3883938 h 3883938"/>
                    <a:gd name="connsiteX0" fmla="*/ 669956 w 1176950"/>
                    <a:gd name="connsiteY0" fmla="*/ 0 h 3883938"/>
                    <a:gd name="connsiteX1" fmla="*/ 1131683 w 1176950"/>
                    <a:gd name="connsiteY1" fmla="*/ 298765 h 3883938"/>
                    <a:gd name="connsiteX2" fmla="*/ 1176950 w 1176950"/>
                    <a:gd name="connsiteY2" fmla="*/ 126749 h 3883938"/>
                    <a:gd name="connsiteX3" fmla="*/ 108640 w 1176950"/>
                    <a:gd name="connsiteY3" fmla="*/ 615636 h 3883938"/>
                    <a:gd name="connsiteX4" fmla="*/ 126748 w 1176950"/>
                    <a:gd name="connsiteY4" fmla="*/ 362139 h 3883938"/>
                    <a:gd name="connsiteX5" fmla="*/ 0 w 1176950"/>
                    <a:gd name="connsiteY5" fmla="*/ 3883938 h 3883938"/>
                    <a:gd name="connsiteX0" fmla="*/ 561316 w 6138251"/>
                    <a:gd name="connsiteY0" fmla="*/ 0 h 4309451"/>
                    <a:gd name="connsiteX1" fmla="*/ 1023043 w 6138251"/>
                    <a:gd name="connsiteY1" fmla="*/ 298765 h 4309451"/>
                    <a:gd name="connsiteX2" fmla="*/ 1068310 w 6138251"/>
                    <a:gd name="connsiteY2" fmla="*/ 126749 h 4309451"/>
                    <a:gd name="connsiteX3" fmla="*/ 0 w 6138251"/>
                    <a:gd name="connsiteY3" fmla="*/ 615636 h 4309451"/>
                    <a:gd name="connsiteX4" fmla="*/ 18108 w 6138251"/>
                    <a:gd name="connsiteY4" fmla="*/ 362139 h 4309451"/>
                    <a:gd name="connsiteX5" fmla="*/ 6138251 w 6138251"/>
                    <a:gd name="connsiteY5" fmla="*/ 4309451 h 4309451"/>
                    <a:gd name="connsiteX0" fmla="*/ 561316 w 6138251"/>
                    <a:gd name="connsiteY0" fmla="*/ 0 h 4309451"/>
                    <a:gd name="connsiteX1" fmla="*/ 1023043 w 6138251"/>
                    <a:gd name="connsiteY1" fmla="*/ 298765 h 4309451"/>
                    <a:gd name="connsiteX2" fmla="*/ 1068310 w 6138251"/>
                    <a:gd name="connsiteY2" fmla="*/ 126749 h 4309451"/>
                    <a:gd name="connsiteX3" fmla="*/ 0 w 6138251"/>
                    <a:gd name="connsiteY3" fmla="*/ 615636 h 4309451"/>
                    <a:gd name="connsiteX4" fmla="*/ 8060 w 6138251"/>
                    <a:gd name="connsiteY4" fmla="*/ 417405 h 4309451"/>
                    <a:gd name="connsiteX5" fmla="*/ 6138251 w 6138251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90395 w 6160336"/>
                    <a:gd name="connsiteY2" fmla="*/ 126749 h 4309451"/>
                    <a:gd name="connsiteX3" fmla="*/ 22085 w 6160336"/>
                    <a:gd name="connsiteY3" fmla="*/ 615636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70298 w 6160336"/>
                    <a:gd name="connsiteY2" fmla="*/ 106652 h 4309451"/>
                    <a:gd name="connsiteX3" fmla="*/ 22085 w 6160336"/>
                    <a:gd name="connsiteY3" fmla="*/ 615636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70298 w 6160336"/>
                    <a:gd name="connsiteY2" fmla="*/ 106652 h 4309451"/>
                    <a:gd name="connsiteX3" fmla="*/ 57254 w 6160336"/>
                    <a:gd name="connsiteY3" fmla="*/ 625684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38184 w 6115119"/>
                    <a:gd name="connsiteY0" fmla="*/ 0 h 4309451"/>
                    <a:gd name="connsiteX1" fmla="*/ 999911 w 6115119"/>
                    <a:gd name="connsiteY1" fmla="*/ 298765 h 4309451"/>
                    <a:gd name="connsiteX2" fmla="*/ 1025081 w 6115119"/>
                    <a:gd name="connsiteY2" fmla="*/ 106652 h 4309451"/>
                    <a:gd name="connsiteX3" fmla="*/ 12037 w 6115119"/>
                    <a:gd name="connsiteY3" fmla="*/ 625684 h 4309451"/>
                    <a:gd name="connsiteX4" fmla="*/ 0 w 6115119"/>
                    <a:gd name="connsiteY4" fmla="*/ 422429 h 4309451"/>
                    <a:gd name="connsiteX5" fmla="*/ 6115119 w 6115119"/>
                    <a:gd name="connsiteY5" fmla="*/ 4309451 h 4309451"/>
                    <a:gd name="connsiteX0" fmla="*/ 538184 w 6115119"/>
                    <a:gd name="connsiteY0" fmla="*/ 0 h 4309451"/>
                    <a:gd name="connsiteX1" fmla="*/ 1030056 w 6115119"/>
                    <a:gd name="connsiteY1" fmla="*/ 298765 h 4309451"/>
                    <a:gd name="connsiteX2" fmla="*/ 1025081 w 6115119"/>
                    <a:gd name="connsiteY2" fmla="*/ 106652 h 4309451"/>
                    <a:gd name="connsiteX3" fmla="*/ 12037 w 6115119"/>
                    <a:gd name="connsiteY3" fmla="*/ 625684 h 4309451"/>
                    <a:gd name="connsiteX4" fmla="*/ 0 w 6115119"/>
                    <a:gd name="connsiteY4" fmla="*/ 422429 h 4309451"/>
                    <a:gd name="connsiteX5" fmla="*/ 6115119 w 6115119"/>
                    <a:gd name="connsiteY5" fmla="*/ 4309451 h 4309451"/>
                    <a:gd name="connsiteX0" fmla="*/ 387458 w 6115119"/>
                    <a:gd name="connsiteY0" fmla="*/ 0 h 4369741"/>
                    <a:gd name="connsiteX1" fmla="*/ 1030056 w 6115119"/>
                    <a:gd name="connsiteY1" fmla="*/ 359055 h 4369741"/>
                    <a:gd name="connsiteX2" fmla="*/ 1025081 w 6115119"/>
                    <a:gd name="connsiteY2" fmla="*/ 166942 h 4369741"/>
                    <a:gd name="connsiteX3" fmla="*/ 12037 w 6115119"/>
                    <a:gd name="connsiteY3" fmla="*/ 685974 h 4369741"/>
                    <a:gd name="connsiteX4" fmla="*/ 0 w 6115119"/>
                    <a:gd name="connsiteY4" fmla="*/ 482719 h 4369741"/>
                    <a:gd name="connsiteX5" fmla="*/ 6115119 w 6115119"/>
                    <a:gd name="connsiteY5" fmla="*/ 4369741 h 4369741"/>
                    <a:gd name="connsiteX0" fmla="*/ 1597949 w 6115119"/>
                    <a:gd name="connsiteY0" fmla="*/ 0 h 5850198"/>
                    <a:gd name="connsiteX1" fmla="*/ 1030056 w 6115119"/>
                    <a:gd name="connsiteY1" fmla="*/ 1839512 h 5850198"/>
                    <a:gd name="connsiteX2" fmla="*/ 1025081 w 6115119"/>
                    <a:gd name="connsiteY2" fmla="*/ 1647399 h 5850198"/>
                    <a:gd name="connsiteX3" fmla="*/ 12037 w 6115119"/>
                    <a:gd name="connsiteY3" fmla="*/ 2166431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1597949 w 6115119"/>
                    <a:gd name="connsiteY0" fmla="*/ 0 h 5850198"/>
                    <a:gd name="connsiteX1" fmla="*/ 3564250 w 6115119"/>
                    <a:gd name="connsiteY1" fmla="*/ 1047032 h 5850198"/>
                    <a:gd name="connsiteX2" fmla="*/ 1025081 w 6115119"/>
                    <a:gd name="connsiteY2" fmla="*/ 1647399 h 5850198"/>
                    <a:gd name="connsiteX3" fmla="*/ 12037 w 6115119"/>
                    <a:gd name="connsiteY3" fmla="*/ 2166431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1597949 w 6115119"/>
                    <a:gd name="connsiteY0" fmla="*/ 0 h 5850198"/>
                    <a:gd name="connsiteX1" fmla="*/ 3564250 w 6115119"/>
                    <a:gd name="connsiteY1" fmla="*/ 1047032 h 5850198"/>
                    <a:gd name="connsiteX2" fmla="*/ 3533150 w 6115119"/>
                    <a:gd name="connsiteY2" fmla="*/ 1325182 h 5850198"/>
                    <a:gd name="connsiteX3" fmla="*/ 12037 w 6115119"/>
                    <a:gd name="connsiteY3" fmla="*/ 2166431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1597949 w 6115119"/>
                    <a:gd name="connsiteY0" fmla="*/ 0 h 5850198"/>
                    <a:gd name="connsiteX1" fmla="*/ 3564250 w 6115119"/>
                    <a:gd name="connsiteY1" fmla="*/ 1047032 h 5850198"/>
                    <a:gd name="connsiteX2" fmla="*/ 3533150 w 6115119"/>
                    <a:gd name="connsiteY2" fmla="*/ 1325182 h 5850198"/>
                    <a:gd name="connsiteX3" fmla="*/ 3660928 w 6115119"/>
                    <a:gd name="connsiteY3" fmla="*/ 1121402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0 w 4517170"/>
                    <a:gd name="connsiteY0" fmla="*/ 0 h 5850198"/>
                    <a:gd name="connsiteX1" fmla="*/ 1966301 w 4517170"/>
                    <a:gd name="connsiteY1" fmla="*/ 1047032 h 5850198"/>
                    <a:gd name="connsiteX2" fmla="*/ 1935201 w 4517170"/>
                    <a:gd name="connsiteY2" fmla="*/ 1325182 h 5850198"/>
                    <a:gd name="connsiteX3" fmla="*/ 2062979 w 4517170"/>
                    <a:gd name="connsiteY3" fmla="*/ 1121402 h 5850198"/>
                    <a:gd name="connsiteX4" fmla="*/ 2259948 w 4517170"/>
                    <a:gd name="connsiteY4" fmla="*/ 1170696 h 5850198"/>
                    <a:gd name="connsiteX5" fmla="*/ 4517170 w 4517170"/>
                    <a:gd name="connsiteY5" fmla="*/ 5850198 h 5850198"/>
                    <a:gd name="connsiteX0" fmla="*/ 0 w 2259948"/>
                    <a:gd name="connsiteY0" fmla="*/ 0 h 1325182"/>
                    <a:gd name="connsiteX1" fmla="*/ 1966301 w 2259948"/>
                    <a:gd name="connsiteY1" fmla="*/ 1047032 h 1325182"/>
                    <a:gd name="connsiteX2" fmla="*/ 1935201 w 2259948"/>
                    <a:gd name="connsiteY2" fmla="*/ 1325182 h 1325182"/>
                    <a:gd name="connsiteX3" fmla="*/ 2062979 w 2259948"/>
                    <a:gd name="connsiteY3" fmla="*/ 1121402 h 1325182"/>
                    <a:gd name="connsiteX4" fmla="*/ 2259948 w 2259948"/>
                    <a:gd name="connsiteY4" fmla="*/ 1170696 h 1325182"/>
                    <a:gd name="connsiteX0" fmla="*/ 0 w 2259948"/>
                    <a:gd name="connsiteY0" fmla="*/ 0 h 1325182"/>
                    <a:gd name="connsiteX1" fmla="*/ 1966301 w 2259948"/>
                    <a:gd name="connsiteY1" fmla="*/ 1047032 h 1325182"/>
                    <a:gd name="connsiteX2" fmla="*/ 1952618 w 2259948"/>
                    <a:gd name="connsiteY2" fmla="*/ 1325182 h 1325182"/>
                    <a:gd name="connsiteX3" fmla="*/ 2062979 w 2259948"/>
                    <a:gd name="connsiteY3" fmla="*/ 1121402 h 1325182"/>
                    <a:gd name="connsiteX4" fmla="*/ 2259948 w 2259948"/>
                    <a:gd name="connsiteY4" fmla="*/ 1170696 h 1325182"/>
                    <a:gd name="connsiteX0" fmla="*/ 0 w 2259948"/>
                    <a:gd name="connsiteY0" fmla="*/ 0 h 1325182"/>
                    <a:gd name="connsiteX1" fmla="*/ 1966301 w 2259948"/>
                    <a:gd name="connsiteY1" fmla="*/ 1047032 h 1325182"/>
                    <a:gd name="connsiteX2" fmla="*/ 1952618 w 2259948"/>
                    <a:gd name="connsiteY2" fmla="*/ 1325182 h 1325182"/>
                    <a:gd name="connsiteX3" fmla="*/ 2036854 w 2259948"/>
                    <a:gd name="connsiteY3" fmla="*/ 1121402 h 1325182"/>
                    <a:gd name="connsiteX4" fmla="*/ 2259948 w 2259948"/>
                    <a:gd name="connsiteY4" fmla="*/ 1170696 h 1325182"/>
                    <a:gd name="connsiteX0" fmla="*/ 0 w 2207697"/>
                    <a:gd name="connsiteY0" fmla="*/ 0 h 1325182"/>
                    <a:gd name="connsiteX1" fmla="*/ 1966301 w 2207697"/>
                    <a:gd name="connsiteY1" fmla="*/ 1047032 h 1325182"/>
                    <a:gd name="connsiteX2" fmla="*/ 1952618 w 2207697"/>
                    <a:gd name="connsiteY2" fmla="*/ 1325182 h 1325182"/>
                    <a:gd name="connsiteX3" fmla="*/ 2036854 w 2207697"/>
                    <a:gd name="connsiteY3" fmla="*/ 1121402 h 1325182"/>
                    <a:gd name="connsiteX4" fmla="*/ 2207697 w 2207697"/>
                    <a:gd name="connsiteY4" fmla="*/ 1127153 h 1325182"/>
                    <a:gd name="connsiteX0" fmla="*/ 0 w 2207697"/>
                    <a:gd name="connsiteY0" fmla="*/ 0 h 1325182"/>
                    <a:gd name="connsiteX1" fmla="*/ 900826 w 2207697"/>
                    <a:gd name="connsiteY1" fmla="*/ 477742 h 1325182"/>
                    <a:gd name="connsiteX2" fmla="*/ 1966301 w 2207697"/>
                    <a:gd name="connsiteY2" fmla="*/ 1047032 h 1325182"/>
                    <a:gd name="connsiteX3" fmla="*/ 1952618 w 2207697"/>
                    <a:gd name="connsiteY3" fmla="*/ 1325182 h 1325182"/>
                    <a:gd name="connsiteX4" fmla="*/ 2036854 w 2207697"/>
                    <a:gd name="connsiteY4" fmla="*/ 1121402 h 1325182"/>
                    <a:gd name="connsiteX5" fmla="*/ 2207697 w 2207697"/>
                    <a:gd name="connsiteY5" fmla="*/ 1127153 h 1325182"/>
                    <a:gd name="connsiteX0" fmla="*/ 0 w 2207697"/>
                    <a:gd name="connsiteY0" fmla="*/ 0 h 1325182"/>
                    <a:gd name="connsiteX1" fmla="*/ 352186 w 2207697"/>
                    <a:gd name="connsiteY1" fmla="*/ 199067 h 1325182"/>
                    <a:gd name="connsiteX2" fmla="*/ 900826 w 2207697"/>
                    <a:gd name="connsiteY2" fmla="*/ 477742 h 1325182"/>
                    <a:gd name="connsiteX3" fmla="*/ 1966301 w 2207697"/>
                    <a:gd name="connsiteY3" fmla="*/ 1047032 h 1325182"/>
                    <a:gd name="connsiteX4" fmla="*/ 1952618 w 2207697"/>
                    <a:gd name="connsiteY4" fmla="*/ 1325182 h 1325182"/>
                    <a:gd name="connsiteX5" fmla="*/ 2036854 w 2207697"/>
                    <a:gd name="connsiteY5" fmla="*/ 1121402 h 1325182"/>
                    <a:gd name="connsiteX6" fmla="*/ 2207697 w 2207697"/>
                    <a:gd name="connsiteY6" fmla="*/ 1127153 h 1325182"/>
                    <a:gd name="connsiteX0" fmla="*/ 0 w 2207697"/>
                    <a:gd name="connsiteY0" fmla="*/ 0 h 1325182"/>
                    <a:gd name="connsiteX1" fmla="*/ 64803 w 2207697"/>
                    <a:gd name="connsiteY1" fmla="*/ 251318 h 1325182"/>
                    <a:gd name="connsiteX2" fmla="*/ 900826 w 2207697"/>
                    <a:gd name="connsiteY2" fmla="*/ 477742 h 1325182"/>
                    <a:gd name="connsiteX3" fmla="*/ 1966301 w 2207697"/>
                    <a:gd name="connsiteY3" fmla="*/ 1047032 h 1325182"/>
                    <a:gd name="connsiteX4" fmla="*/ 1952618 w 2207697"/>
                    <a:gd name="connsiteY4" fmla="*/ 1325182 h 1325182"/>
                    <a:gd name="connsiteX5" fmla="*/ 2036854 w 2207697"/>
                    <a:gd name="connsiteY5" fmla="*/ 1121402 h 1325182"/>
                    <a:gd name="connsiteX6" fmla="*/ 2207697 w 2207697"/>
                    <a:gd name="connsiteY6" fmla="*/ 1127153 h 1325182"/>
                    <a:gd name="connsiteX0" fmla="*/ 0 w 2207697"/>
                    <a:gd name="connsiteY0" fmla="*/ 0 h 1325182"/>
                    <a:gd name="connsiteX1" fmla="*/ 64803 w 2207697"/>
                    <a:gd name="connsiteY1" fmla="*/ 251318 h 1325182"/>
                    <a:gd name="connsiteX2" fmla="*/ 151889 w 2207697"/>
                    <a:gd name="connsiteY2" fmla="*/ 68439 h 1325182"/>
                    <a:gd name="connsiteX3" fmla="*/ 1966301 w 2207697"/>
                    <a:gd name="connsiteY3" fmla="*/ 1047032 h 1325182"/>
                    <a:gd name="connsiteX4" fmla="*/ 1952618 w 2207697"/>
                    <a:gd name="connsiteY4" fmla="*/ 1325182 h 1325182"/>
                    <a:gd name="connsiteX5" fmla="*/ 2036854 w 2207697"/>
                    <a:gd name="connsiteY5" fmla="*/ 1121402 h 1325182"/>
                    <a:gd name="connsiteX6" fmla="*/ 2207697 w 2207697"/>
                    <a:gd name="connsiteY6" fmla="*/ 1127153 h 1325182"/>
                    <a:gd name="connsiteX0" fmla="*/ 0 w 2207697"/>
                    <a:gd name="connsiteY0" fmla="*/ 0 h 1325182"/>
                    <a:gd name="connsiteX1" fmla="*/ 108346 w 2207697"/>
                    <a:gd name="connsiteY1" fmla="*/ 260027 h 1325182"/>
                    <a:gd name="connsiteX2" fmla="*/ 151889 w 2207697"/>
                    <a:gd name="connsiteY2" fmla="*/ 68439 h 1325182"/>
                    <a:gd name="connsiteX3" fmla="*/ 1966301 w 2207697"/>
                    <a:gd name="connsiteY3" fmla="*/ 1047032 h 1325182"/>
                    <a:gd name="connsiteX4" fmla="*/ 1952618 w 2207697"/>
                    <a:gd name="connsiteY4" fmla="*/ 1325182 h 1325182"/>
                    <a:gd name="connsiteX5" fmla="*/ 2036854 w 2207697"/>
                    <a:gd name="connsiteY5" fmla="*/ 1121402 h 1325182"/>
                    <a:gd name="connsiteX6" fmla="*/ 2207697 w 2207697"/>
                    <a:gd name="connsiteY6" fmla="*/ 1127153 h 1325182"/>
                    <a:gd name="connsiteX0" fmla="*/ 0 w 2207697"/>
                    <a:gd name="connsiteY0" fmla="*/ 0 h 1325182"/>
                    <a:gd name="connsiteX1" fmla="*/ 108346 w 2207697"/>
                    <a:gd name="connsiteY1" fmla="*/ 260027 h 1325182"/>
                    <a:gd name="connsiteX2" fmla="*/ 108346 w 2207697"/>
                    <a:gd name="connsiteY2" fmla="*/ 51022 h 1325182"/>
                    <a:gd name="connsiteX3" fmla="*/ 1966301 w 2207697"/>
                    <a:gd name="connsiteY3" fmla="*/ 1047032 h 1325182"/>
                    <a:gd name="connsiteX4" fmla="*/ 1952618 w 2207697"/>
                    <a:gd name="connsiteY4" fmla="*/ 1325182 h 1325182"/>
                    <a:gd name="connsiteX5" fmla="*/ 2036854 w 2207697"/>
                    <a:gd name="connsiteY5" fmla="*/ 1121402 h 1325182"/>
                    <a:gd name="connsiteX6" fmla="*/ 2207697 w 2207697"/>
                    <a:gd name="connsiteY6" fmla="*/ 1127153 h 1325182"/>
                    <a:gd name="connsiteX0" fmla="*/ 0 w 2259948"/>
                    <a:gd name="connsiteY0" fmla="*/ 105733 h 1274160"/>
                    <a:gd name="connsiteX1" fmla="*/ 160597 w 2259948"/>
                    <a:gd name="connsiteY1" fmla="*/ 209005 h 1274160"/>
                    <a:gd name="connsiteX2" fmla="*/ 160597 w 2259948"/>
                    <a:gd name="connsiteY2" fmla="*/ 0 h 1274160"/>
                    <a:gd name="connsiteX3" fmla="*/ 2018552 w 2259948"/>
                    <a:gd name="connsiteY3" fmla="*/ 996010 h 1274160"/>
                    <a:gd name="connsiteX4" fmla="*/ 2004869 w 2259948"/>
                    <a:gd name="connsiteY4" fmla="*/ 1274160 h 1274160"/>
                    <a:gd name="connsiteX5" fmla="*/ 2089105 w 2259948"/>
                    <a:gd name="connsiteY5" fmla="*/ 1070380 h 1274160"/>
                    <a:gd name="connsiteX6" fmla="*/ 2259948 w 2259948"/>
                    <a:gd name="connsiteY6" fmla="*/ 1076131 h 127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59948" h="1274160">
                      <a:moveTo>
                        <a:pt x="0" y="105733"/>
                      </a:moveTo>
                      <a:lnTo>
                        <a:pt x="160597" y="209005"/>
                      </a:lnTo>
                      <a:lnTo>
                        <a:pt x="160597" y="0"/>
                      </a:lnTo>
                      <a:lnTo>
                        <a:pt x="2018552" y="996010"/>
                      </a:lnTo>
                      <a:lnTo>
                        <a:pt x="2004869" y="1274160"/>
                      </a:lnTo>
                      <a:lnTo>
                        <a:pt x="2089105" y="1070380"/>
                      </a:lnTo>
                      <a:lnTo>
                        <a:pt x="2259948" y="1076131"/>
                      </a:lnTo>
                    </a:path>
                  </a:pathLst>
                </a:custGeom>
                <a:noFill/>
                <a:ln w="25400">
                  <a:solidFill>
                    <a:srgbClr val="FFFF00"/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4252195" y="2567542"/>
                  <a:ext cx="4090178" cy="3185334"/>
                </a:xfrm>
                <a:custGeom>
                  <a:avLst/>
                  <a:gdLst>
                    <a:gd name="connsiteX0" fmla="*/ 0 w 1358020"/>
                    <a:gd name="connsiteY0" fmla="*/ 0 h 1692999"/>
                    <a:gd name="connsiteX1" fmla="*/ 1013988 w 1358020"/>
                    <a:gd name="connsiteY1" fmla="*/ 36214 h 1692999"/>
                    <a:gd name="connsiteX2" fmla="*/ 525101 w 1358020"/>
                    <a:gd name="connsiteY2" fmla="*/ 923454 h 1692999"/>
                    <a:gd name="connsiteX3" fmla="*/ 1358020 w 1358020"/>
                    <a:gd name="connsiteY3" fmla="*/ 1692999 h 1692999"/>
                    <a:gd name="connsiteX0" fmla="*/ 1502875 w 1502875"/>
                    <a:gd name="connsiteY0" fmla="*/ 0 h 3883938"/>
                    <a:gd name="connsiteX1" fmla="*/ 488887 w 1502875"/>
                    <a:gd name="connsiteY1" fmla="*/ 2227153 h 3883938"/>
                    <a:gd name="connsiteX2" fmla="*/ 0 w 1502875"/>
                    <a:gd name="connsiteY2" fmla="*/ 3114393 h 3883938"/>
                    <a:gd name="connsiteX3" fmla="*/ 832919 w 1502875"/>
                    <a:gd name="connsiteY3" fmla="*/ 3883938 h 3883938"/>
                    <a:gd name="connsiteX0" fmla="*/ 1502875 w 1964602"/>
                    <a:gd name="connsiteY0" fmla="*/ 0 h 3883938"/>
                    <a:gd name="connsiteX1" fmla="*/ 1964602 w 1964602"/>
                    <a:gd name="connsiteY1" fmla="*/ 298765 h 3883938"/>
                    <a:gd name="connsiteX2" fmla="*/ 0 w 1964602"/>
                    <a:gd name="connsiteY2" fmla="*/ 3114393 h 3883938"/>
                    <a:gd name="connsiteX3" fmla="*/ 832919 w 1964602"/>
                    <a:gd name="connsiteY3" fmla="*/ 3883938 h 3883938"/>
                    <a:gd name="connsiteX0" fmla="*/ 1502875 w 1964602"/>
                    <a:gd name="connsiteY0" fmla="*/ 0 h 3883938"/>
                    <a:gd name="connsiteX1" fmla="*/ 1964602 w 1964602"/>
                    <a:gd name="connsiteY1" fmla="*/ 298765 h 3883938"/>
                    <a:gd name="connsiteX2" fmla="*/ 887239 w 1964602"/>
                    <a:gd name="connsiteY2" fmla="*/ 1819747 h 3883938"/>
                    <a:gd name="connsiteX3" fmla="*/ 0 w 1964602"/>
                    <a:gd name="connsiteY3" fmla="*/ 3114393 h 3883938"/>
                    <a:gd name="connsiteX4" fmla="*/ 832919 w 1964602"/>
                    <a:gd name="connsiteY4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0 w 2009869"/>
                    <a:gd name="connsiteY3" fmla="*/ 3114393 h 3883938"/>
                    <a:gd name="connsiteX4" fmla="*/ 832919 w 2009869"/>
                    <a:gd name="connsiteY4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832918 w 2009869"/>
                    <a:gd name="connsiteY3" fmla="*/ 1874068 h 3883938"/>
                    <a:gd name="connsiteX4" fmla="*/ 0 w 2009869"/>
                    <a:gd name="connsiteY4" fmla="*/ 3114393 h 3883938"/>
                    <a:gd name="connsiteX5" fmla="*/ 832919 w 2009869"/>
                    <a:gd name="connsiteY5" fmla="*/ 3883938 h 3883938"/>
                    <a:gd name="connsiteX0" fmla="*/ 1502875 w 2009869"/>
                    <a:gd name="connsiteY0" fmla="*/ 0 h 3883938"/>
                    <a:gd name="connsiteX1" fmla="*/ 1964602 w 2009869"/>
                    <a:gd name="connsiteY1" fmla="*/ 298765 h 3883938"/>
                    <a:gd name="connsiteX2" fmla="*/ 2009869 w 2009869"/>
                    <a:gd name="connsiteY2" fmla="*/ 126749 h 3883938"/>
                    <a:gd name="connsiteX3" fmla="*/ 941559 w 2009869"/>
                    <a:gd name="connsiteY3" fmla="*/ 615636 h 3883938"/>
                    <a:gd name="connsiteX4" fmla="*/ 0 w 2009869"/>
                    <a:gd name="connsiteY4" fmla="*/ 3114393 h 3883938"/>
                    <a:gd name="connsiteX5" fmla="*/ 832919 w 2009869"/>
                    <a:gd name="connsiteY5" fmla="*/ 3883938 h 3883938"/>
                    <a:gd name="connsiteX0" fmla="*/ 669956 w 1176950"/>
                    <a:gd name="connsiteY0" fmla="*/ 0 h 3883938"/>
                    <a:gd name="connsiteX1" fmla="*/ 1131683 w 1176950"/>
                    <a:gd name="connsiteY1" fmla="*/ 298765 h 3883938"/>
                    <a:gd name="connsiteX2" fmla="*/ 1176950 w 1176950"/>
                    <a:gd name="connsiteY2" fmla="*/ 126749 h 3883938"/>
                    <a:gd name="connsiteX3" fmla="*/ 108640 w 1176950"/>
                    <a:gd name="connsiteY3" fmla="*/ 615636 h 3883938"/>
                    <a:gd name="connsiteX4" fmla="*/ 126748 w 1176950"/>
                    <a:gd name="connsiteY4" fmla="*/ 362139 h 3883938"/>
                    <a:gd name="connsiteX5" fmla="*/ 0 w 1176950"/>
                    <a:gd name="connsiteY5" fmla="*/ 3883938 h 3883938"/>
                    <a:gd name="connsiteX0" fmla="*/ 561316 w 6138251"/>
                    <a:gd name="connsiteY0" fmla="*/ 0 h 4309451"/>
                    <a:gd name="connsiteX1" fmla="*/ 1023043 w 6138251"/>
                    <a:gd name="connsiteY1" fmla="*/ 298765 h 4309451"/>
                    <a:gd name="connsiteX2" fmla="*/ 1068310 w 6138251"/>
                    <a:gd name="connsiteY2" fmla="*/ 126749 h 4309451"/>
                    <a:gd name="connsiteX3" fmla="*/ 0 w 6138251"/>
                    <a:gd name="connsiteY3" fmla="*/ 615636 h 4309451"/>
                    <a:gd name="connsiteX4" fmla="*/ 18108 w 6138251"/>
                    <a:gd name="connsiteY4" fmla="*/ 362139 h 4309451"/>
                    <a:gd name="connsiteX5" fmla="*/ 6138251 w 6138251"/>
                    <a:gd name="connsiteY5" fmla="*/ 4309451 h 4309451"/>
                    <a:gd name="connsiteX0" fmla="*/ 561316 w 6138251"/>
                    <a:gd name="connsiteY0" fmla="*/ 0 h 4309451"/>
                    <a:gd name="connsiteX1" fmla="*/ 1023043 w 6138251"/>
                    <a:gd name="connsiteY1" fmla="*/ 298765 h 4309451"/>
                    <a:gd name="connsiteX2" fmla="*/ 1068310 w 6138251"/>
                    <a:gd name="connsiteY2" fmla="*/ 126749 h 4309451"/>
                    <a:gd name="connsiteX3" fmla="*/ 0 w 6138251"/>
                    <a:gd name="connsiteY3" fmla="*/ 615636 h 4309451"/>
                    <a:gd name="connsiteX4" fmla="*/ 8060 w 6138251"/>
                    <a:gd name="connsiteY4" fmla="*/ 417405 h 4309451"/>
                    <a:gd name="connsiteX5" fmla="*/ 6138251 w 6138251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90395 w 6160336"/>
                    <a:gd name="connsiteY2" fmla="*/ 126749 h 4309451"/>
                    <a:gd name="connsiteX3" fmla="*/ 22085 w 6160336"/>
                    <a:gd name="connsiteY3" fmla="*/ 615636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70298 w 6160336"/>
                    <a:gd name="connsiteY2" fmla="*/ 106652 h 4309451"/>
                    <a:gd name="connsiteX3" fmla="*/ 22085 w 6160336"/>
                    <a:gd name="connsiteY3" fmla="*/ 615636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83401 w 6160336"/>
                    <a:gd name="connsiteY0" fmla="*/ 0 h 4309451"/>
                    <a:gd name="connsiteX1" fmla="*/ 1045128 w 6160336"/>
                    <a:gd name="connsiteY1" fmla="*/ 298765 h 4309451"/>
                    <a:gd name="connsiteX2" fmla="*/ 1070298 w 6160336"/>
                    <a:gd name="connsiteY2" fmla="*/ 106652 h 4309451"/>
                    <a:gd name="connsiteX3" fmla="*/ 57254 w 6160336"/>
                    <a:gd name="connsiteY3" fmla="*/ 625684 h 4309451"/>
                    <a:gd name="connsiteX4" fmla="*/ 0 w 6160336"/>
                    <a:gd name="connsiteY4" fmla="*/ 397308 h 4309451"/>
                    <a:gd name="connsiteX5" fmla="*/ 6160336 w 6160336"/>
                    <a:gd name="connsiteY5" fmla="*/ 4309451 h 4309451"/>
                    <a:gd name="connsiteX0" fmla="*/ 538184 w 6115119"/>
                    <a:gd name="connsiteY0" fmla="*/ 0 h 4309451"/>
                    <a:gd name="connsiteX1" fmla="*/ 999911 w 6115119"/>
                    <a:gd name="connsiteY1" fmla="*/ 298765 h 4309451"/>
                    <a:gd name="connsiteX2" fmla="*/ 1025081 w 6115119"/>
                    <a:gd name="connsiteY2" fmla="*/ 106652 h 4309451"/>
                    <a:gd name="connsiteX3" fmla="*/ 12037 w 6115119"/>
                    <a:gd name="connsiteY3" fmla="*/ 625684 h 4309451"/>
                    <a:gd name="connsiteX4" fmla="*/ 0 w 6115119"/>
                    <a:gd name="connsiteY4" fmla="*/ 422429 h 4309451"/>
                    <a:gd name="connsiteX5" fmla="*/ 6115119 w 6115119"/>
                    <a:gd name="connsiteY5" fmla="*/ 4309451 h 4309451"/>
                    <a:gd name="connsiteX0" fmla="*/ 538184 w 6115119"/>
                    <a:gd name="connsiteY0" fmla="*/ 0 h 4309451"/>
                    <a:gd name="connsiteX1" fmla="*/ 1030056 w 6115119"/>
                    <a:gd name="connsiteY1" fmla="*/ 298765 h 4309451"/>
                    <a:gd name="connsiteX2" fmla="*/ 1025081 w 6115119"/>
                    <a:gd name="connsiteY2" fmla="*/ 106652 h 4309451"/>
                    <a:gd name="connsiteX3" fmla="*/ 12037 w 6115119"/>
                    <a:gd name="connsiteY3" fmla="*/ 625684 h 4309451"/>
                    <a:gd name="connsiteX4" fmla="*/ 0 w 6115119"/>
                    <a:gd name="connsiteY4" fmla="*/ 422429 h 4309451"/>
                    <a:gd name="connsiteX5" fmla="*/ 6115119 w 6115119"/>
                    <a:gd name="connsiteY5" fmla="*/ 4309451 h 4309451"/>
                    <a:gd name="connsiteX0" fmla="*/ 387458 w 6115119"/>
                    <a:gd name="connsiteY0" fmla="*/ 0 h 4369741"/>
                    <a:gd name="connsiteX1" fmla="*/ 1030056 w 6115119"/>
                    <a:gd name="connsiteY1" fmla="*/ 359055 h 4369741"/>
                    <a:gd name="connsiteX2" fmla="*/ 1025081 w 6115119"/>
                    <a:gd name="connsiteY2" fmla="*/ 166942 h 4369741"/>
                    <a:gd name="connsiteX3" fmla="*/ 12037 w 6115119"/>
                    <a:gd name="connsiteY3" fmla="*/ 685974 h 4369741"/>
                    <a:gd name="connsiteX4" fmla="*/ 0 w 6115119"/>
                    <a:gd name="connsiteY4" fmla="*/ 482719 h 4369741"/>
                    <a:gd name="connsiteX5" fmla="*/ 6115119 w 6115119"/>
                    <a:gd name="connsiteY5" fmla="*/ 4369741 h 4369741"/>
                    <a:gd name="connsiteX0" fmla="*/ 1597949 w 6115119"/>
                    <a:gd name="connsiteY0" fmla="*/ 0 h 5850198"/>
                    <a:gd name="connsiteX1" fmla="*/ 1030056 w 6115119"/>
                    <a:gd name="connsiteY1" fmla="*/ 1839512 h 5850198"/>
                    <a:gd name="connsiteX2" fmla="*/ 1025081 w 6115119"/>
                    <a:gd name="connsiteY2" fmla="*/ 1647399 h 5850198"/>
                    <a:gd name="connsiteX3" fmla="*/ 12037 w 6115119"/>
                    <a:gd name="connsiteY3" fmla="*/ 2166431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1597949 w 6115119"/>
                    <a:gd name="connsiteY0" fmla="*/ 0 h 5850198"/>
                    <a:gd name="connsiteX1" fmla="*/ 3564250 w 6115119"/>
                    <a:gd name="connsiteY1" fmla="*/ 1047032 h 5850198"/>
                    <a:gd name="connsiteX2" fmla="*/ 1025081 w 6115119"/>
                    <a:gd name="connsiteY2" fmla="*/ 1647399 h 5850198"/>
                    <a:gd name="connsiteX3" fmla="*/ 12037 w 6115119"/>
                    <a:gd name="connsiteY3" fmla="*/ 2166431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1597949 w 6115119"/>
                    <a:gd name="connsiteY0" fmla="*/ 0 h 5850198"/>
                    <a:gd name="connsiteX1" fmla="*/ 3564250 w 6115119"/>
                    <a:gd name="connsiteY1" fmla="*/ 1047032 h 5850198"/>
                    <a:gd name="connsiteX2" fmla="*/ 3533150 w 6115119"/>
                    <a:gd name="connsiteY2" fmla="*/ 1325182 h 5850198"/>
                    <a:gd name="connsiteX3" fmla="*/ 12037 w 6115119"/>
                    <a:gd name="connsiteY3" fmla="*/ 2166431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1597949 w 6115119"/>
                    <a:gd name="connsiteY0" fmla="*/ 0 h 5850198"/>
                    <a:gd name="connsiteX1" fmla="*/ 3564250 w 6115119"/>
                    <a:gd name="connsiteY1" fmla="*/ 1047032 h 5850198"/>
                    <a:gd name="connsiteX2" fmla="*/ 3533150 w 6115119"/>
                    <a:gd name="connsiteY2" fmla="*/ 1325182 h 5850198"/>
                    <a:gd name="connsiteX3" fmla="*/ 3660928 w 6115119"/>
                    <a:gd name="connsiteY3" fmla="*/ 1121402 h 5850198"/>
                    <a:gd name="connsiteX4" fmla="*/ 0 w 6115119"/>
                    <a:gd name="connsiteY4" fmla="*/ 1963176 h 5850198"/>
                    <a:gd name="connsiteX5" fmla="*/ 6115119 w 6115119"/>
                    <a:gd name="connsiteY5" fmla="*/ 5850198 h 5850198"/>
                    <a:gd name="connsiteX0" fmla="*/ 0 w 4517170"/>
                    <a:gd name="connsiteY0" fmla="*/ 0 h 5850198"/>
                    <a:gd name="connsiteX1" fmla="*/ 1966301 w 4517170"/>
                    <a:gd name="connsiteY1" fmla="*/ 1047032 h 5850198"/>
                    <a:gd name="connsiteX2" fmla="*/ 1935201 w 4517170"/>
                    <a:gd name="connsiteY2" fmla="*/ 1325182 h 5850198"/>
                    <a:gd name="connsiteX3" fmla="*/ 2062979 w 4517170"/>
                    <a:gd name="connsiteY3" fmla="*/ 1121402 h 5850198"/>
                    <a:gd name="connsiteX4" fmla="*/ 2259948 w 4517170"/>
                    <a:gd name="connsiteY4" fmla="*/ 1170696 h 5850198"/>
                    <a:gd name="connsiteX5" fmla="*/ 4517170 w 4517170"/>
                    <a:gd name="connsiteY5" fmla="*/ 5850198 h 5850198"/>
                    <a:gd name="connsiteX0" fmla="*/ 0 w 2259948"/>
                    <a:gd name="connsiteY0" fmla="*/ 0 h 1325182"/>
                    <a:gd name="connsiteX1" fmla="*/ 1966301 w 2259948"/>
                    <a:gd name="connsiteY1" fmla="*/ 1047032 h 1325182"/>
                    <a:gd name="connsiteX2" fmla="*/ 1935201 w 2259948"/>
                    <a:gd name="connsiteY2" fmla="*/ 1325182 h 1325182"/>
                    <a:gd name="connsiteX3" fmla="*/ 2062979 w 2259948"/>
                    <a:gd name="connsiteY3" fmla="*/ 1121402 h 1325182"/>
                    <a:gd name="connsiteX4" fmla="*/ 2259948 w 2259948"/>
                    <a:gd name="connsiteY4" fmla="*/ 1170696 h 1325182"/>
                    <a:gd name="connsiteX0" fmla="*/ 0 w 2259948"/>
                    <a:gd name="connsiteY0" fmla="*/ 0 h 1325182"/>
                    <a:gd name="connsiteX1" fmla="*/ 1966301 w 2259948"/>
                    <a:gd name="connsiteY1" fmla="*/ 1047032 h 1325182"/>
                    <a:gd name="connsiteX2" fmla="*/ 1952618 w 2259948"/>
                    <a:gd name="connsiteY2" fmla="*/ 1325182 h 1325182"/>
                    <a:gd name="connsiteX3" fmla="*/ 2062979 w 2259948"/>
                    <a:gd name="connsiteY3" fmla="*/ 1121402 h 1325182"/>
                    <a:gd name="connsiteX4" fmla="*/ 2259948 w 2259948"/>
                    <a:gd name="connsiteY4" fmla="*/ 1170696 h 1325182"/>
                    <a:gd name="connsiteX0" fmla="*/ 0 w 2259948"/>
                    <a:gd name="connsiteY0" fmla="*/ 0 h 1325182"/>
                    <a:gd name="connsiteX1" fmla="*/ 1966301 w 2259948"/>
                    <a:gd name="connsiteY1" fmla="*/ 1047032 h 1325182"/>
                    <a:gd name="connsiteX2" fmla="*/ 1952618 w 2259948"/>
                    <a:gd name="connsiteY2" fmla="*/ 1325182 h 1325182"/>
                    <a:gd name="connsiteX3" fmla="*/ 2036854 w 2259948"/>
                    <a:gd name="connsiteY3" fmla="*/ 1121402 h 1325182"/>
                    <a:gd name="connsiteX4" fmla="*/ 2259948 w 2259948"/>
                    <a:gd name="connsiteY4" fmla="*/ 1170696 h 1325182"/>
                    <a:gd name="connsiteX0" fmla="*/ 0 w 2207697"/>
                    <a:gd name="connsiteY0" fmla="*/ 0 h 1325182"/>
                    <a:gd name="connsiteX1" fmla="*/ 1966301 w 2207697"/>
                    <a:gd name="connsiteY1" fmla="*/ 1047032 h 1325182"/>
                    <a:gd name="connsiteX2" fmla="*/ 1952618 w 2207697"/>
                    <a:gd name="connsiteY2" fmla="*/ 1325182 h 1325182"/>
                    <a:gd name="connsiteX3" fmla="*/ 2036854 w 2207697"/>
                    <a:gd name="connsiteY3" fmla="*/ 1121402 h 1325182"/>
                    <a:gd name="connsiteX4" fmla="*/ 2207697 w 2207697"/>
                    <a:gd name="connsiteY4" fmla="*/ 1127153 h 1325182"/>
                    <a:gd name="connsiteX0" fmla="*/ 1861737 w 1861737"/>
                    <a:gd name="connsiteY0" fmla="*/ 0 h 2291834"/>
                    <a:gd name="connsiteX1" fmla="*/ 13683 w 1861737"/>
                    <a:gd name="connsiteY1" fmla="*/ 2013684 h 2291834"/>
                    <a:gd name="connsiteX2" fmla="*/ 0 w 1861737"/>
                    <a:gd name="connsiteY2" fmla="*/ 2291834 h 2291834"/>
                    <a:gd name="connsiteX3" fmla="*/ 84236 w 1861737"/>
                    <a:gd name="connsiteY3" fmla="*/ 2088054 h 2291834"/>
                    <a:gd name="connsiteX4" fmla="*/ 255079 w 1861737"/>
                    <a:gd name="connsiteY4" fmla="*/ 2093805 h 2291834"/>
                    <a:gd name="connsiteX0" fmla="*/ 1861737 w 1861737"/>
                    <a:gd name="connsiteY0" fmla="*/ 0 h 2291834"/>
                    <a:gd name="connsiteX1" fmla="*/ 1764105 w 1861737"/>
                    <a:gd name="connsiteY1" fmla="*/ 411306 h 2291834"/>
                    <a:gd name="connsiteX2" fmla="*/ 0 w 1861737"/>
                    <a:gd name="connsiteY2" fmla="*/ 2291834 h 2291834"/>
                    <a:gd name="connsiteX3" fmla="*/ 84236 w 1861737"/>
                    <a:gd name="connsiteY3" fmla="*/ 2088054 h 2291834"/>
                    <a:gd name="connsiteX4" fmla="*/ 255079 w 1861737"/>
                    <a:gd name="connsiteY4" fmla="*/ 2093805 h 2291834"/>
                    <a:gd name="connsiteX0" fmla="*/ 1777501 w 1777501"/>
                    <a:gd name="connsiteY0" fmla="*/ 0 h 2093805"/>
                    <a:gd name="connsiteX1" fmla="*/ 1679869 w 1777501"/>
                    <a:gd name="connsiteY1" fmla="*/ 411306 h 2093805"/>
                    <a:gd name="connsiteX2" fmla="*/ 1230759 w 1777501"/>
                    <a:gd name="connsiteY2" fmla="*/ 863628 h 2093805"/>
                    <a:gd name="connsiteX3" fmla="*/ 0 w 1777501"/>
                    <a:gd name="connsiteY3" fmla="*/ 2088054 h 2093805"/>
                    <a:gd name="connsiteX4" fmla="*/ 170843 w 1777501"/>
                    <a:gd name="connsiteY4" fmla="*/ 2093805 h 2093805"/>
                    <a:gd name="connsiteX0" fmla="*/ 1606658 w 3120997"/>
                    <a:gd name="connsiteY0" fmla="*/ 0 h 2093805"/>
                    <a:gd name="connsiteX1" fmla="*/ 1509026 w 3120997"/>
                    <a:gd name="connsiteY1" fmla="*/ 411306 h 2093805"/>
                    <a:gd name="connsiteX2" fmla="*/ 1059916 w 3120997"/>
                    <a:gd name="connsiteY2" fmla="*/ 863628 h 2093805"/>
                    <a:gd name="connsiteX3" fmla="*/ 3120997 w 3120997"/>
                    <a:gd name="connsiteY3" fmla="*/ 2079345 h 2093805"/>
                    <a:gd name="connsiteX4" fmla="*/ 0 w 3120997"/>
                    <a:gd name="connsiteY4" fmla="*/ 2093805 h 2093805"/>
                    <a:gd name="connsiteX0" fmla="*/ 546742 w 2061081"/>
                    <a:gd name="connsiteY0" fmla="*/ 0 h 2079345"/>
                    <a:gd name="connsiteX1" fmla="*/ 449110 w 2061081"/>
                    <a:gd name="connsiteY1" fmla="*/ 411306 h 2079345"/>
                    <a:gd name="connsiteX2" fmla="*/ 0 w 2061081"/>
                    <a:gd name="connsiteY2" fmla="*/ 863628 h 2079345"/>
                    <a:gd name="connsiteX3" fmla="*/ 2061081 w 2061081"/>
                    <a:gd name="connsiteY3" fmla="*/ 2079345 h 2079345"/>
                    <a:gd name="connsiteX0" fmla="*/ 546742 w 3942132"/>
                    <a:gd name="connsiteY0" fmla="*/ 0 h 3167917"/>
                    <a:gd name="connsiteX1" fmla="*/ 449110 w 3942132"/>
                    <a:gd name="connsiteY1" fmla="*/ 411306 h 3167917"/>
                    <a:gd name="connsiteX2" fmla="*/ 0 w 3942132"/>
                    <a:gd name="connsiteY2" fmla="*/ 863628 h 3167917"/>
                    <a:gd name="connsiteX3" fmla="*/ 3942132 w 3942132"/>
                    <a:gd name="connsiteY3" fmla="*/ 3167917 h 3167917"/>
                    <a:gd name="connsiteX0" fmla="*/ 546742 w 3942132"/>
                    <a:gd name="connsiteY0" fmla="*/ 0 h 3167917"/>
                    <a:gd name="connsiteX1" fmla="*/ 449110 w 3942132"/>
                    <a:gd name="connsiteY1" fmla="*/ 411306 h 3167917"/>
                    <a:gd name="connsiteX2" fmla="*/ 0 w 3942132"/>
                    <a:gd name="connsiteY2" fmla="*/ 863628 h 3167917"/>
                    <a:gd name="connsiteX3" fmla="*/ 2183440 w 3942132"/>
                    <a:gd name="connsiteY3" fmla="*/ 2143796 h 3167917"/>
                    <a:gd name="connsiteX4" fmla="*/ 3942132 w 3942132"/>
                    <a:gd name="connsiteY4" fmla="*/ 3167917 h 3167917"/>
                    <a:gd name="connsiteX0" fmla="*/ 546742 w 3942132"/>
                    <a:gd name="connsiteY0" fmla="*/ 0 h 3167917"/>
                    <a:gd name="connsiteX1" fmla="*/ 449110 w 3942132"/>
                    <a:gd name="connsiteY1" fmla="*/ 411306 h 3167917"/>
                    <a:gd name="connsiteX2" fmla="*/ 0 w 3942132"/>
                    <a:gd name="connsiteY2" fmla="*/ 863628 h 3167917"/>
                    <a:gd name="connsiteX3" fmla="*/ 3385223 w 3942132"/>
                    <a:gd name="connsiteY3" fmla="*/ 3066905 h 3167917"/>
                    <a:gd name="connsiteX4" fmla="*/ 3942132 w 3942132"/>
                    <a:gd name="connsiteY4" fmla="*/ 3167917 h 3167917"/>
                    <a:gd name="connsiteX0" fmla="*/ 546742 w 4055344"/>
                    <a:gd name="connsiteY0" fmla="*/ 0 h 3185334"/>
                    <a:gd name="connsiteX1" fmla="*/ 449110 w 4055344"/>
                    <a:gd name="connsiteY1" fmla="*/ 411306 h 3185334"/>
                    <a:gd name="connsiteX2" fmla="*/ 0 w 4055344"/>
                    <a:gd name="connsiteY2" fmla="*/ 863628 h 3185334"/>
                    <a:gd name="connsiteX3" fmla="*/ 3385223 w 4055344"/>
                    <a:gd name="connsiteY3" fmla="*/ 3066905 h 3185334"/>
                    <a:gd name="connsiteX4" fmla="*/ 4055344 w 4055344"/>
                    <a:gd name="connsiteY4" fmla="*/ 3185334 h 3185334"/>
                    <a:gd name="connsiteX0" fmla="*/ 581576 w 4090178"/>
                    <a:gd name="connsiteY0" fmla="*/ 0 h 3185334"/>
                    <a:gd name="connsiteX1" fmla="*/ 483944 w 4090178"/>
                    <a:gd name="connsiteY1" fmla="*/ 411306 h 3185334"/>
                    <a:gd name="connsiteX2" fmla="*/ 0 w 4090178"/>
                    <a:gd name="connsiteY2" fmla="*/ 907171 h 3185334"/>
                    <a:gd name="connsiteX3" fmla="*/ 3420057 w 4090178"/>
                    <a:gd name="connsiteY3" fmla="*/ 3066905 h 3185334"/>
                    <a:gd name="connsiteX4" fmla="*/ 4090178 w 4090178"/>
                    <a:gd name="connsiteY4" fmla="*/ 3185334 h 318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90178" h="3185334">
                      <a:moveTo>
                        <a:pt x="581576" y="0"/>
                      </a:moveTo>
                      <a:lnTo>
                        <a:pt x="483944" y="411306"/>
                      </a:lnTo>
                      <a:lnTo>
                        <a:pt x="0" y="907171"/>
                      </a:lnTo>
                      <a:lnTo>
                        <a:pt x="3420057" y="3066905"/>
                      </a:lnTo>
                      <a:lnTo>
                        <a:pt x="4090178" y="3185334"/>
                      </a:lnTo>
                    </a:path>
                  </a:pathLst>
                </a:custGeom>
                <a:noFill/>
                <a:ln w="25400">
                  <a:solidFill>
                    <a:srgbClr val="00B0F0"/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 rot="1964577">
                <a:off x="736297" y="1982179"/>
                <a:ext cx="1244251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p</a:t>
                </a:r>
                <a:r>
                  <a:rPr lang="en-US" sz="2400" b="1" baseline="30000" dirty="0" smtClean="0">
                    <a:solidFill>
                      <a:srgbClr val="FF0000"/>
                    </a:solidFill>
                  </a:rPr>
                  <a:t>+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 beam</a:t>
                </a:r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964577">
                <a:off x="4679623" y="3697916"/>
                <a:ext cx="1226618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B0F0"/>
                    </a:solidFill>
                  </a:rPr>
                  <a:t>e</a:t>
                </a:r>
                <a:r>
                  <a:rPr lang="en-US" sz="2400" b="1" baseline="30000" dirty="0" smtClean="0">
                    <a:solidFill>
                      <a:srgbClr val="00B0F0"/>
                    </a:solidFill>
                  </a:rPr>
                  <a:t>-</a:t>
                </a:r>
                <a:r>
                  <a:rPr lang="en-US" sz="2400" b="1" dirty="0" smtClean="0">
                    <a:solidFill>
                      <a:srgbClr val="00B0F0"/>
                    </a:solidFill>
                  </a:rPr>
                  <a:t> beam</a:t>
                </a:r>
                <a:endParaRPr lang="en-GB" sz="24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940997">
                <a:off x="2142488" y="2652933"/>
                <a:ext cx="800219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FF00"/>
                    </a:solidFill>
                  </a:rPr>
                  <a:t>laser</a:t>
                </a:r>
                <a:endParaRPr lang="en-GB" sz="24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751607">
                <a:off x="2920751" y="1351336"/>
                <a:ext cx="800219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FF00"/>
                    </a:solidFill>
                  </a:rPr>
                  <a:t>laser</a:t>
                </a:r>
                <a:endParaRPr lang="en-GB" sz="24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3" name="Oval 32"/>
            <p:cNvSpPr/>
            <p:nvPr/>
          </p:nvSpPr>
          <p:spPr>
            <a:xfrm rot="19626681">
              <a:off x="2472773" y="2203467"/>
              <a:ext cx="557038" cy="383210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44737" y="843301"/>
            <a:ext cx="127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tunnel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905" y="4053609"/>
            <a:ext cx="6148095" cy="26092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Ti: Sapphire laser system:</a:t>
            </a:r>
          </a:p>
          <a:p>
            <a:r>
              <a:rPr lang="en-US" dirty="0" smtClean="0"/>
              <a:t>Laser with 2 beams (for plasma and e-gun)</a:t>
            </a:r>
          </a:p>
          <a:p>
            <a:r>
              <a:rPr lang="en-US" dirty="0" smtClean="0"/>
              <a:t>Delay line in either one of both beams</a:t>
            </a:r>
          </a:p>
          <a:p>
            <a:r>
              <a:rPr lang="en-US" dirty="0" smtClean="0"/>
              <a:t>Focusing telescope (lenses, in air) before compressor</a:t>
            </a:r>
          </a:p>
          <a:p>
            <a:r>
              <a:rPr lang="en-US" dirty="0" smtClean="0"/>
              <a:t>35 meter focusing</a:t>
            </a:r>
          </a:p>
          <a:p>
            <a:r>
              <a:rPr lang="en-US" dirty="0" smtClean="0"/>
              <a:t>Optical compressor (in vacuum)</a:t>
            </a:r>
          </a:p>
          <a:p>
            <a:r>
              <a:rPr lang="en-US" dirty="0" smtClean="0"/>
              <a:t>Optical in-air compressor and 3</a:t>
            </a:r>
            <a:r>
              <a:rPr lang="en-US" baseline="30000" dirty="0" smtClean="0"/>
              <a:t>rd</a:t>
            </a:r>
            <a:r>
              <a:rPr lang="en-US" dirty="0" smtClean="0"/>
              <a:t> harmonics generator for electron gun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Complete UHV vacuum system up to 10</a:t>
            </a:r>
            <a:r>
              <a:rPr lang="en-US" baseline="30000" dirty="0" smtClean="0"/>
              <a:t>-7</a:t>
            </a:r>
            <a:r>
              <a:rPr lang="en-US" dirty="0" smtClean="0"/>
              <a:t> mbar starting from optical compressor</a:t>
            </a:r>
          </a:p>
          <a:p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869549" y="1212633"/>
            <a:ext cx="166906" cy="38064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FRIOA06f5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863" y="97070"/>
            <a:ext cx="3102150" cy="212842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 rot="19626681">
            <a:off x="5898071" y="1332512"/>
            <a:ext cx="1085984" cy="3042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171" y="85930"/>
            <a:ext cx="5239029" cy="579479"/>
          </a:xfrm>
        </p:spPr>
        <p:txBody>
          <a:bodyPr/>
          <a:lstStyle/>
          <a:p>
            <a:r>
              <a:rPr lang="en-US" dirty="0" smtClean="0"/>
              <a:t>Electron Beam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2" name="Picture 11" descr="FRIOA06f5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863" y="97070"/>
            <a:ext cx="3102150" cy="21284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9626681">
            <a:off x="7220202" y="894203"/>
            <a:ext cx="784264" cy="6832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56" y="736027"/>
            <a:ext cx="3515347" cy="204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00809" y="2883056"/>
            <a:ext cx="8765204" cy="1872705"/>
          </a:xfrm>
        </p:spPr>
        <p:txBody>
          <a:bodyPr>
            <a:normAutofit/>
          </a:bodyPr>
          <a:lstStyle/>
          <a:p>
            <a:r>
              <a:rPr lang="en-US" sz="1400" dirty="0"/>
              <a:t>Completely </a:t>
            </a:r>
            <a:r>
              <a:rPr lang="en-US" sz="1400" b="1" dirty="0"/>
              <a:t>new beam line and tunnel</a:t>
            </a:r>
            <a:r>
              <a:rPr lang="en-US" sz="1400" dirty="0"/>
              <a:t>:</a:t>
            </a:r>
          </a:p>
          <a:p>
            <a:pPr lvl="1"/>
            <a:r>
              <a:rPr lang="en-US" sz="1400" dirty="0"/>
              <a:t>Horizontal angle of 60 </a:t>
            </a:r>
            <a:r>
              <a:rPr lang="en-US" sz="1400" dirty="0" err="1"/>
              <a:t>deg</a:t>
            </a:r>
            <a:r>
              <a:rPr lang="en-US" sz="1400" dirty="0"/>
              <a:t>, </a:t>
            </a:r>
          </a:p>
          <a:p>
            <a:pPr lvl="1"/>
            <a:r>
              <a:rPr lang="en-US" sz="1400" dirty="0"/>
              <a:t>20% </a:t>
            </a:r>
            <a:r>
              <a:rPr lang="en-US" sz="1400" dirty="0" smtClean="0"/>
              <a:t>slope of the electron tunnel </a:t>
            </a:r>
            <a:r>
              <a:rPr lang="en-US" sz="1400" dirty="0">
                <a:sym typeface="Wingdings"/>
              </a:rPr>
              <a:t> 1m level </a:t>
            </a:r>
            <a:r>
              <a:rPr lang="en-US" sz="1400" dirty="0" smtClean="0">
                <a:sym typeface="Wingdings"/>
              </a:rPr>
              <a:t>difference</a:t>
            </a:r>
          </a:p>
          <a:p>
            <a:pPr lvl="1"/>
            <a:r>
              <a:rPr lang="en-US" sz="1400" dirty="0" smtClean="0">
                <a:sym typeface="Wingdings"/>
              </a:rPr>
              <a:t>7.2% slope of the plasma cell</a:t>
            </a:r>
          </a:p>
          <a:p>
            <a:pPr lvl="1"/>
            <a:r>
              <a:rPr lang="en-US" sz="1400" dirty="0" smtClean="0">
                <a:sym typeface="Wingdings"/>
              </a:rPr>
              <a:t>~5 m common beam line between electron and proton</a:t>
            </a:r>
          </a:p>
          <a:p>
            <a:r>
              <a:rPr lang="en-US" sz="1400" b="1" dirty="0" smtClean="0">
                <a:sym typeface="Wingdings"/>
              </a:rPr>
              <a:t>Common diagnostics </a:t>
            </a:r>
            <a:r>
              <a:rPr lang="en-US" sz="1400" dirty="0" smtClean="0">
                <a:sym typeface="Wingdings"/>
              </a:rPr>
              <a:t>for proton (high intensity, 3E11 p) and electron beam (low intensity, 1.2E9 e) </a:t>
            </a:r>
          </a:p>
          <a:p>
            <a:r>
              <a:rPr lang="en-US" sz="1400" b="1" dirty="0" smtClean="0">
                <a:sym typeface="Wingdings"/>
              </a:rPr>
              <a:t>Flexible electron beam optics</a:t>
            </a:r>
            <a:r>
              <a:rPr lang="en-US" sz="1400" dirty="0" smtClean="0">
                <a:sym typeface="Wingdings"/>
              </a:rPr>
              <a:t>: focal point can be varied by up to 6 m inside the plasma cell</a:t>
            </a:r>
            <a:endParaRPr lang="en-US" sz="1400" dirty="0"/>
          </a:p>
        </p:txBody>
      </p:sp>
      <p:pic>
        <p:nvPicPr>
          <p:cNvPr id="21" name="Picture 2" descr="D:\Profiles\fvelotti\Downloads\awake_april14\envelope_on_axi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567" y="4813296"/>
            <a:ext cx="4897633" cy="167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2325715" y="1391939"/>
            <a:ext cx="949747" cy="117888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7476" y="6329461"/>
            <a:ext cx="240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Electron beam envelope (H, V)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38260" y="5706405"/>
            <a:ext cx="99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Plasma cell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509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905" y="74981"/>
            <a:ext cx="8224762" cy="74864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Main Driver for PWFA </a:t>
            </a:r>
            <a:r>
              <a:rPr lang="en-US" dirty="0"/>
              <a:t>R</a:t>
            </a:r>
            <a:r>
              <a:rPr lang="en-US" dirty="0" smtClean="0"/>
              <a:t>esearch</a:t>
            </a:r>
            <a:r>
              <a:rPr lang="en-US" sz="2800" dirty="0" smtClean="0"/>
              <a:t>: </a:t>
            </a:r>
            <a:r>
              <a:rPr lang="en-US" dirty="0" smtClean="0"/>
              <a:t>Linear</a:t>
            </a:r>
            <a:r>
              <a:rPr lang="en-US" sz="2800" dirty="0" smtClean="0"/>
              <a:t> </a:t>
            </a:r>
            <a:r>
              <a:rPr lang="en-US" sz="2800" dirty="0"/>
              <a:t>C</a:t>
            </a:r>
            <a:r>
              <a:rPr lang="en-US" sz="2800" dirty="0" smtClean="0"/>
              <a:t>ollider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456"/>
            <a:ext cx="6543524" cy="4579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091" y="1906512"/>
            <a:ext cx="2699244" cy="3444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332" y="5857993"/>
            <a:ext cx="6375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Verdana"/>
                <a:cs typeface="Verdana"/>
              </a:rPr>
              <a:t>* </a:t>
            </a:r>
            <a:r>
              <a:rPr lang="en-US" sz="1200" b="0" dirty="0" err="1" smtClean="0">
                <a:latin typeface="Verdana"/>
                <a:cs typeface="Verdana"/>
              </a:rPr>
              <a:t>J.P.Delahaye</a:t>
            </a:r>
            <a:r>
              <a:rPr lang="en-US" sz="1200" b="0" dirty="0" smtClean="0">
                <a:latin typeface="Verdana"/>
                <a:cs typeface="Verdana"/>
              </a:rPr>
              <a:t>, E. Adli et al., White Paper input to US Snowmass Process 2013</a:t>
            </a:r>
            <a:endParaRPr lang="en-US" sz="1200" b="0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6046" y="2827132"/>
            <a:ext cx="26266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8996" y="1998870"/>
            <a:ext cx="399155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500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57665" y="1998870"/>
            <a:ext cx="470652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3000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5918" y="2020465"/>
            <a:ext cx="441146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GeV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2580" y="2805046"/>
            <a:ext cx="367126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km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7550" y="2829989"/>
            <a:ext cx="26266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348" y="649905"/>
            <a:ext cx="432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Aim to reach accelerators in the TeV range!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2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171" y="85930"/>
            <a:ext cx="5239029" cy="579479"/>
          </a:xfrm>
        </p:spPr>
        <p:txBody>
          <a:bodyPr/>
          <a:lstStyle/>
          <a:p>
            <a:r>
              <a:rPr lang="en-US" dirty="0" smtClean="0"/>
              <a:t>Electron Beam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2" name="Picture 11" descr="FRIOA06f5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863" y="97070"/>
            <a:ext cx="3102150" cy="21284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9626681">
            <a:off x="7220202" y="894203"/>
            <a:ext cx="784264" cy="6832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_B1A05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93" y="1593993"/>
            <a:ext cx="7629076" cy="5091349"/>
          </a:xfrm>
          <a:prstGeom prst="rect">
            <a:avLst/>
          </a:prstGeom>
          <a:ln w="38100" cmpd="sng"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9042" y="119540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Excavation June – October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68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171" y="85930"/>
            <a:ext cx="5239029" cy="579479"/>
          </a:xfrm>
        </p:spPr>
        <p:txBody>
          <a:bodyPr/>
          <a:lstStyle/>
          <a:p>
            <a:r>
              <a:rPr lang="en-US" dirty="0" smtClean="0"/>
              <a:t>Electron Beam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2" name="Picture 11" descr="FRIOA06f5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863" y="97070"/>
            <a:ext cx="3102150" cy="21284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9626681">
            <a:off x="7220202" y="894203"/>
            <a:ext cx="784264" cy="6832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G:\Departments\GS\Groups\SEM\Alex\Awake\photos\construction process\2014.09.08\20140908_1523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10" y="1581727"/>
            <a:ext cx="8634957" cy="4857162"/>
          </a:xfrm>
          <a:prstGeom prst="rect">
            <a:avLst/>
          </a:prstGeom>
          <a:noFill/>
          <a:ln w="381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035" y="1497195"/>
            <a:ext cx="7380970" cy="2991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 at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1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Phase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2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Phase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Experimental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Facility at CERN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Planning and Next </a:t>
            </a:r>
            <a:r>
              <a:rPr lang="en-US" dirty="0" smtClean="0">
                <a:solidFill>
                  <a:srgbClr val="000000"/>
                </a:solidFill>
              </a:rPr>
              <a:t>Steps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AWAKE 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387" y="884384"/>
            <a:ext cx="7013195" cy="23038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64502" y="3299487"/>
            <a:ext cx="5388698" cy="1157746"/>
          </a:xfrm>
        </p:spPr>
        <p:txBody>
          <a:bodyPr>
            <a:noAutofit/>
          </a:bodyPr>
          <a:lstStyle/>
          <a:p>
            <a:r>
              <a:rPr lang="en-US" sz="1600" dirty="0" smtClean="0"/>
              <a:t>AWAKE was approved in August 2013</a:t>
            </a:r>
          </a:p>
          <a:p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Phase: </a:t>
            </a:r>
            <a:r>
              <a:rPr lang="en-US" sz="1600" dirty="0" smtClean="0"/>
              <a:t>First proton and laser beam in 2016</a:t>
            </a:r>
          </a:p>
          <a:p>
            <a:r>
              <a:rPr lang="en-US" sz="1600" b="1" dirty="0" smtClean="0"/>
              <a:t>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Phase: </a:t>
            </a:r>
            <a:r>
              <a:rPr lang="en-US" sz="1600" dirty="0" smtClean="0"/>
              <a:t>first electron beam in 2017</a:t>
            </a:r>
          </a:p>
          <a:p>
            <a:r>
              <a:rPr lang="en-US" sz="1600" dirty="0" smtClean="0"/>
              <a:t>Physics program for 3 – 4 years</a:t>
            </a:r>
            <a:endParaRPr lang="en-US" sz="1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245145"/>
              </p:ext>
            </p:extLst>
          </p:nvPr>
        </p:nvGraphicFramePr>
        <p:xfrm>
          <a:off x="956498" y="4738936"/>
          <a:ext cx="7284992" cy="1617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5575"/>
                <a:gridCol w="2309417"/>
              </a:tblGrid>
              <a:tr h="268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Cambria"/>
                        </a:rPr>
                        <a:t>Run-scenario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Nominal</a:t>
                      </a:r>
                      <a:endParaRPr lang="en-US" sz="1400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268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Number of run-periods/year</a:t>
                      </a:r>
                      <a:endParaRPr lang="en-US" sz="1400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4</a:t>
                      </a:r>
                      <a:endParaRPr lang="en-US" sz="1400" b="1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268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Length of run-period</a:t>
                      </a:r>
                      <a:endParaRPr lang="en-US" sz="1400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2 weeks</a:t>
                      </a:r>
                      <a:endParaRPr lang="en-US" sz="1400" b="1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268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Total number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 of beam shots/year (100% efficiency)</a:t>
                      </a:r>
                      <a:endParaRPr lang="en-US" sz="1400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162000</a:t>
                      </a:r>
                      <a:endParaRPr lang="en-US" sz="1400" b="1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  <a:tr h="271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Total number of protons/year</a:t>
                      </a:r>
                      <a:endParaRPr lang="en-US" sz="1400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4.86×10</a:t>
                      </a:r>
                      <a:r>
                        <a:rPr lang="en-US" sz="1400" b="1" baseline="3000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16</a:t>
                      </a:r>
                      <a:r>
                        <a:rPr lang="en-US" sz="1400" b="1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 p</a:t>
                      </a:r>
                    </a:p>
                  </a:txBody>
                  <a:tcPr marL="68580" marR="68580" marT="0" marB="0"/>
                </a:tc>
              </a:tr>
              <a:tr h="271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Initial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 experimental program</a:t>
                      </a:r>
                      <a:endParaRPr lang="en-US" sz="1400" dirty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3</a:t>
                      </a:r>
                      <a:r>
                        <a:rPr lang="en-US" sz="1400" b="1" baseline="0" dirty="0" smtClean="0">
                          <a:effectLst/>
                          <a:latin typeface="+mn-lt"/>
                          <a:ea typeface="ＭＳ 明朝"/>
                          <a:cs typeface="Cambria"/>
                        </a:rPr>
                        <a:t> – 4 years</a:t>
                      </a:r>
                      <a:endParaRPr lang="en-US" sz="1400" b="1" dirty="0" smtClean="0">
                        <a:effectLst/>
                        <a:latin typeface="+mn-lt"/>
                        <a:ea typeface="ＭＳ 明朝"/>
                        <a:cs typeface="Cambri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51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54" y="665409"/>
            <a:ext cx="6057320" cy="2761264"/>
          </a:xfrm>
          <a:prstGeom prst="rect">
            <a:avLst/>
          </a:prstGeom>
        </p:spPr>
      </p:pic>
      <p:pic>
        <p:nvPicPr>
          <p:cNvPr id="5" name="Picture 4" descr="f-stepu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896" y="4456617"/>
            <a:ext cx="5633978" cy="19357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2464" y="3414778"/>
            <a:ext cx="8010366" cy="104183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Split-cell mode</a:t>
            </a:r>
            <a:r>
              <a:rPr lang="en-US" dirty="0" smtClean="0"/>
              <a:t>: SMI in 1</a:t>
            </a:r>
            <a:r>
              <a:rPr lang="en-US" baseline="30000" dirty="0" smtClean="0"/>
              <a:t>st</a:t>
            </a:r>
            <a:r>
              <a:rPr lang="en-US" dirty="0" smtClean="0"/>
              <a:t> plasma cell, acceleration in 2</a:t>
            </a:r>
            <a:r>
              <a:rPr lang="en-US" baseline="30000" dirty="0" smtClean="0"/>
              <a:t>nd</a:t>
            </a:r>
            <a:r>
              <a:rPr lang="en-US" dirty="0" smtClean="0"/>
              <a:t> one. </a:t>
            </a:r>
          </a:p>
          <a:p>
            <a:r>
              <a:rPr lang="en-US" dirty="0" smtClean="0"/>
              <a:t>New scalable uniform plasma cells (helicon or discharge plasma cell)</a:t>
            </a:r>
          </a:p>
          <a:p>
            <a:r>
              <a:rPr lang="en-US" dirty="0" smtClean="0"/>
              <a:t>Step in the plasma density </a:t>
            </a:r>
            <a:r>
              <a:rPr lang="en-US" dirty="0" smtClean="0">
                <a:sym typeface="Wingdings"/>
              </a:rPr>
              <a:t> maintains the peak gradient</a:t>
            </a:r>
          </a:p>
          <a:p>
            <a:r>
              <a:rPr lang="en-US" dirty="0" smtClean="0">
                <a:sym typeface="Wingdings"/>
              </a:rPr>
              <a:t>Need ultra-short electron bunches (&gt; 300fs)  bunch compression  Almost 100% capture efficiency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99036" y="6320080"/>
            <a:ext cx="179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F81BD"/>
                </a:solidFill>
              </a:rPr>
              <a:t>Plasma density profile</a:t>
            </a: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0065" y="6278195"/>
            <a:ext cx="2454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F81BD"/>
                </a:solidFill>
              </a:rPr>
              <a:t>Maximum wakefield amplitude</a:t>
            </a: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83350"/>
            <a:ext cx="2133600" cy="365125"/>
          </a:xfrm>
        </p:spPr>
        <p:txBody>
          <a:bodyPr/>
          <a:lstStyle/>
          <a:p>
            <a:fld id="{BF63DF78-E913-8A41-933F-B3580CE1A6D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035" y="1497195"/>
            <a:ext cx="7380970" cy="2991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 at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CERN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1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Phase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AWAKE: 2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Phase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The Experimental </a:t>
            </a:r>
            <a:r>
              <a:rPr lang="en-US" dirty="0" smtClean="0">
                <a:solidFill>
                  <a:srgbClr val="A6A6A6"/>
                </a:solidFill>
              </a:rPr>
              <a:t>Facility at CERN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Planning and Next </a:t>
            </a:r>
            <a:r>
              <a:rPr lang="en-US" dirty="0" smtClean="0">
                <a:solidFill>
                  <a:srgbClr val="A6A6A6"/>
                </a:solidFill>
              </a:rPr>
              <a:t>Steps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3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76" y="959565"/>
            <a:ext cx="8402670" cy="252404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AWAKE is proof-of-principle accelerator R&amp;D experiment currently being built at CERN</a:t>
            </a:r>
          </a:p>
          <a:p>
            <a:pPr lvl="1"/>
            <a:r>
              <a:rPr lang="en-US" sz="1400" b="1" dirty="0" smtClean="0"/>
              <a:t>First proton-driven wakefield acceleration experiment worldwide.</a:t>
            </a:r>
          </a:p>
          <a:p>
            <a:pPr lvl="1"/>
            <a:r>
              <a:rPr lang="en-US" sz="1400" b="1" dirty="0" smtClean="0"/>
              <a:t>The experiment opens a pathway towards plasma-based TeV lepton collider.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chemeClr val="accent1"/>
                </a:solidFill>
                <a:sym typeface="Wingdings"/>
              </a:rPr>
              <a:t>	</a:t>
            </a:r>
            <a:r>
              <a:rPr lang="en-US" sz="1400" dirty="0" smtClean="0">
                <a:solidFill>
                  <a:schemeClr val="accent1"/>
                </a:solidFill>
                <a:sym typeface="Wingdings"/>
              </a:rPr>
              <a:t> </a:t>
            </a:r>
            <a:r>
              <a:rPr lang="en-US" sz="1400" dirty="0" smtClean="0">
                <a:solidFill>
                  <a:schemeClr val="accent1"/>
                </a:solidFill>
              </a:rPr>
              <a:t>Final </a:t>
            </a:r>
            <a:r>
              <a:rPr lang="en-US" sz="1400" dirty="0">
                <a:solidFill>
                  <a:schemeClr val="accent1"/>
                </a:solidFill>
              </a:rPr>
              <a:t>Goal: Design high quality &amp; high energy electron accelerator based on acquired knowledge.</a:t>
            </a:r>
          </a:p>
          <a:p>
            <a:pPr lvl="1"/>
            <a:endParaRPr lang="en-US" sz="1400" dirty="0" smtClean="0"/>
          </a:p>
          <a:p>
            <a:r>
              <a:rPr lang="en-US" sz="1600" b="1" dirty="0" smtClean="0"/>
              <a:t>AWAKE using CERN infrastructure</a:t>
            </a:r>
          </a:p>
          <a:p>
            <a:pPr lvl="1"/>
            <a:r>
              <a:rPr lang="en-US" sz="1400" dirty="0" smtClean="0"/>
              <a:t>400 GeV SPS proton beam as drive beam</a:t>
            </a:r>
          </a:p>
          <a:p>
            <a:pPr lvl="1"/>
            <a:r>
              <a:rPr lang="en-US" sz="1400" dirty="0" smtClean="0"/>
              <a:t>10-20 MeV electrons as witness beam</a:t>
            </a:r>
          </a:p>
          <a:p>
            <a:pPr lvl="1"/>
            <a:r>
              <a:rPr lang="en-US" sz="1400" smtClean="0"/>
              <a:t>4.5 </a:t>
            </a:r>
            <a:r>
              <a:rPr lang="en-US" sz="1400" dirty="0" smtClean="0"/>
              <a:t>TW laser beam for plasma ionization and seeding of the SMI</a:t>
            </a:r>
          </a:p>
          <a:p>
            <a:pPr lvl="1"/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 descr="surfen_bali_aufmacher,17121_m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197" y="2134270"/>
            <a:ext cx="1902620" cy="126762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2918" y="3609042"/>
            <a:ext cx="5877978" cy="2848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AWAKE program</a:t>
            </a:r>
          </a:p>
          <a:p>
            <a:pPr lvl="1"/>
            <a:r>
              <a:rPr lang="en-US" sz="1400" b="1" dirty="0" smtClean="0"/>
              <a:t>Study the physics of self-modulation instability </a:t>
            </a:r>
            <a:r>
              <a:rPr lang="en-US" sz="1400" dirty="0" smtClean="0"/>
              <a:t>as a function of plasma and proton beam parameters (1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Phase, 2016)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lvl="1"/>
            <a:r>
              <a:rPr lang="en-US" sz="1400" b="1" dirty="0" smtClean="0"/>
              <a:t>Probe the longitudinal accelerating wakefields</a:t>
            </a:r>
            <a:r>
              <a:rPr lang="en-US" sz="1400" dirty="0" smtClean="0"/>
              <a:t> with externally injected electrons (2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Phase, 2017-2018)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lvl="1"/>
            <a:r>
              <a:rPr lang="en-US" sz="1400" b="1" dirty="0" smtClean="0"/>
              <a:t>Develop long scalable and uniform plasma </a:t>
            </a:r>
            <a:r>
              <a:rPr lang="en-US" sz="1400" dirty="0" smtClean="0"/>
              <a:t>cells, production of </a:t>
            </a:r>
            <a:r>
              <a:rPr lang="en-US" sz="1400" b="1" dirty="0" smtClean="0"/>
              <a:t>shorter electron and proton bunches </a:t>
            </a:r>
            <a:r>
              <a:rPr lang="en-US" sz="1400" dirty="0" smtClean="0"/>
              <a:t>(2020)</a:t>
            </a:r>
          </a:p>
          <a:p>
            <a:pPr lvl="1"/>
            <a:endParaRPr lang="en-US" sz="1400" dirty="0" smtClean="0"/>
          </a:p>
        </p:txBody>
      </p:sp>
      <p:pic>
        <p:nvPicPr>
          <p:cNvPr id="9" name="Picture 8" descr="Wellenreiten-FreshSurf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442" y="3483614"/>
            <a:ext cx="2245249" cy="1390751"/>
          </a:xfrm>
          <a:prstGeom prst="rect">
            <a:avLst/>
          </a:prstGeom>
        </p:spPr>
      </p:pic>
      <p:pic>
        <p:nvPicPr>
          <p:cNvPr id="8" name="Picture 7" descr="Sport-Surfen-Gehen-wir-Wellenreite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896" y="4953745"/>
            <a:ext cx="2705904" cy="18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0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091" y="2315792"/>
            <a:ext cx="5090971" cy="18035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8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Proton/Electron/Laser Synchronization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136076" y="3084925"/>
            <a:ext cx="886759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600" dirty="0">
                <a:solidFill>
                  <a:srgbClr val="FF0000"/>
                </a:solidFill>
                <a:latin typeface="Calibri"/>
                <a:cs typeface="Calibri"/>
              </a:rPr>
              <a:t>Synchronization between proton beam and laser pulse: ~ 100 </a:t>
            </a:r>
            <a:r>
              <a:rPr lang="en-GB" sz="1600" dirty="0" err="1">
                <a:solidFill>
                  <a:srgbClr val="FF0000"/>
                </a:solidFill>
                <a:latin typeface="Calibri"/>
                <a:cs typeface="Calibri"/>
              </a:rPr>
              <a:t>ps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Calibri"/>
              </a:rPr>
              <a:t> (cf. proton bunch length 1</a:t>
            </a:r>
            <a:r>
              <a:rPr lang="en-GB" sz="16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Calibri"/>
              </a:rPr>
              <a:t>~400ps)</a:t>
            </a:r>
            <a:r>
              <a:rPr lang="en-GB" sz="1600" dirty="0" smtClean="0">
                <a:latin typeface="Calibri"/>
                <a:cs typeface="Calibri"/>
              </a:rPr>
              <a:t>.</a:t>
            </a:r>
            <a:endParaRPr lang="en-GB" sz="14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GB" sz="1600" dirty="0" smtClean="0">
                <a:latin typeface="Calibri"/>
                <a:cs typeface="Calibri"/>
              </a:rPr>
              <a:t>SPS </a:t>
            </a:r>
            <a:r>
              <a:rPr lang="en-GB" sz="1600" dirty="0">
                <a:latin typeface="Calibri"/>
                <a:cs typeface="Calibri"/>
              </a:rPr>
              <a:t>beam must synchronize to the AWAKE reference just before extraction. </a:t>
            </a:r>
            <a:endParaRPr lang="en-GB" sz="1600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  <a:defRPr/>
            </a:pPr>
            <a:endParaRPr lang="en-GB" sz="16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Synchronization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cs typeface="Calibri" charset="0"/>
              </a:rPr>
              <a:t>between electron beam and laser pulse: ~ 100 </a:t>
            </a:r>
            <a:r>
              <a:rPr lang="en-GB" sz="1600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fs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cs typeface="Calibri" charset="0"/>
              </a:rPr>
              <a:t> (cf. plasma period ~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4ps)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For </a:t>
            </a:r>
            <a:r>
              <a:rPr lang="en-US" sz="1400" dirty="0">
                <a:solidFill>
                  <a:srgbClr val="4F81BD"/>
                </a:solidFill>
                <a:latin typeface="Calibri" charset="0"/>
                <a:cs typeface="Calibri" charset="0"/>
              </a:rPr>
              <a:t>deterministic injection of e- bunch into plasma </a:t>
            </a:r>
            <a:r>
              <a:rPr lang="en-US" sz="140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wakefields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40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Achieved </a:t>
            </a:r>
            <a:r>
              <a:rPr lang="en-US" sz="1400" dirty="0">
                <a:solidFill>
                  <a:srgbClr val="4F81BD"/>
                </a:solidFill>
                <a:latin typeface="Calibri" charset="0"/>
                <a:cs typeface="Calibri" charset="0"/>
              </a:rPr>
              <a:t>by driving the RF-gun of the electron source with a laser pulse derived from same laser system as used for plasma ionization. </a:t>
            </a:r>
          </a:p>
          <a:p>
            <a:pPr>
              <a:defRPr/>
            </a:pPr>
            <a:endParaRPr lang="en-GB" sz="16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600" dirty="0">
                <a:latin typeface="Calibri"/>
                <a:cs typeface="Calibri"/>
              </a:rPr>
              <a:t>Exchange of synchronization signals on ~3 km long fibres between the AWAKE facility and SPS RF Faraday Cage in </a:t>
            </a:r>
            <a:r>
              <a:rPr lang="en-GB" sz="1600" dirty="0" smtClean="0">
                <a:latin typeface="Calibri"/>
                <a:cs typeface="Calibri"/>
              </a:rPr>
              <a:t>the control room</a:t>
            </a:r>
            <a:endParaRPr lang="en-GB" sz="1600" dirty="0">
              <a:latin typeface="Calibri"/>
              <a:cs typeface="Calibri"/>
            </a:endParaRPr>
          </a:p>
          <a:p>
            <a:pPr marL="1028700" lvl="1">
              <a:defRPr/>
            </a:pPr>
            <a:endParaRPr lang="en-GB" sz="1000" dirty="0" smtClean="0">
              <a:latin typeface="Calibri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06480" y="1338792"/>
            <a:ext cx="5432614" cy="1346766"/>
            <a:chOff x="2555671" y="4027794"/>
            <a:chExt cx="6296214" cy="1539798"/>
          </a:xfrm>
        </p:grpSpPr>
        <p:grpSp>
          <p:nvGrpSpPr>
            <p:cNvPr id="9" name="Group 8"/>
            <p:cNvGrpSpPr/>
            <p:nvPr/>
          </p:nvGrpSpPr>
          <p:grpSpPr>
            <a:xfrm>
              <a:off x="2555671" y="4027794"/>
              <a:ext cx="6296214" cy="1539798"/>
              <a:chOff x="2388167" y="980024"/>
              <a:chExt cx="6296214" cy="153979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88167" y="1038209"/>
                <a:ext cx="6296214" cy="1481613"/>
              </a:xfrm>
              <a:prstGeom prst="rect">
                <a:avLst/>
              </a:prstGeom>
              <a:solidFill>
                <a:srgbClr val="F0FFCA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2850646" y="1208918"/>
                <a:ext cx="5277640" cy="1256097"/>
                <a:chOff x="-749250" y="4669055"/>
                <a:chExt cx="5277640" cy="1256097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551221" y="5080258"/>
                  <a:ext cx="3977169" cy="404746"/>
                </a:xfrm>
                <a:prstGeom prst="ellipse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2586312" y="4745344"/>
                  <a:ext cx="0" cy="1102535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Oval 15"/>
                <p:cNvSpPr/>
                <p:nvPr/>
              </p:nvSpPr>
              <p:spPr>
                <a:xfrm>
                  <a:off x="2346740" y="5212379"/>
                  <a:ext cx="239572" cy="168607"/>
                </a:xfrm>
                <a:prstGeom prst="ellipse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418540" y="5538073"/>
                  <a:ext cx="1971408" cy="387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l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aser pulse (100fs)</a:t>
                  </a:r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-749250" y="5344535"/>
                  <a:ext cx="2744961" cy="387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3366FF"/>
                      </a:solidFill>
                    </a:rPr>
                    <a:t>proton bunch (1</a:t>
                  </a:r>
                  <a:r>
                    <a:rPr lang="en-US" sz="1600" dirty="0" smtClean="0">
                      <a:solidFill>
                        <a:srgbClr val="3366FF"/>
                      </a:solidFill>
                      <a:latin typeface="Symbol" charset="2"/>
                      <a:cs typeface="Symbol" charset="2"/>
                    </a:rPr>
                    <a:t>s</a:t>
                  </a:r>
                  <a:r>
                    <a:rPr lang="en-US" sz="1600" dirty="0" smtClean="0">
                      <a:solidFill>
                        <a:srgbClr val="3366FF"/>
                      </a:solidFill>
                    </a:rPr>
                    <a:t> ~400ps)</a:t>
                  </a:r>
                  <a:endParaRPr lang="en-US" sz="1600" dirty="0">
                    <a:solidFill>
                      <a:srgbClr val="3366FF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609581" y="4669055"/>
                  <a:ext cx="532871" cy="387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gas</a:t>
                  </a:r>
                  <a:endParaRPr lang="en-US" sz="16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690213" y="4683012"/>
                  <a:ext cx="902229" cy="387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Plasma</a:t>
                  </a:r>
                  <a:endParaRPr lang="en-US" sz="1600" dirty="0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3465658" y="980024"/>
                <a:ext cx="2589367" cy="387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8000"/>
                    </a:solidFill>
                  </a:rPr>
                  <a:t>Electron bunch (1</a:t>
                </a:r>
                <a:r>
                  <a:rPr lang="en-US" sz="1600" dirty="0" smtClean="0">
                    <a:solidFill>
                      <a:srgbClr val="008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sz="1600" dirty="0" smtClean="0">
                    <a:solidFill>
                      <a:srgbClr val="008000"/>
                    </a:solidFill>
                  </a:rPr>
                  <a:t>~</a:t>
                </a:r>
                <a:r>
                  <a:rPr lang="en-US" sz="1600" dirty="0">
                    <a:solidFill>
                      <a:srgbClr val="008000"/>
                    </a:solidFill>
                  </a:rPr>
                  <a:t>4</a:t>
                </a:r>
                <a:r>
                  <a:rPr lang="en-US" sz="1600" dirty="0" smtClean="0">
                    <a:solidFill>
                      <a:srgbClr val="008000"/>
                    </a:solidFill>
                  </a:rPr>
                  <a:t>ps)</a:t>
                </a:r>
                <a:endParaRPr lang="en-US" sz="16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 rot="1073485" flipV="1">
              <a:off x="4655857" y="4648713"/>
              <a:ext cx="740934" cy="52272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90260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Plasma Wakefield Acceleration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9" y="2717513"/>
            <a:ext cx="5268303" cy="1148705"/>
          </a:xfrm>
        </p:spPr>
        <p:txBody>
          <a:bodyPr>
            <a:noAutofit/>
          </a:bodyPr>
          <a:lstStyle/>
          <a:p>
            <a:r>
              <a:rPr lang="en-US" sz="1400" dirty="0"/>
              <a:t>Plasma wave is excited by a relativistic particle </a:t>
            </a:r>
            <a:r>
              <a:rPr lang="en-US" sz="1400" dirty="0" smtClean="0"/>
              <a:t>bunch.</a:t>
            </a:r>
            <a:endParaRPr lang="en-US" sz="1400" dirty="0"/>
          </a:p>
          <a:p>
            <a:r>
              <a:rPr lang="en-US" sz="1400" dirty="0"/>
              <a:t>Space charge of drive beam displaces plasma electrons. </a:t>
            </a:r>
          </a:p>
          <a:p>
            <a:r>
              <a:rPr lang="en-US" sz="1400" dirty="0"/>
              <a:t>Plasma electrons attracted by plasma ions, and rush back on-</a:t>
            </a:r>
            <a:r>
              <a:rPr lang="en-US" sz="1400" dirty="0" smtClean="0"/>
              <a:t>axis.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83350"/>
            <a:ext cx="2133600" cy="365125"/>
          </a:xfrm>
        </p:spPr>
        <p:txBody>
          <a:bodyPr/>
          <a:lstStyle/>
          <a:p>
            <a:fld id="{BF63DF78-E913-8A41-933F-B3580CE1A6D5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01779" y="981015"/>
            <a:ext cx="5448271" cy="1351980"/>
            <a:chOff x="1623563" y="422438"/>
            <a:chExt cx="5582635" cy="19428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3563" y="422438"/>
              <a:ext cx="5582635" cy="1921395"/>
            </a:xfrm>
            <a:prstGeom prst="rect">
              <a:avLst/>
            </a:prstGeom>
          </p:spPr>
        </p:pic>
        <p:sp>
          <p:nvSpPr>
            <p:cNvPr id="6" name="Line 305"/>
            <p:cNvSpPr>
              <a:spLocks noChangeShapeType="1"/>
            </p:cNvSpPr>
            <p:nvPr/>
          </p:nvSpPr>
          <p:spPr bwMode="auto">
            <a:xfrm flipH="1">
              <a:off x="3111116" y="2360568"/>
              <a:ext cx="696034" cy="0"/>
            </a:xfrm>
            <a:prstGeom prst="line">
              <a:avLst/>
            </a:prstGeom>
            <a:noFill/>
            <a:ln w="50800">
              <a:solidFill>
                <a:srgbClr val="006633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06"/>
            <p:cNvSpPr>
              <a:spLocks noChangeShapeType="1"/>
            </p:cNvSpPr>
            <p:nvPr/>
          </p:nvSpPr>
          <p:spPr bwMode="auto">
            <a:xfrm flipH="1">
              <a:off x="4696495" y="2360568"/>
              <a:ext cx="534618" cy="4763"/>
            </a:xfrm>
            <a:prstGeom prst="line">
              <a:avLst/>
            </a:prstGeom>
            <a:noFill/>
            <a:ln w="50800">
              <a:solidFill>
                <a:srgbClr val="006633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311"/>
            <p:cNvSpPr>
              <a:spLocks noChangeArrowheads="1"/>
            </p:cNvSpPr>
            <p:nvPr/>
          </p:nvSpPr>
          <p:spPr bwMode="auto">
            <a:xfrm>
              <a:off x="4019770" y="1964635"/>
              <a:ext cx="53461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5088" tIns="31750" rIns="65088" bIns="31750">
              <a:prstTxWarp prst="textNoShape">
                <a:avLst/>
              </a:prstTxWarp>
              <a:spAutoFit/>
            </a:bodyPr>
            <a:lstStyle/>
            <a:p>
              <a:pPr defTabSz="447675" eaLnBrk="0" hangingPunct="0">
                <a:spcBef>
                  <a:spcPct val="50000"/>
                </a:spcBef>
              </a:pPr>
              <a:r>
                <a:rPr lang="en-US" sz="14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Ez</a:t>
              </a:r>
              <a:endPara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" name="Line 313"/>
            <p:cNvSpPr>
              <a:spLocks noChangeShapeType="1"/>
            </p:cNvSpPr>
            <p:nvPr/>
          </p:nvSpPr>
          <p:spPr bwMode="auto">
            <a:xfrm>
              <a:off x="3968473" y="2365331"/>
              <a:ext cx="599157" cy="0"/>
            </a:xfrm>
            <a:prstGeom prst="line">
              <a:avLst/>
            </a:prstGeom>
            <a:noFill/>
            <a:ln w="50800">
              <a:solidFill>
                <a:srgbClr val="006633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111" y="1257646"/>
            <a:ext cx="2546653" cy="5467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111" y="1935264"/>
            <a:ext cx="2771689" cy="397731"/>
          </a:xfrm>
          <a:prstGeom prst="rect">
            <a:avLst/>
          </a:prstGeom>
        </p:spPr>
      </p:pic>
      <p:pic>
        <p:nvPicPr>
          <p:cNvPr id="18" name="Picture 17" descr="Nature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24"/>
          <a:stretch/>
        </p:blipFill>
        <p:spPr>
          <a:xfrm>
            <a:off x="6220387" y="3866218"/>
            <a:ext cx="2623906" cy="241499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504829" y="2887446"/>
            <a:ext cx="1329353" cy="592994"/>
            <a:chOff x="6642636" y="3472901"/>
            <a:chExt cx="1329353" cy="592994"/>
          </a:xfrm>
        </p:grpSpPr>
        <p:sp>
          <p:nvSpPr>
            <p:cNvPr id="20" name="TextBox 19"/>
            <p:cNvSpPr txBox="1"/>
            <p:nvPr/>
          </p:nvSpPr>
          <p:spPr>
            <a:xfrm>
              <a:off x="6653825" y="3472901"/>
              <a:ext cx="13181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F81BD"/>
                  </a:solidFill>
                  <a:sym typeface="Wingdings"/>
                </a:rPr>
                <a:t> </a:t>
              </a:r>
              <a:r>
                <a:rPr lang="en-US" sz="1400" dirty="0" smtClean="0">
                  <a:solidFill>
                    <a:srgbClr val="4F81BD"/>
                  </a:solidFill>
                </a:rPr>
                <a:t>deceleration</a:t>
              </a:r>
              <a:endParaRPr lang="en-US" sz="1400" dirty="0">
                <a:solidFill>
                  <a:srgbClr val="4F81BD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42636" y="3758118"/>
              <a:ext cx="1296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4F81BD"/>
                  </a:solidFill>
                  <a:sym typeface="Wingdings"/>
                </a:rPr>
                <a:t> </a:t>
              </a:r>
              <a:r>
                <a:rPr lang="en-US" sz="1400" dirty="0" smtClean="0">
                  <a:solidFill>
                    <a:srgbClr val="4F81BD"/>
                  </a:solidFill>
                </a:rPr>
                <a:t>acceleration</a:t>
              </a:r>
              <a:endParaRPr lang="en-US" sz="1400" dirty="0">
                <a:solidFill>
                  <a:srgbClr val="4F81BD"/>
                </a:solidFill>
              </a:endParaRPr>
            </a:p>
          </p:txBody>
        </p:sp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349564" y="4528632"/>
            <a:ext cx="5870823" cy="1449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/>
              <a:t>Size of the accelerating structure is set by the plasma density: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400" dirty="0" smtClean="0">
                <a:sym typeface="Wingdings"/>
              </a:rPr>
              <a:t>plasma wavelength </a:t>
            </a:r>
            <a:r>
              <a:rPr lang="en-US" sz="1400" b="1" dirty="0" err="1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err="1" smtClean="0"/>
              <a:t>p</a:t>
            </a:r>
            <a:r>
              <a:rPr lang="en-US" sz="1400" b="1" dirty="0" smtClean="0"/>
              <a:t> =1mm</a:t>
            </a:r>
            <a:r>
              <a:rPr lang="en-US" sz="1400" dirty="0" smtClean="0"/>
              <a:t>, (for typical plasma density of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p</a:t>
            </a:r>
            <a:r>
              <a:rPr lang="en-US" sz="1400" dirty="0" smtClean="0"/>
              <a:t> = 10</a:t>
            </a:r>
            <a:r>
              <a:rPr lang="en-US" sz="1400" baseline="30000" dirty="0" smtClean="0"/>
              <a:t>15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-3 </a:t>
            </a:r>
            <a:r>
              <a:rPr lang="en-US" sz="1400" dirty="0" smtClean="0"/>
              <a:t>)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400" b="1" dirty="0" smtClean="0">
                <a:solidFill>
                  <a:srgbClr val="FF0000"/>
                </a:solidFill>
              </a:rPr>
              <a:t>Produce ‘mini cavities’ inside the plasma </a:t>
            </a:r>
            <a:r>
              <a:rPr lang="en-US" sz="1400" b="1" dirty="0" smtClean="0">
                <a:solidFill>
                  <a:srgbClr val="FF0000"/>
                </a:solidFill>
              </a:rPr>
              <a:t>cell</a:t>
            </a:r>
          </a:p>
          <a:p>
            <a:pPr marL="285750" indent="-285750">
              <a:buFont typeface="Wingdings" charset="0"/>
              <a:buChar char="à"/>
            </a:pPr>
            <a:endParaRPr lang="en-US" sz="1400" b="1" dirty="0"/>
          </a:p>
          <a:p>
            <a:pPr marL="285750" indent="-285750">
              <a:buFont typeface="Wingdings" charset="0"/>
              <a:buChar char="à"/>
            </a:pPr>
            <a:r>
              <a:rPr lang="en-US" sz="1400" dirty="0"/>
              <a:t>To excite large amplitude wakefields, </a:t>
            </a:r>
            <a:r>
              <a:rPr lang="en-US" sz="1400" b="1" dirty="0"/>
              <a:t>proton bunch length </a:t>
            </a:r>
            <a:r>
              <a:rPr lang="en-US" sz="1400" b="1" dirty="0" err="1">
                <a:latin typeface="Symbol" charset="2"/>
                <a:cs typeface="Symbol" charset="2"/>
              </a:rPr>
              <a:t>s</a:t>
            </a:r>
            <a:r>
              <a:rPr lang="en-US" sz="1400" b="1" baseline="-25000" dirty="0" err="1">
                <a:cs typeface="Symbol" charset="2"/>
              </a:rPr>
              <a:t>z</a:t>
            </a:r>
            <a:r>
              <a:rPr lang="en-US" sz="1400" b="1" baseline="-25000" dirty="0">
                <a:cs typeface="Symbol" charset="2"/>
              </a:rPr>
              <a:t> </a:t>
            </a:r>
            <a:r>
              <a:rPr lang="en-US" sz="1400" b="1" dirty="0">
                <a:cs typeface="Symbol" charset="2"/>
              </a:rPr>
              <a:t>~ </a:t>
            </a:r>
            <a:r>
              <a:rPr lang="en-US" sz="1400" b="1" dirty="0" err="1">
                <a:latin typeface="Symbol" charset="2"/>
                <a:cs typeface="Symbol" charset="2"/>
              </a:rPr>
              <a:t>l</a:t>
            </a:r>
            <a:r>
              <a:rPr lang="en-US" sz="1400" b="1" baseline="-25000" dirty="0" err="1"/>
              <a:t>p</a:t>
            </a:r>
            <a:r>
              <a:rPr lang="en-US" sz="1400" b="1" dirty="0"/>
              <a:t> = 1mm</a:t>
            </a:r>
          </a:p>
          <a:p>
            <a:pPr marL="285750" indent="-285750">
              <a:buFont typeface="Wingdings" charset="0"/>
              <a:buChar char="à"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66058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65" y="1759815"/>
            <a:ext cx="3362400" cy="278295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89882" y="710931"/>
            <a:ext cx="6936565" cy="468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Experimental results show success of PWFA and its research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083" y="2697867"/>
            <a:ext cx="1986781" cy="21926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39911" y="4890560"/>
            <a:ext cx="4530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 smtClean="0">
                <a:sym typeface="Wingdings"/>
              </a:rPr>
              <a:t>SLAC </a:t>
            </a:r>
            <a:r>
              <a:rPr lang="en-US" sz="1400" dirty="0">
                <a:sym typeface="Wingdings"/>
              </a:rPr>
              <a:t>beam: </a:t>
            </a:r>
            <a:r>
              <a:rPr lang="en-US" sz="1400" dirty="0" smtClean="0"/>
              <a:t>42 </a:t>
            </a:r>
            <a:r>
              <a:rPr lang="en-US" sz="1400" dirty="0"/>
              <a:t>GeV, 3nC @ 10 Hz, </a:t>
            </a:r>
            <a:r>
              <a:rPr lang="en-US" sz="1400" dirty="0" err="1">
                <a:latin typeface="Symbol" charset="2"/>
                <a:cs typeface="Symbol" charset="2"/>
              </a:rPr>
              <a:t>s</a:t>
            </a:r>
            <a:r>
              <a:rPr lang="en-US" sz="1400" dirty="0" err="1"/>
              <a:t>x</a:t>
            </a:r>
            <a:r>
              <a:rPr lang="en-US" sz="1400" dirty="0"/>
              <a:t> =  10µm, 50 </a:t>
            </a:r>
            <a:r>
              <a:rPr lang="en-US" sz="1400" dirty="0" err="1"/>
              <a:t>fs</a:t>
            </a:r>
            <a:endParaRPr lang="en-US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81342" y="1511972"/>
            <a:ext cx="4367985" cy="993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High-Efficiency acceleration of an electron beam in a plasmas wakefield accelerator</a:t>
            </a:r>
          </a:p>
          <a:p>
            <a:pPr marL="0" indent="0">
              <a:buFont typeface="Arial"/>
              <a:buNone/>
            </a:pPr>
            <a:r>
              <a:rPr lang="en-US" sz="1200" dirty="0" smtClean="0">
                <a:solidFill>
                  <a:srgbClr val="008000"/>
                </a:solidFill>
              </a:rPr>
              <a:t>M. </a:t>
            </a:r>
            <a:r>
              <a:rPr lang="en-US" sz="1200" dirty="0" err="1" smtClean="0">
                <a:solidFill>
                  <a:srgbClr val="008000"/>
                </a:solidFill>
              </a:rPr>
              <a:t>Litos</a:t>
            </a:r>
            <a:r>
              <a:rPr lang="en-US" sz="1200" dirty="0" smtClean="0">
                <a:solidFill>
                  <a:srgbClr val="008000"/>
                </a:solidFill>
              </a:rPr>
              <a:t> et al., </a:t>
            </a:r>
            <a:r>
              <a:rPr lang="en-US" sz="1200" dirty="0" err="1" smtClean="0">
                <a:solidFill>
                  <a:srgbClr val="008000"/>
                </a:solidFill>
              </a:rPr>
              <a:t>doi</a:t>
            </a:r>
            <a:r>
              <a:rPr lang="en-US" sz="1200" dirty="0" smtClean="0">
                <a:solidFill>
                  <a:srgbClr val="008000"/>
                </a:solidFill>
              </a:rPr>
              <a:t>,  Nature, 6 Nov 2014, 10.1038/nature 13992</a:t>
            </a: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46" y="2505742"/>
            <a:ext cx="2017820" cy="26679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41731" y="5391720"/>
            <a:ext cx="4407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>
                <a:solidFill>
                  <a:schemeClr val="accent1"/>
                </a:solidFill>
              </a:rPr>
              <a:t>Total efficiency is &lt;29.1%&gt;  with a maximum of 50%. </a:t>
            </a:r>
          </a:p>
          <a:p>
            <a:pPr lvl="1"/>
            <a:r>
              <a:rPr lang="en-US" sz="1400" dirty="0">
                <a:solidFill>
                  <a:schemeClr val="accent1"/>
                </a:solidFill>
              </a:rPr>
              <a:t>Final energy spread of 0.7 % (2% average)</a:t>
            </a:r>
          </a:p>
        </p:txBody>
      </p:sp>
    </p:spTree>
    <p:extLst>
      <p:ext uri="{BB962C8B-B14F-4D97-AF65-F5344CB8AC3E}">
        <p14:creationId xmlns:p14="http://schemas.microsoft.com/office/powerpoint/2010/main" val="65936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Driven PWA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37" y="1315465"/>
            <a:ext cx="9019263" cy="30508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is a </a:t>
            </a:r>
            <a:r>
              <a:rPr lang="en-US" dirty="0" smtClean="0">
                <a:solidFill>
                  <a:srgbClr val="FF0000"/>
                </a:solidFill>
              </a:rPr>
              <a:t>limit to the energy gain </a:t>
            </a:r>
            <a:r>
              <a:rPr lang="en-US" dirty="0" smtClean="0"/>
              <a:t>of a witness bunch in the plasma:</a:t>
            </a:r>
          </a:p>
          <a:p>
            <a:pPr lvl="1">
              <a:buFont typeface="Wingdings" charset="0"/>
              <a:buChar char="è"/>
            </a:pPr>
            <a:endParaRPr lang="en-US" dirty="0"/>
          </a:p>
          <a:p>
            <a:pPr lvl="1">
              <a:buFont typeface="Wingdings" charset="0"/>
              <a:buChar char="è"/>
            </a:pPr>
            <a:r>
              <a:rPr lang="en-US" dirty="0" smtClean="0"/>
              <a:t>Today’s electron beams usually &lt; 100 J level. </a:t>
            </a:r>
          </a:p>
          <a:p>
            <a:endParaRPr lang="en-US" dirty="0" smtClean="0"/>
          </a:p>
          <a:p>
            <a:r>
              <a:rPr lang="en-US" dirty="0" smtClean="0"/>
              <a:t>To reach TeV scale with electron driven PWA: also need </a:t>
            </a:r>
            <a:r>
              <a:rPr lang="en-US" dirty="0" smtClean="0">
                <a:solidFill>
                  <a:srgbClr val="FF0000"/>
                </a:solidFill>
              </a:rPr>
              <a:t>several stages, </a:t>
            </a:r>
            <a:r>
              <a:rPr lang="en-US" dirty="0" smtClean="0"/>
              <a:t>but </a:t>
            </a:r>
            <a:r>
              <a:rPr lang="en-US" dirty="0"/>
              <a:t>need to have </a:t>
            </a:r>
          </a:p>
          <a:p>
            <a:pPr lvl="1"/>
            <a:r>
              <a:rPr lang="en-US" dirty="0"/>
              <a:t>relative timing in 10’s of </a:t>
            </a:r>
            <a:r>
              <a:rPr lang="en-US" dirty="0" err="1"/>
              <a:t>fs</a:t>
            </a:r>
            <a:r>
              <a:rPr lang="en-US" dirty="0"/>
              <a:t> </a:t>
            </a:r>
            <a:r>
              <a:rPr lang="en-US" dirty="0" smtClean="0"/>
              <a:t>range</a:t>
            </a:r>
            <a:endParaRPr lang="en-US" dirty="0"/>
          </a:p>
          <a:p>
            <a:pPr lvl="1"/>
            <a:r>
              <a:rPr lang="en-US" dirty="0"/>
              <a:t>many stages</a:t>
            </a:r>
          </a:p>
          <a:p>
            <a:pPr lvl="1"/>
            <a:r>
              <a:rPr lang="en-US" dirty="0"/>
              <a:t>effective gradient reduced because of long sections between accelerating elements….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68171" y="4674863"/>
            <a:ext cx="8015682" cy="669196"/>
            <a:chOff x="495999" y="5588364"/>
            <a:chExt cx="8343201" cy="799654"/>
          </a:xfrm>
        </p:grpSpPr>
        <p:sp>
          <p:nvSpPr>
            <p:cNvPr id="6" name="Rectangle 5"/>
            <p:cNvSpPr/>
            <p:nvPr/>
          </p:nvSpPr>
          <p:spPr>
            <a:xfrm>
              <a:off x="1314172" y="5867368"/>
              <a:ext cx="534544" cy="258681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95999" y="6020005"/>
              <a:ext cx="1345203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570539" y="5590369"/>
              <a:ext cx="11162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8000"/>
                  </a:solidFill>
                </a:rPr>
                <a:t>Witness beam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85513" y="6111019"/>
              <a:ext cx="18588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D</a:t>
              </a:r>
              <a:r>
                <a:rPr lang="en-US" sz="1200" dirty="0" smtClean="0">
                  <a:solidFill>
                    <a:srgbClr val="0000FF"/>
                  </a:solidFill>
                </a:rPr>
                <a:t>rive beam: electron/laser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0877" y="5600124"/>
              <a:ext cx="991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Plasma cell</a:t>
              </a:r>
              <a:endParaRPr lang="en-US" sz="12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41805" y="5866317"/>
              <a:ext cx="783669" cy="258681"/>
              <a:chOff x="2216955" y="5866317"/>
              <a:chExt cx="783669" cy="2586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3203532" y="5867368"/>
              <a:ext cx="783669" cy="258681"/>
              <a:chOff x="2216955" y="5866317"/>
              <a:chExt cx="783669" cy="25868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4207236" y="5867368"/>
              <a:ext cx="783669" cy="258681"/>
              <a:chOff x="2216955" y="5866317"/>
              <a:chExt cx="783669" cy="258681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5231387" y="5854568"/>
              <a:ext cx="783669" cy="258681"/>
              <a:chOff x="2216955" y="5866317"/>
              <a:chExt cx="783669" cy="258681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6260613" y="5865363"/>
              <a:ext cx="783669" cy="258681"/>
              <a:chOff x="2216955" y="5866317"/>
              <a:chExt cx="783669" cy="258681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/>
            <p:cNvGrpSpPr/>
            <p:nvPr/>
          </p:nvGrpSpPr>
          <p:grpSpPr>
            <a:xfrm>
              <a:off x="7286498" y="5859853"/>
              <a:ext cx="783669" cy="258681"/>
              <a:chOff x="2216955" y="5866317"/>
              <a:chExt cx="783669" cy="258681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466080" y="5866317"/>
                <a:ext cx="534544" cy="258681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216955" y="6017904"/>
                <a:ext cx="776155" cy="107094"/>
                <a:chOff x="2216955" y="6017904"/>
                <a:chExt cx="776155" cy="107094"/>
              </a:xfrm>
            </p:grpSpPr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2367257" y="6018954"/>
                  <a:ext cx="625853" cy="1051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216955" y="6017904"/>
                  <a:ext cx="157817" cy="10709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" name="Group 16"/>
            <p:cNvGrpSpPr/>
            <p:nvPr/>
          </p:nvGrpSpPr>
          <p:grpSpPr>
            <a:xfrm>
              <a:off x="503513" y="5859853"/>
              <a:ext cx="8335687" cy="105745"/>
              <a:chOff x="503513" y="5859853"/>
              <a:chExt cx="8335687" cy="105745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975987" y="5965598"/>
                <a:ext cx="7863213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503513" y="5859853"/>
                <a:ext cx="489215" cy="105745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2188020" y="5597899"/>
              <a:ext cx="991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Plasma cell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70193" y="5607038"/>
              <a:ext cx="991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Plasma cell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77216" y="5608663"/>
              <a:ext cx="991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Plasma cell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99022" y="5588364"/>
              <a:ext cx="991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Plasma cell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6639" y="5590369"/>
              <a:ext cx="991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Plasma cell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688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Driven PWA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93" y="776789"/>
            <a:ext cx="8810898" cy="2933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Proton beams carry much higher energy: 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 smtClean="0"/>
              <a:t>19kJ for 3E11 protons at 400 GeV/c. </a:t>
            </a:r>
          </a:p>
          <a:p>
            <a:pPr lvl="1"/>
            <a:r>
              <a:rPr lang="en-US" sz="1600" dirty="0" smtClean="0"/>
              <a:t>Drives wakefields over much longer plasma length</a:t>
            </a:r>
            <a:r>
              <a:rPr lang="en-US" sz="1600" dirty="0" smtClean="0">
                <a:solidFill>
                  <a:srgbClr val="FF0000"/>
                </a:solidFill>
              </a:rPr>
              <a:t>, only 1 plasma stage </a:t>
            </a:r>
            <a:r>
              <a:rPr lang="en-US" sz="1600" dirty="0" smtClean="0"/>
              <a:t>needed. 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800" dirty="0" smtClean="0">
                <a:cs typeface="Times New Roman"/>
              </a:rPr>
              <a:t>Simulations show that it is possible to </a:t>
            </a:r>
            <a:r>
              <a:rPr lang="en-US" sz="1800" dirty="0">
                <a:solidFill>
                  <a:srgbClr val="FF0000"/>
                </a:solidFill>
                <a:cs typeface="Times New Roman"/>
              </a:rPr>
              <a:t>gain 600 GeV </a:t>
            </a:r>
            <a:r>
              <a:rPr lang="en-US" sz="1800" dirty="0">
                <a:cs typeface="Times New Roman"/>
              </a:rPr>
              <a:t>in a single passage through </a:t>
            </a:r>
            <a:r>
              <a:rPr lang="en-US" sz="1800" dirty="0">
                <a:solidFill>
                  <a:srgbClr val="FF0000"/>
                </a:solidFill>
                <a:cs typeface="Times New Roman"/>
              </a:rPr>
              <a:t>a 450 m long plasma </a:t>
            </a:r>
            <a:r>
              <a:rPr lang="en-US" sz="1800" dirty="0">
                <a:cs typeface="Times New Roman"/>
              </a:rPr>
              <a:t>using a </a:t>
            </a:r>
            <a:r>
              <a:rPr lang="en-US" sz="1800" b="1" dirty="0">
                <a:cs typeface="Times New Roman"/>
              </a:rPr>
              <a:t>1 TeV p+ </a:t>
            </a:r>
            <a:r>
              <a:rPr lang="en-US" sz="1800" dirty="0">
                <a:cs typeface="Times New Roman"/>
              </a:rPr>
              <a:t>bunch driver of </a:t>
            </a:r>
            <a:r>
              <a:rPr lang="en-US" sz="1800" b="1" dirty="0">
                <a:cs typeface="Times New Roman"/>
              </a:rPr>
              <a:t>10e11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b="1" dirty="0">
                <a:cs typeface="Times New Roman"/>
              </a:rPr>
              <a:t>protons</a:t>
            </a:r>
            <a:r>
              <a:rPr lang="en-US" sz="1800" dirty="0">
                <a:cs typeface="Times New Roman"/>
              </a:rPr>
              <a:t> and an </a:t>
            </a:r>
            <a:r>
              <a:rPr lang="en-US" sz="1800" dirty="0" err="1">
                <a:cs typeface="Times New Roman"/>
              </a:rPr>
              <a:t>rms</a:t>
            </a:r>
            <a:r>
              <a:rPr lang="en-US" sz="1800" dirty="0">
                <a:cs typeface="Times New Roman"/>
              </a:rPr>
              <a:t> bunch length of </a:t>
            </a:r>
            <a:r>
              <a:rPr lang="en-US" sz="1800" b="1" dirty="0">
                <a:cs typeface="Times New Roman"/>
              </a:rPr>
              <a:t>100 </a:t>
            </a:r>
            <a:r>
              <a:rPr lang="en-US" sz="1800" b="1" dirty="0" smtClean="0">
                <a:latin typeface="Symbol" charset="2"/>
                <a:cs typeface="Symbol" charset="2"/>
              </a:rPr>
              <a:t>m</a:t>
            </a:r>
            <a:r>
              <a:rPr lang="en-US" sz="1800" b="1" dirty="0" smtClean="0">
                <a:cs typeface="Times New Roman"/>
              </a:rPr>
              <a:t>m</a:t>
            </a:r>
            <a:r>
              <a:rPr lang="en-US" sz="1800" dirty="0" smtClean="0">
                <a:cs typeface="Times New Roman"/>
              </a:rPr>
              <a:t>.</a:t>
            </a:r>
            <a:endParaRPr lang="en-US" sz="1800" dirty="0">
              <a:cs typeface="Times New Roman"/>
            </a:endParaRPr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41781" y="4352229"/>
            <a:ext cx="8180949" cy="742482"/>
            <a:chOff x="317490" y="5582854"/>
            <a:chExt cx="8521710" cy="774988"/>
          </a:xfrm>
        </p:grpSpPr>
        <p:sp>
          <p:nvSpPr>
            <p:cNvPr id="19" name="Rectangle 18"/>
            <p:cNvSpPr/>
            <p:nvPr/>
          </p:nvSpPr>
          <p:spPr>
            <a:xfrm>
              <a:off x="1314171" y="5867368"/>
              <a:ext cx="6552521" cy="258681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17490" y="6014379"/>
              <a:ext cx="836931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03513" y="5859853"/>
              <a:ext cx="8335687" cy="105745"/>
              <a:chOff x="503513" y="5859853"/>
              <a:chExt cx="8335687" cy="105745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975987" y="5965598"/>
                <a:ext cx="7863213" cy="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503513" y="5859853"/>
                <a:ext cx="489215" cy="105745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7442217" y="5582854"/>
              <a:ext cx="11162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8000"/>
                  </a:solidFill>
                </a:rPr>
                <a:t>Witness beam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94437" y="6080843"/>
              <a:ext cx="146859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D</a:t>
              </a:r>
              <a:r>
                <a:rPr lang="en-US" sz="1200" dirty="0" smtClean="0">
                  <a:solidFill>
                    <a:srgbClr val="0000FF"/>
                  </a:solidFill>
                </a:rPr>
                <a:t>rive beam: protons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50927" y="5615360"/>
              <a:ext cx="1623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Plasma cell</a:t>
              </a:r>
              <a:endParaRPr lang="en-US" sz="1200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5743525" y="3158949"/>
            <a:ext cx="3192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Caldwell, K. </a:t>
            </a:r>
            <a:r>
              <a:rPr lang="en-US" sz="1000" dirty="0" err="1" smtClean="0"/>
              <a:t>Lotov</a:t>
            </a:r>
            <a:r>
              <a:rPr lang="en-US" sz="1000" dirty="0" smtClean="0"/>
              <a:t>, Physics of Plasma, 18,103101 (2011)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5354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33" y="85930"/>
            <a:ext cx="8892664" cy="579479"/>
          </a:xfrm>
        </p:spPr>
        <p:txBody>
          <a:bodyPr>
            <a:noAutofit/>
          </a:bodyPr>
          <a:lstStyle/>
          <a:p>
            <a:r>
              <a:rPr lang="en-US" sz="3200" dirty="0" smtClean="0"/>
              <a:t>Beam-Driven Wakefield Acceleration: Landscape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3DF78-E913-8A41-933F-B3580CE1A6D5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600712"/>
              </p:ext>
            </p:extLst>
          </p:nvPr>
        </p:nvGraphicFramePr>
        <p:xfrm>
          <a:off x="109119" y="1136657"/>
          <a:ext cx="8895078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994"/>
                <a:gridCol w="1006349"/>
                <a:gridCol w="790703"/>
                <a:gridCol w="1739147"/>
                <a:gridCol w="595886"/>
                <a:gridCol w="623389"/>
                <a:gridCol w="3098610"/>
              </a:tblGrid>
              <a:tr h="2707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Facility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Where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Drive</a:t>
                      </a:r>
                      <a:r>
                        <a:rPr lang="en-US" sz="1200" baseline="0" dirty="0" smtClean="0"/>
                        <a:t> (D) beam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Witness (W) beam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Start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End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Goal</a:t>
                      </a:r>
                      <a:endParaRPr lang="en-US" sz="1200" dirty="0"/>
                    </a:p>
                  </a:txBody>
                  <a:tcPr anchor="ctr"/>
                </a:tc>
              </a:tr>
              <a:tr h="85100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AWAKE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CERN, Geneva, Switzerland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400 GeV </a:t>
                      </a:r>
                      <a:r>
                        <a:rPr lang="en-US" sz="1200" b="1" baseline="0" dirty="0" smtClean="0"/>
                        <a:t>protons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Externally</a:t>
                      </a:r>
                      <a:r>
                        <a:rPr lang="en-US" sz="1200" baseline="0" dirty="0" smtClean="0"/>
                        <a:t> injected electron beam (PHIN 15 MeV)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2020+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b="1" dirty="0" smtClean="0"/>
                        <a:t>Use</a:t>
                      </a:r>
                      <a:r>
                        <a:rPr lang="en-US" sz="1200" b="1" baseline="0" dirty="0" smtClean="0"/>
                        <a:t> for f</a:t>
                      </a:r>
                      <a:r>
                        <a:rPr lang="en-US" sz="1200" b="1" dirty="0" smtClean="0"/>
                        <a:t>uture</a:t>
                      </a:r>
                      <a:r>
                        <a:rPr lang="en-US" sz="1200" b="1" baseline="0" dirty="0" smtClean="0"/>
                        <a:t> high energy e-/e+ collider.</a:t>
                      </a:r>
                      <a:endParaRPr lang="en-US" sz="1200" b="1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/>
                        <a:t>Study</a:t>
                      </a:r>
                      <a:r>
                        <a:rPr lang="en-US" sz="1200" baseline="0" dirty="0" smtClean="0"/>
                        <a:t> Self-Modulation Instability (SMI).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aseline="0" dirty="0" smtClean="0"/>
                        <a:t>Accelerate externally injected electrons.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/>
                        <a:t>Demonstrate</a:t>
                      </a:r>
                      <a:r>
                        <a:rPr lang="en-US" sz="1200" baseline="0" dirty="0" smtClean="0"/>
                        <a:t> scalability of acceleration scheme. </a:t>
                      </a:r>
                      <a:endParaRPr lang="en-US" sz="1200" dirty="0"/>
                    </a:p>
                  </a:txBody>
                  <a:tcPr anchor="ctr"/>
                </a:tc>
              </a:tr>
              <a:tr h="1662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SLAC-FACET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SLAC,</a:t>
                      </a:r>
                      <a:r>
                        <a:rPr lang="en-US" sz="1200" baseline="0" dirty="0" smtClean="0"/>
                        <a:t> Stanford, USA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 GeV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electrons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positrons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Two-bunch formed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with mask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(e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/e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and e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-e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bunches)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Sept 2016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Acceleration of witness bunch with high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quality and efficiency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Acceleration of positrons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FACET II proposal for 2018 operation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662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DESY-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Zeuthen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PITZ, DESY,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Zeuthen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,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Germany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20 MeV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electron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 beam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No witness (W) beam, only D beam from RF-gun.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2015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~2017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Study Self-Modulation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Instability 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(SMI)</a:t>
                      </a: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1662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DESY-FLASH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Forward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DESY, Hamburg,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Germany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X-ray FEL type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electron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beam 1 GeV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D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+ W in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FEL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bunch.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Or independent W-bunch (LWFA).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2016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2020+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Application (mostly) for x-ray FEL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Energy-doubling of Flash-beam energy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Upgrade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-stage: use 2 GeV FEL D beam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1662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Brookhaven ATF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BNL, Brookhaven, USA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60 MeV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electrons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Several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bunches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, D+W formed with mask.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On going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Study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quasi-nonlinear PWFA regime.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Study PWFA driven by multiple bunches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aseline="0" dirty="0" err="1" smtClean="0">
                          <a:solidFill>
                            <a:srgbClr val="000000"/>
                          </a:solidFill>
                        </a:rPr>
                        <a:t>Visualisation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</a:rPr>
                        <a:t> with optical techniques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09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37764</TotalTime>
  <Words>3736</Words>
  <Application>Microsoft Macintosh PowerPoint</Application>
  <PresentationFormat>On-screen Show (4:3)</PresentationFormat>
  <Paragraphs>858</Paragraphs>
  <Slides>48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AWAKE: Advanced Proton Driven Plasma Wakefield Acceleration Experiment at CERN</vt:lpstr>
      <vt:lpstr>Outline</vt:lpstr>
      <vt:lpstr>Main Driver for PWFA: Linear Collider</vt:lpstr>
      <vt:lpstr>Main Driver for PWFA Research: Linear Collider</vt:lpstr>
      <vt:lpstr>Plasma Wakefield Acceleration Principle</vt:lpstr>
      <vt:lpstr>Some Experimental Results</vt:lpstr>
      <vt:lpstr>Electron Beam Driven PWA</vt:lpstr>
      <vt:lpstr>Proton Beam Driven PWA</vt:lpstr>
      <vt:lpstr>Beam-Driven Wakefield Acceleration: Landscape</vt:lpstr>
      <vt:lpstr>Outline</vt:lpstr>
      <vt:lpstr>AWAKE</vt:lpstr>
      <vt:lpstr>AWAKE at CERN</vt:lpstr>
      <vt:lpstr>AWAKE at CERN</vt:lpstr>
      <vt:lpstr>AWAKE at CERN</vt:lpstr>
      <vt:lpstr>Outline</vt:lpstr>
      <vt:lpstr>SPS Proton Beam: Drive Beam</vt:lpstr>
      <vt:lpstr>Plasma Source: Rubidium Vapor Source</vt:lpstr>
      <vt:lpstr>Plasma Source: Rubidium Vapor Source</vt:lpstr>
      <vt:lpstr>Laser Beam</vt:lpstr>
      <vt:lpstr>Combining Drive Beam, Plasma Source, Laser:  Proton Bunch Self-Modulation</vt:lpstr>
      <vt:lpstr>AWAKE: 1st Experimental Phase</vt:lpstr>
      <vt:lpstr>AWAKE Experimental Layout: 1st Phase</vt:lpstr>
      <vt:lpstr>AWAKE Experimental Layout: 1st Phase</vt:lpstr>
      <vt:lpstr>Self-Modulation Instability Diagnostics</vt:lpstr>
      <vt:lpstr>Outline</vt:lpstr>
      <vt:lpstr>AWAKE Experimental Layout: 2nd Phase</vt:lpstr>
      <vt:lpstr>Witness Beam: Electron Source</vt:lpstr>
      <vt:lpstr>AWAKE Experimental Layout: 2nd Phase</vt:lpstr>
      <vt:lpstr>AWAKE Experimental Layout: 2nd Phase</vt:lpstr>
      <vt:lpstr>PowerPoint Presentation</vt:lpstr>
      <vt:lpstr>AWAKE Experimental Layout: 2nd Phase</vt:lpstr>
      <vt:lpstr>AWAKE Experimental Layout: 2nd Phase</vt:lpstr>
      <vt:lpstr>AWAKE Experimental Layout: 2nd Phase</vt:lpstr>
      <vt:lpstr>Witness Beam Acceleration Diagnostics</vt:lpstr>
      <vt:lpstr>Outline</vt:lpstr>
      <vt:lpstr>AWAKE Experimental Facility at CERN</vt:lpstr>
      <vt:lpstr>Proton Beam Line</vt:lpstr>
      <vt:lpstr>Laser System</vt:lpstr>
      <vt:lpstr>Electron Beam Line</vt:lpstr>
      <vt:lpstr>Electron Beam Line</vt:lpstr>
      <vt:lpstr>Electron Beam Line</vt:lpstr>
      <vt:lpstr>Outline</vt:lpstr>
      <vt:lpstr>AWAKE Timeline</vt:lpstr>
      <vt:lpstr>Next Steps</vt:lpstr>
      <vt:lpstr>Outline</vt:lpstr>
      <vt:lpstr>Summary</vt:lpstr>
      <vt:lpstr>PowerPoint Presentation</vt:lpstr>
      <vt:lpstr>Proton/Electron/Laser Synchronization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Edda Gschwendtner</dc:creator>
  <cp:keywords/>
  <dc:description/>
  <cp:lastModifiedBy>Edda Gschwendtner</cp:lastModifiedBy>
  <cp:revision>304</cp:revision>
  <cp:lastPrinted>2014-02-21T12:06:09Z</cp:lastPrinted>
  <dcterms:created xsi:type="dcterms:W3CDTF">2014-02-26T09:32:50Z</dcterms:created>
  <dcterms:modified xsi:type="dcterms:W3CDTF">2015-01-09T17:24:50Z</dcterms:modified>
  <cp:category/>
</cp:coreProperties>
</file>