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72" r:id="rId3"/>
    <p:sldMasterId id="2147483696" r:id="rId4"/>
    <p:sldMasterId id="2147483708" r:id="rId5"/>
  </p:sldMasterIdLst>
  <p:notesMasterIdLst>
    <p:notesMasterId r:id="rId40"/>
  </p:notesMasterIdLst>
  <p:sldIdLst>
    <p:sldId id="256" r:id="rId6"/>
    <p:sldId id="344" r:id="rId7"/>
    <p:sldId id="417" r:id="rId8"/>
    <p:sldId id="416" r:id="rId9"/>
    <p:sldId id="342" r:id="rId10"/>
    <p:sldId id="343" r:id="rId11"/>
    <p:sldId id="402" r:id="rId12"/>
    <p:sldId id="405" r:id="rId13"/>
    <p:sldId id="403" r:id="rId14"/>
    <p:sldId id="406" r:id="rId15"/>
    <p:sldId id="407" r:id="rId16"/>
    <p:sldId id="409" r:id="rId17"/>
    <p:sldId id="411" r:id="rId18"/>
    <p:sldId id="415" r:id="rId19"/>
    <p:sldId id="412" r:id="rId20"/>
    <p:sldId id="413" r:id="rId21"/>
    <p:sldId id="404" r:id="rId22"/>
    <p:sldId id="346" r:id="rId23"/>
    <p:sldId id="347" r:id="rId24"/>
    <p:sldId id="349" r:id="rId25"/>
    <p:sldId id="350" r:id="rId26"/>
    <p:sldId id="351" r:id="rId27"/>
    <p:sldId id="354" r:id="rId28"/>
    <p:sldId id="357" r:id="rId29"/>
    <p:sldId id="396" r:id="rId30"/>
    <p:sldId id="399" r:id="rId31"/>
    <p:sldId id="375" r:id="rId32"/>
    <p:sldId id="374" r:id="rId33"/>
    <p:sldId id="420" r:id="rId34"/>
    <p:sldId id="419" r:id="rId35"/>
    <p:sldId id="290" r:id="rId36"/>
    <p:sldId id="381" r:id="rId37"/>
    <p:sldId id="385" r:id="rId38"/>
    <p:sldId id="386" r:id="rId39"/>
  </p:sldIdLst>
  <p:sldSz cx="9144000" cy="6858000" type="screen4x3"/>
  <p:notesSz cx="6780213" cy="9910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5" autoAdjust="0"/>
    <p:restoredTop sz="94660"/>
  </p:normalViewPr>
  <p:slideViewPr>
    <p:cSldViewPr>
      <p:cViewPr varScale="1">
        <p:scale>
          <a:sx n="65" d="100"/>
          <a:sy n="65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6938"/>
            <a:ext cx="5424487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13875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38C72E-CDCD-4A62-8C28-883E370D9E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40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8C72E-CDCD-4A62-8C28-883E370D9E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55C3B-499B-4CDD-84A5-C391AD80FCE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55C3B-499B-4CDD-84A5-C391AD80FCE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55C3B-499B-4CDD-84A5-C391AD80FCE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AFCA5-9357-4F6C-AB4D-33EB9681ED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829F-4DA9-4275-B56A-82F90EB5498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CBAD-9665-444F-BFAF-176CB437A9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7ED8-8B10-4259-9D54-DBC377AE48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F735-54DF-44F5-85DE-8DB23401351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2324-8D85-41B7-974B-822130CFA9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279525"/>
            <a:ext cx="43164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316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8FA6-FEA9-4B38-BD8A-155B0C4264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CECF-3C96-4B9E-9C3D-F35490A6B4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9B2A-C893-4B39-A69A-F6C872E648B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3365-A803-42F2-B7DC-087A45BBD20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45B5-310E-4433-8D18-5041EF5126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6374-D6F2-4BDD-8E5F-62F65850D95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29DF-EB67-47BA-BB3A-D0D7407CC4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CB6D-10B4-4DCE-B3DB-79AC5EC968C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44450"/>
            <a:ext cx="2195513" cy="57610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37312" cy="57610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599B-0FE9-4C4E-9591-DC9893AA2FB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7ED8-8B10-4259-9D54-DBC377AE48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3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F735-54DF-44F5-85DE-8DB23401351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6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2324-8D85-41B7-974B-822130CFA9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94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279525"/>
            <a:ext cx="43164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316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8FA6-FEA9-4B38-BD8A-155B0C4264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73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CECF-3C96-4B9E-9C3D-F35490A6B4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95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9B2A-C893-4B39-A69A-F6C872E648B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5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3365-A803-42F2-B7DC-087A45BBD20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5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4691-125B-4CCA-9A23-2C7A24E3141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45B5-310E-4433-8D18-5041EF5126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29DF-EB67-47BA-BB3A-D0D7407CC4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62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CB6D-10B4-4DCE-B3DB-79AC5EC968C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07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44450"/>
            <a:ext cx="2195513" cy="57610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37312" cy="57610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599B-0FE9-4C4E-9591-DC9893AA2FB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10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7ED8-8B10-4259-9D54-DBC377AE48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2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F735-54DF-44F5-85DE-8DB23401351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85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2324-8D85-41B7-974B-822130CFA9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16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279525"/>
            <a:ext cx="43164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316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8FA6-FEA9-4B38-BD8A-155B0C4264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41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CECF-3C96-4B9E-9C3D-F35490A6B4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3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9B2A-C893-4B39-A69A-F6C872E648B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5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805D-508D-4BCC-9220-9D0BAA72C1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3365-A803-42F2-B7DC-087A45BBD20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45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45B5-310E-4433-8D18-5041EF5126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19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29DF-EB67-47BA-BB3A-D0D7407CC4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92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CB6D-10B4-4DCE-B3DB-79AC5EC968C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99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44450"/>
            <a:ext cx="2195513" cy="57610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37312" cy="57610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599B-0FE9-4C4E-9591-DC9893AA2FB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70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7ED8-8B10-4259-9D54-DBC377AE48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49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F735-54DF-44F5-85DE-8DB23401351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94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2324-8D85-41B7-974B-822130CFA9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48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279525"/>
            <a:ext cx="43164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316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8FA6-FEA9-4B38-BD8A-155B0C4264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02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CECF-3C96-4B9E-9C3D-F35490A6B4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6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164E-9E4A-4782-8FCB-4AFEFE320B0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9B2A-C893-4B39-A69A-F6C872E648B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9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3365-A803-42F2-B7DC-087A45BBD20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59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45B5-310E-4433-8D18-5041EF5126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60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29DF-EB67-47BA-BB3A-D0D7407CC4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84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CB6D-10B4-4DCE-B3DB-79AC5EC968C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08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44450"/>
            <a:ext cx="2195513" cy="57610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37312" cy="57610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599B-0FE9-4C4E-9591-DC9893AA2FB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3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0297B-6D3F-430F-B79B-C534D00ADA3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67774-1AA7-4C2E-8EBB-D80A5DFEFB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BDFD-A77B-4D18-B2F6-5E2925BD4A5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3F6D-B054-469D-A2D4-7E6D44F6083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LHCb: New Physics,                       rare decays, CP violation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AF8D4D8-C244-4C52-9627-599A4617F47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79525"/>
            <a:ext cx="8785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,                                                   Bolek Pietrzyk</a:t>
            </a: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LHCb: New Physics,                       rare decays, CP violation </a:t>
            </a: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DB0E8A-4E7F-428A-BADF-40739FFCDD5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09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6175" indent="-1968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25588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4pPr>
      <a:lvl5pPr marL="1905000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5pPr>
      <a:lvl6pPr marL="23622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79525"/>
            <a:ext cx="8785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DB0E8A-4E7F-428A-BADF-40739FFCDD5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09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6175" indent="-1968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25588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4pPr>
      <a:lvl5pPr marL="1905000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5pPr>
      <a:lvl6pPr marL="23622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79525"/>
            <a:ext cx="8785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DB0E8A-4E7F-428A-BADF-40739FFCDD5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09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6175" indent="-1968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25588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4pPr>
      <a:lvl5pPr marL="1905000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5pPr>
      <a:lvl6pPr marL="23622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79525"/>
            <a:ext cx="8785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DB0E8A-4E7F-428A-BADF-40739FFCDD5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3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09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6175" indent="-1968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25588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4pPr>
      <a:lvl5pPr marL="1905000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5pPr>
      <a:lvl6pPr marL="23622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7" y="1500188"/>
            <a:ext cx="8642350" cy="204412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Searches </a:t>
            </a:r>
            <a:r>
              <a:rPr lang="en-US" b="1" dirty="0">
                <a:solidFill>
                  <a:srgbClr val="FF0066"/>
                </a:solidFill>
              </a:rPr>
              <a:t>for New Physics </a:t>
            </a:r>
            <a:r>
              <a:rPr lang="en-US" b="1" dirty="0" smtClean="0">
                <a:solidFill>
                  <a:srgbClr val="FF0066"/>
                </a:solidFill>
              </a:rPr>
              <a:t/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in </a:t>
            </a:r>
            <a:r>
              <a:rPr lang="en-US" b="1" dirty="0">
                <a:solidFill>
                  <a:srgbClr val="FF0066"/>
                </a:solidFill>
              </a:rPr>
              <a:t>rare decays and </a:t>
            </a:r>
            <a:r>
              <a:rPr lang="en-US" b="1" dirty="0" smtClean="0">
                <a:solidFill>
                  <a:srgbClr val="FF0066"/>
                </a:solidFill>
              </a:rPr>
              <a:t>CP </a:t>
            </a:r>
            <a:r>
              <a:rPr lang="en-US" b="1" dirty="0">
                <a:solidFill>
                  <a:srgbClr val="FF0066"/>
                </a:solidFill>
              </a:rPr>
              <a:t>violating observables at </a:t>
            </a:r>
            <a:r>
              <a:rPr lang="en-US" b="1" dirty="0" err="1">
                <a:solidFill>
                  <a:srgbClr val="FF0066"/>
                </a:solidFill>
              </a:rPr>
              <a:t>LHCb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9444" y="3836988"/>
            <a:ext cx="7416800" cy="17526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chemeClr val="accent2"/>
                </a:solidFill>
              </a:rPr>
              <a:t>Bolek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Pietrzyk</a:t>
            </a:r>
            <a:endParaRPr lang="en-US" sz="40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</a:rPr>
              <a:t>LAPP, Annecy, IN2P3, CNRS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08175" y="5589588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hlink"/>
                </a:solidFill>
              </a:rPr>
              <a:t>EPIPHANY Conference</a:t>
            </a:r>
            <a:endParaRPr lang="en-US" sz="1800" b="1" dirty="0">
              <a:solidFill>
                <a:schemeClr val="hlink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hlink"/>
                </a:solidFill>
              </a:rPr>
              <a:t>7-9 January 2013, Cracow</a:t>
            </a:r>
            <a:endParaRPr lang="en-US" sz="1800" b="1" dirty="0">
              <a:solidFill>
                <a:schemeClr val="hlink"/>
              </a:solidFill>
            </a:endParaRPr>
          </a:p>
        </p:txBody>
      </p:sp>
      <p:pic>
        <p:nvPicPr>
          <p:cNvPr id="3079" name="Picture 11" descr="C:\Documents and Settings\pietrzyk.NT-LAPP\Bureau\LLGT300x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0"/>
            <a:ext cx="21955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H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lhcb-public.web.cern.ch/lhcb-public/Images_2012/combiner_DK_g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4" y="4264131"/>
            <a:ext cx="33051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ietrzyk\Desktop\C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84" y="3425931"/>
            <a:ext cx="34020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5472" y="6143603"/>
            <a:ext cx="2133600" cy="476250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,                                                   </a:t>
            </a:r>
            <a:r>
              <a:rPr lang="fr-FR" dirty="0" err="1" smtClean="0">
                <a:solidFill>
                  <a:srgbClr val="000000"/>
                </a:solidFill>
              </a:rPr>
              <a:t>Bolek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Pietrzyk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253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>
                <a:solidFill>
                  <a:srgbClr val="000000"/>
                </a:solidFill>
              </a:rPr>
              <a:t>LHCb</a:t>
            </a:r>
            <a:r>
              <a:rPr lang="en-GB" dirty="0" smtClean="0">
                <a:solidFill>
                  <a:srgbClr val="000000"/>
                </a:solidFill>
              </a:rPr>
              <a:t>: New Physics,                       rare decays, CP violation </a:t>
            </a:r>
          </a:p>
        </p:txBody>
      </p:sp>
      <p:sp>
        <p:nvSpPr>
          <p:cNvPr id="225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7F43CE-D92B-485C-A133-569C720CBF30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Measurement of the angle </a:t>
            </a:r>
            <a:r>
              <a:rPr lang="en-US" b="1" dirty="0" smtClean="0">
                <a:latin typeface="Symbol" pitchFamily="18" charset="2"/>
              </a:rPr>
              <a:t>g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dirty="0" smtClean="0"/>
          </a:p>
        </p:txBody>
      </p:sp>
      <p:pic>
        <p:nvPicPr>
          <p:cNvPr id="1028" name="Picture 4" descr="http://lhcb-public.web.cern.ch/lhcb-public/Images_2012/CKMang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989560"/>
            <a:ext cx="4752528" cy="23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hcb-public.web.cern.ch/lhcb-public/Images_2012/CKMtri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" y="980728"/>
            <a:ext cx="4788044" cy="23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2054" y="3895642"/>
            <a:ext cx="2194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γ = (71.1</a:t>
            </a:r>
            <a:r>
              <a:rPr lang="el-GR" baseline="30000" dirty="0"/>
              <a:t>+16.6</a:t>
            </a:r>
            <a:r>
              <a:rPr lang="el-GR" baseline="-25000" dirty="0"/>
              <a:t>-15.7</a:t>
            </a:r>
            <a:r>
              <a:rPr lang="el-GR" dirty="0"/>
              <a:t>)°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706482" y="3921790"/>
            <a:ext cx="2659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/>
              <a:t>B</a:t>
            </a:r>
            <a:r>
              <a:rPr lang="fr-FR" baseline="30000" dirty="0"/>
              <a:t>±</a:t>
            </a:r>
            <a:r>
              <a:rPr lang="fr-FR" dirty="0"/>
              <a:t>→DK </a:t>
            </a:r>
            <a:r>
              <a:rPr lang="fr-FR" dirty="0" err="1" smtClean="0"/>
              <a:t>decays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4408323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γ = 85.1°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39552" y="4410685"/>
            <a:ext cx="4921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uncertainty </a:t>
            </a:r>
            <a:r>
              <a:rPr lang="en-US" dirty="0"/>
              <a:t>regions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61.8,67.8]° and [77.9,92.4]° (at 68% CL) when the B</a:t>
            </a:r>
            <a:r>
              <a:rPr lang="en-US" baseline="30000" dirty="0"/>
              <a:t>±</a:t>
            </a:r>
            <a:r>
              <a:rPr lang="en-US" dirty="0"/>
              <a:t>→Dπ decays a</a:t>
            </a:r>
            <a:r>
              <a:rPr lang="en-US" dirty="0" smtClean="0"/>
              <a:t>re </a:t>
            </a:r>
            <a:r>
              <a:rPr lang="en-US" dirty="0"/>
              <a:t>included in addition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51520" y="5734124"/>
            <a:ext cx="580161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FFFF00"/>
                </a:solidFill>
              </a:rPr>
              <a:t>Agn</a:t>
            </a:r>
            <a:r>
              <a:rPr lang="en-US" sz="2800" dirty="0" err="1" smtClean="0">
                <a:solidFill>
                  <a:srgbClr val="FFFF00"/>
                </a:solidFill>
              </a:rPr>
              <a:t>ieszka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Dziurda</a:t>
            </a:r>
            <a:r>
              <a:rPr lang="en-US" sz="2800" dirty="0" smtClean="0">
                <a:solidFill>
                  <a:srgbClr val="FFFF00"/>
                </a:solidFill>
              </a:rPr>
              <a:t> on Wednesday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17832" y="234888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4%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610151" y="235467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%</a:t>
            </a:r>
            <a:endParaRPr lang="fr-FR" dirty="0"/>
          </a:p>
        </p:txBody>
      </p:sp>
      <p:pic>
        <p:nvPicPr>
          <p:cNvPr id="7" name="Picture 2" descr="C:\Users\pietrzyk\Desktop\CClhc1_10_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01" y="1053520"/>
            <a:ext cx="2242178" cy="22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058576" y="3244866"/>
            <a:ext cx="2863284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Cincinatti,October</a:t>
            </a:r>
            <a:r>
              <a:rPr lang="fr-FR" dirty="0" smtClean="0"/>
              <a:t> 2012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87630" y="2736441"/>
            <a:ext cx="238558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Precision</a:t>
            </a:r>
            <a:r>
              <a:rPr lang="fr-FR" dirty="0" smtClean="0"/>
              <a:t> &lt; 10 </a:t>
            </a:r>
            <a:r>
              <a:rPr lang="fr-FR" dirty="0" err="1" smtClean="0"/>
              <a:t>deg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7865" y="3349174"/>
            <a:ext cx="296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[LHCb-CONF-2012-032]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8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215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304E59-907E-48FE-8669-CA012B5815C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CP-violation in B</a:t>
            </a:r>
            <a:r>
              <a:rPr lang="en-US" b="1" baseline="-25000" smtClean="0"/>
              <a:t>s</a:t>
            </a:r>
            <a:r>
              <a:rPr lang="en-US" b="1" smtClean="0"/>
              <a:t> mixing  </a:t>
            </a:r>
            <a:endParaRPr lang="en-US" smtClean="0"/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323850" y="1125538"/>
            <a:ext cx="81375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Interference between mixing and decay </a:t>
            </a:r>
          </a:p>
          <a:p>
            <a:r>
              <a:rPr lang="en-US" b="1">
                <a:solidFill>
                  <a:srgbClr val="7030A0"/>
                </a:solidFill>
              </a:rPr>
              <a:t>gives rise to CP violating phase</a:t>
            </a:r>
          </a:p>
          <a:p>
            <a:r>
              <a:rPr lang="en-US" b="1">
                <a:solidFill>
                  <a:srgbClr val="7030A0"/>
                </a:solidFill>
              </a:rPr>
              <a:t> 𝜙</a:t>
            </a:r>
            <a:r>
              <a:rPr lang="en-US" b="1" baseline="-25000">
                <a:solidFill>
                  <a:srgbClr val="7030A0"/>
                </a:solidFill>
              </a:rPr>
              <a:t>𝑠</a:t>
            </a:r>
            <a:r>
              <a:rPr lang="en-US" b="1">
                <a:solidFill>
                  <a:srgbClr val="7030A0"/>
                </a:solidFill>
              </a:rPr>
              <a:t>=𝜙</a:t>
            </a:r>
            <a:r>
              <a:rPr lang="en-US" b="1" baseline="-25000">
                <a:solidFill>
                  <a:srgbClr val="7030A0"/>
                </a:solidFill>
              </a:rPr>
              <a:t>𝑀</a:t>
            </a:r>
            <a:r>
              <a:rPr lang="en-US" b="1">
                <a:solidFill>
                  <a:srgbClr val="7030A0"/>
                </a:solidFill>
              </a:rPr>
              <a:t> −2 𝜙</a:t>
            </a:r>
            <a:r>
              <a:rPr lang="en-US" b="1" baseline="-25000">
                <a:solidFill>
                  <a:srgbClr val="7030A0"/>
                </a:solidFill>
              </a:rPr>
              <a:t>𝐷</a:t>
            </a:r>
          </a:p>
          <a:p>
            <a:endParaRPr lang="en-US" b="1" baseline="-25000">
              <a:solidFill>
                <a:srgbClr val="7030A0"/>
              </a:solidFill>
            </a:endParaRPr>
          </a:p>
          <a:p>
            <a:r>
              <a:rPr lang="en-US" b="1">
                <a:solidFill>
                  <a:srgbClr val="7030A0"/>
                </a:solidFill>
              </a:rPr>
              <a:t> final state is mixture of CP even and</a:t>
            </a:r>
          </a:p>
          <a:p>
            <a:r>
              <a:rPr lang="en-US" b="1">
                <a:solidFill>
                  <a:srgbClr val="7030A0"/>
                </a:solidFill>
              </a:rPr>
              <a:t> CP odd eigenstates (P—VV decay)</a:t>
            </a:r>
          </a:p>
          <a:p>
            <a:endParaRPr lang="en-US" b="1">
              <a:solidFill>
                <a:srgbClr val="7030A0"/>
              </a:solidFill>
            </a:endParaRPr>
          </a:p>
          <a:p>
            <a:r>
              <a:rPr lang="en-US" b="1">
                <a:solidFill>
                  <a:srgbClr val="7030A0"/>
                </a:solidFill>
              </a:rPr>
              <a:t>Described by three polarization </a:t>
            </a:r>
          </a:p>
          <a:p>
            <a:r>
              <a:rPr lang="en-US" b="1">
                <a:solidFill>
                  <a:srgbClr val="7030A0"/>
                </a:solidFill>
              </a:rPr>
              <a:t>amplitudes: 𝐴⊥ (CP-odd) 𝐴0 ,𝐴∥ (CP-even)</a:t>
            </a:r>
          </a:p>
          <a:p>
            <a:endParaRPr lang="en-US" b="1">
              <a:solidFill>
                <a:srgbClr val="7030A0"/>
              </a:solidFill>
            </a:endParaRPr>
          </a:p>
          <a:p>
            <a:r>
              <a:rPr lang="en-US" b="1">
                <a:solidFill>
                  <a:srgbClr val="7030A0"/>
                </a:solidFill>
              </a:rPr>
              <a:t>Final states described by three angles: </a:t>
            </a:r>
          </a:p>
          <a:p>
            <a:r>
              <a:rPr lang="en-US" b="1">
                <a:solidFill>
                  <a:srgbClr val="7030A0"/>
                </a:solidFill>
              </a:rPr>
              <a:t>Ω={𝜑,𝜃,𝜓} 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227763" y="1989138"/>
            <a:ext cx="1944687" cy="158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084888" y="2276475"/>
            <a:ext cx="1079500" cy="4318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Rectangle 21"/>
          <p:cNvSpPr>
            <a:spLocks noChangeArrowheads="1"/>
          </p:cNvSpPr>
          <p:nvPr/>
        </p:nvSpPr>
        <p:spPr bwMode="auto">
          <a:xfrm>
            <a:off x="8229600" y="1989138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𝐽/</a:t>
            </a:r>
            <a:r>
              <a:rPr lang="el-GR"/>
              <a:t>Ψ Φ </a:t>
            </a:r>
            <a:endParaRPr lang="fr-FR"/>
          </a:p>
        </p:txBody>
      </p:sp>
      <p:sp>
        <p:nvSpPr>
          <p:cNvPr id="21514" name="Rectangle 23"/>
          <p:cNvSpPr>
            <a:spLocks noChangeArrowheads="1"/>
          </p:cNvSpPr>
          <p:nvPr/>
        </p:nvSpPr>
        <p:spPr bwMode="auto">
          <a:xfrm>
            <a:off x="5651500" y="1844675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𝐵</a:t>
            </a:r>
            <a:r>
              <a:rPr lang="fr-FR" baseline="-25000"/>
              <a:t>𝑠</a:t>
            </a:r>
            <a:r>
              <a:rPr lang="fr-FR"/>
              <a:t> </a:t>
            </a:r>
          </a:p>
        </p:txBody>
      </p:sp>
      <p:sp>
        <p:nvSpPr>
          <p:cNvPr id="21515" name="Rectangle 24"/>
          <p:cNvSpPr>
            <a:spLocks noChangeArrowheads="1"/>
          </p:cNvSpPr>
          <p:nvPr/>
        </p:nvSpPr>
        <p:spPr bwMode="auto">
          <a:xfrm>
            <a:off x="7235825" y="2636838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𝐵</a:t>
            </a:r>
            <a:r>
              <a:rPr lang="fr-FR" baseline="-25000"/>
              <a:t>𝑠</a:t>
            </a:r>
            <a:r>
              <a:rPr lang="fr-FR"/>
              <a:t> </a:t>
            </a:r>
          </a:p>
        </p:txBody>
      </p:sp>
      <p:sp>
        <p:nvSpPr>
          <p:cNvPr id="21516" name="Rectangle 25"/>
          <p:cNvSpPr>
            <a:spLocks noChangeArrowheads="1"/>
          </p:cNvSpPr>
          <p:nvPr/>
        </p:nvSpPr>
        <p:spPr bwMode="auto">
          <a:xfrm>
            <a:off x="6804025" y="1412875"/>
            <a:ext cx="54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𝜙</a:t>
            </a:r>
            <a:r>
              <a:rPr lang="fr-FR" baseline="-25000"/>
              <a:t>𝐷</a:t>
            </a:r>
            <a:r>
              <a:rPr lang="fr-FR"/>
              <a:t> </a:t>
            </a:r>
          </a:p>
        </p:txBody>
      </p:sp>
      <p:sp>
        <p:nvSpPr>
          <p:cNvPr id="21517" name="Rectangle 26"/>
          <p:cNvSpPr>
            <a:spLocks noChangeArrowheads="1"/>
          </p:cNvSpPr>
          <p:nvPr/>
        </p:nvSpPr>
        <p:spPr bwMode="auto">
          <a:xfrm>
            <a:off x="7667625" y="2420938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−𝜙</a:t>
            </a:r>
            <a:r>
              <a:rPr lang="fr-FR" baseline="-25000"/>
              <a:t>𝐷</a:t>
            </a:r>
            <a:r>
              <a:rPr lang="fr-FR"/>
              <a:t> </a:t>
            </a:r>
          </a:p>
        </p:txBody>
      </p:sp>
      <p:cxnSp>
        <p:nvCxnSpPr>
          <p:cNvPr id="29" name="Connecteur droit avec flèche 28"/>
          <p:cNvCxnSpPr>
            <a:stCxn id="21515" idx="0"/>
          </p:cNvCxnSpPr>
          <p:nvPr/>
        </p:nvCxnSpPr>
        <p:spPr>
          <a:xfrm rot="5400000" flipH="1" flipV="1">
            <a:off x="7617619" y="2074069"/>
            <a:ext cx="431800" cy="69373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Rectangle 31"/>
          <p:cNvSpPr>
            <a:spLocks noChangeArrowheads="1"/>
          </p:cNvSpPr>
          <p:nvPr/>
        </p:nvSpPr>
        <p:spPr bwMode="auto">
          <a:xfrm>
            <a:off x="6084888" y="2492375"/>
            <a:ext cx="574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𝜙</a:t>
            </a:r>
            <a:r>
              <a:rPr lang="fr-FR" baseline="-25000"/>
              <a:t>𝑀</a:t>
            </a:r>
            <a:r>
              <a:rPr lang="fr-FR"/>
              <a:t> 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7308850" y="2708275"/>
            <a:ext cx="28733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573463"/>
            <a:ext cx="24669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508500"/>
            <a:ext cx="3635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2195513" y="1844675"/>
            <a:ext cx="334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[SM  −0.0363 ± 0.0017 rad]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7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2355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235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A69CE-3E09-4218-874A-D818FD8D8669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</a:t>
            </a:r>
            <a:r>
              <a:rPr lang="en-US" b="1" baseline="-25000" smtClean="0"/>
              <a:t>s</a:t>
            </a:r>
            <a:r>
              <a:rPr lang="en-US" b="1" smtClean="0"/>
              <a:t>→ J/</a:t>
            </a:r>
            <a:r>
              <a:rPr lang="en-US" b="1" smtClean="0">
                <a:latin typeface="Symbol" pitchFamily="18" charset="2"/>
              </a:rPr>
              <a:t>yf </a:t>
            </a:r>
            <a:r>
              <a:rPr lang="en-US" b="1" smtClean="0"/>
              <a:t> </a:t>
            </a:r>
            <a:r>
              <a:rPr lang="el-GR" b="1" smtClean="0"/>
              <a:t> </a:t>
            </a:r>
            <a:endParaRPr lang="en-US" smtClean="0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276475"/>
            <a:ext cx="5400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250825" y="1341438"/>
            <a:ext cx="56165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 = </a:t>
            </a:r>
            <a:r>
              <a:rPr lang="en-US" b="1" dirty="0" smtClean="0">
                <a:solidFill>
                  <a:srgbClr val="7030A0"/>
                </a:solidFill>
              </a:rPr>
              <a:t>0.3 fb</a:t>
            </a:r>
            <a:r>
              <a:rPr lang="en-US" b="1" baseline="30000" dirty="0" smtClean="0">
                <a:solidFill>
                  <a:srgbClr val="7030A0"/>
                </a:solidFill>
              </a:rPr>
              <a:t>-1</a:t>
            </a:r>
            <a:r>
              <a:rPr lang="en-US" b="1" dirty="0" smtClean="0">
                <a:solidFill>
                  <a:srgbClr val="7030A0"/>
                </a:solidFill>
              </a:rPr>
              <a:t> (analysis August 2011)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1 fb</a:t>
            </a:r>
            <a:r>
              <a:rPr lang="en-US" b="1" baseline="30000" dirty="0" smtClean="0">
                <a:solidFill>
                  <a:srgbClr val="7030A0"/>
                </a:solidFill>
              </a:rPr>
              <a:t>-1 </a:t>
            </a:r>
            <a:r>
              <a:rPr lang="en-US" b="1" dirty="0">
                <a:solidFill>
                  <a:srgbClr val="7030A0"/>
                </a:solidFill>
              </a:rPr>
              <a:t>(analysis </a:t>
            </a:r>
            <a:r>
              <a:rPr lang="en-US" b="1" dirty="0" smtClean="0">
                <a:solidFill>
                  <a:srgbClr val="7030A0"/>
                </a:solidFill>
              </a:rPr>
              <a:t>March 2012,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2011 data) 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Perform </a:t>
            </a:r>
            <a:r>
              <a:rPr lang="en-US" b="1" dirty="0" err="1">
                <a:solidFill>
                  <a:srgbClr val="7030A0"/>
                </a:solidFill>
              </a:rPr>
              <a:t>unbinned</a:t>
            </a:r>
            <a:r>
              <a:rPr lang="en-US" b="1" dirty="0">
                <a:solidFill>
                  <a:srgbClr val="7030A0"/>
                </a:solidFill>
              </a:rPr>
              <a:t> maximum </a:t>
            </a:r>
          </a:p>
          <a:p>
            <a:r>
              <a:rPr lang="en-US" b="1" dirty="0">
                <a:solidFill>
                  <a:srgbClr val="7030A0"/>
                </a:solidFill>
              </a:rPr>
              <a:t>likelihood fit in mass, proper </a:t>
            </a:r>
          </a:p>
          <a:p>
            <a:r>
              <a:rPr lang="en-US" b="1" dirty="0">
                <a:solidFill>
                  <a:srgbClr val="7030A0"/>
                </a:solidFill>
              </a:rPr>
              <a:t>time, </a:t>
            </a:r>
            <a:r>
              <a:rPr lang="en-US" b="1" dirty="0" err="1">
                <a:solidFill>
                  <a:srgbClr val="7030A0"/>
                </a:solidFill>
              </a:rPr>
              <a:t>transversity</a:t>
            </a:r>
            <a:r>
              <a:rPr lang="en-US" b="1" dirty="0">
                <a:solidFill>
                  <a:srgbClr val="7030A0"/>
                </a:solidFill>
              </a:rPr>
              <a:t> angles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OS tagger optimized and </a:t>
            </a:r>
          </a:p>
          <a:p>
            <a:r>
              <a:rPr lang="en-US" b="1" dirty="0">
                <a:solidFill>
                  <a:srgbClr val="7030A0"/>
                </a:solidFill>
              </a:rPr>
              <a:t>calibrated on 2011 data using </a:t>
            </a:r>
          </a:p>
          <a:p>
            <a:r>
              <a:rPr lang="en-US" b="1" dirty="0">
                <a:solidFill>
                  <a:srgbClr val="7030A0"/>
                </a:solidFill>
              </a:rPr>
              <a:t>𝐵</a:t>
            </a:r>
            <a:r>
              <a:rPr lang="en-US" b="1" baseline="30000" dirty="0">
                <a:solidFill>
                  <a:srgbClr val="7030A0"/>
                </a:solidFill>
              </a:rPr>
              <a:t>+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fr-FR" dirty="0"/>
              <a:t>→ </a:t>
            </a:r>
            <a:r>
              <a:rPr lang="en-US" b="1" dirty="0">
                <a:solidFill>
                  <a:srgbClr val="7030A0"/>
                </a:solidFill>
              </a:rPr>
              <a:t>𝐽/</a:t>
            </a:r>
            <a:r>
              <a:rPr lang="el-GR" b="1" dirty="0">
                <a:solidFill>
                  <a:srgbClr val="7030A0"/>
                </a:solidFill>
              </a:rPr>
              <a:t>Ψ </a:t>
            </a:r>
            <a:r>
              <a:rPr lang="en-US" b="1" dirty="0">
                <a:solidFill>
                  <a:srgbClr val="7030A0"/>
                </a:solidFill>
              </a:rPr>
              <a:t>𝐾</a:t>
            </a:r>
            <a:r>
              <a:rPr lang="en-US" b="1" baseline="30000" dirty="0">
                <a:solidFill>
                  <a:srgbClr val="7030A0"/>
                </a:solidFill>
              </a:rPr>
              <a:t>+</a:t>
            </a:r>
            <a:r>
              <a:rPr lang="en-US" b="1" dirty="0">
                <a:solidFill>
                  <a:srgbClr val="7030A0"/>
                </a:solidFill>
              </a:rPr>
              <a:t>, 𝐵</a:t>
            </a:r>
            <a:r>
              <a:rPr lang="en-US" b="1" baseline="30000" dirty="0">
                <a:solidFill>
                  <a:srgbClr val="7030A0"/>
                </a:solidFill>
              </a:rPr>
              <a:t>0 </a:t>
            </a:r>
            <a:r>
              <a:rPr lang="fr-FR" dirty="0"/>
              <a:t>→ </a:t>
            </a:r>
            <a:r>
              <a:rPr lang="en-US" b="1" dirty="0">
                <a:solidFill>
                  <a:srgbClr val="7030A0"/>
                </a:solidFill>
              </a:rPr>
              <a:t>𝐽/</a:t>
            </a:r>
            <a:r>
              <a:rPr lang="el-GR" b="1" dirty="0">
                <a:solidFill>
                  <a:srgbClr val="7030A0"/>
                </a:solidFill>
              </a:rPr>
              <a:t>Ψ </a:t>
            </a:r>
            <a:r>
              <a:rPr lang="en-US" b="1" dirty="0">
                <a:solidFill>
                  <a:srgbClr val="7030A0"/>
                </a:solidFill>
              </a:rPr>
              <a:t>𝐾</a:t>
            </a:r>
            <a:r>
              <a:rPr lang="en-US" b="1" baseline="30000" dirty="0">
                <a:solidFill>
                  <a:srgbClr val="7030A0"/>
                </a:solidFill>
              </a:rPr>
              <a:t>∗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r>
              <a:rPr lang="en-US" b="1" dirty="0">
                <a:solidFill>
                  <a:srgbClr val="7030A0"/>
                </a:solidFill>
              </a:rPr>
              <a:t>and 𝐵</a:t>
            </a:r>
            <a:r>
              <a:rPr lang="en-US" b="1" baseline="30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fr-FR" dirty="0"/>
              <a:t>→ </a:t>
            </a:r>
            <a:r>
              <a:rPr lang="en-US" b="1" dirty="0">
                <a:solidFill>
                  <a:srgbClr val="7030A0"/>
                </a:solidFill>
              </a:rPr>
              <a:t>𝐷</a:t>
            </a:r>
            <a:r>
              <a:rPr lang="en-US" b="1" baseline="30000" dirty="0">
                <a:solidFill>
                  <a:srgbClr val="7030A0"/>
                </a:solidFill>
              </a:rPr>
              <a:t>∗-</a:t>
            </a:r>
            <a:r>
              <a:rPr lang="en-US" b="1" dirty="0">
                <a:solidFill>
                  <a:srgbClr val="7030A0"/>
                </a:solidFill>
              </a:rPr>
              <a:t>𝜇</a:t>
            </a:r>
            <a:r>
              <a:rPr lang="en-US" b="1" baseline="30000" dirty="0">
                <a:solidFill>
                  <a:srgbClr val="7030A0"/>
                </a:solidFill>
              </a:rPr>
              <a:t>+</a:t>
            </a:r>
            <a:r>
              <a:rPr lang="en-US" b="1" dirty="0">
                <a:solidFill>
                  <a:srgbClr val="7030A0"/>
                </a:solidFill>
              </a:rPr>
              <a:t>𝜈</a:t>
            </a:r>
            <a:r>
              <a:rPr lang="en-US" b="1" baseline="-25000" dirty="0">
                <a:solidFill>
                  <a:srgbClr val="7030A0"/>
                </a:solidFill>
              </a:rPr>
              <a:t>𝜇</a:t>
            </a:r>
            <a:r>
              <a:rPr lang="en-US" b="1" dirty="0">
                <a:solidFill>
                  <a:srgbClr val="7030A0"/>
                </a:solidFill>
              </a:rPr>
              <a:t>  </a:t>
            </a:r>
          </a:p>
          <a:p>
            <a:r>
              <a:rPr lang="en-US" b="1" dirty="0">
                <a:solidFill>
                  <a:srgbClr val="7030A0"/>
                </a:solidFill>
              </a:rPr>
              <a:t>𝜖𝐷</a:t>
            </a:r>
            <a:r>
              <a:rPr lang="en-US" b="1" baseline="-25000" dirty="0">
                <a:solidFill>
                  <a:srgbClr val="7030A0"/>
                </a:solidFill>
              </a:rPr>
              <a:t>𝑒𝑓𝑓</a:t>
            </a:r>
            <a:r>
              <a:rPr lang="en-US" b="1" baseline="30000" dirty="0">
                <a:solidFill>
                  <a:srgbClr val="7030A0"/>
                </a:solidFill>
              </a:rPr>
              <a:t>2 </a:t>
            </a:r>
            <a:r>
              <a:rPr lang="en-US" b="1" dirty="0">
                <a:solidFill>
                  <a:srgbClr val="7030A0"/>
                </a:solidFill>
              </a:rPr>
              <a:t>= 2.08 ± 0.17 ± 0.37</a:t>
            </a:r>
            <a:r>
              <a:rPr lang="en-US" b="1" dirty="0" smtClean="0">
                <a:solidFill>
                  <a:srgbClr val="7030A0"/>
                </a:solidFill>
              </a:rPr>
              <a:t>% 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23561" name="Group 2"/>
          <p:cNvGrpSpPr>
            <a:grpSpLocks/>
          </p:cNvGrpSpPr>
          <p:nvPr/>
        </p:nvGrpSpPr>
        <p:grpSpPr bwMode="auto">
          <a:xfrm>
            <a:off x="5003800" y="0"/>
            <a:ext cx="3960813" cy="2303463"/>
            <a:chOff x="4139952" y="980728"/>
            <a:chExt cx="4413250" cy="2627313"/>
          </a:xfrm>
        </p:grpSpPr>
        <p:grpSp>
          <p:nvGrpSpPr>
            <p:cNvPr id="23562" name="Group 9"/>
            <p:cNvGrpSpPr>
              <a:grpSpLocks noChangeAspect="1"/>
            </p:cNvGrpSpPr>
            <p:nvPr/>
          </p:nvGrpSpPr>
          <p:grpSpPr bwMode="auto">
            <a:xfrm>
              <a:off x="4139952" y="2165005"/>
              <a:ext cx="1857374" cy="1133477"/>
              <a:chOff x="768" y="1104"/>
              <a:chExt cx="2016" cy="960"/>
            </a:xfrm>
          </p:grpSpPr>
          <p:sp>
            <p:nvSpPr>
              <p:cNvPr id="23579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8" y="1248"/>
                <a:ext cx="720" cy="28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580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1728" y="1200"/>
                <a:ext cx="1056" cy="33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581" name="Line 10"/>
              <p:cNvSpPr>
                <a:spLocks noChangeAspect="1" noChangeShapeType="1"/>
              </p:cNvSpPr>
              <p:nvPr/>
            </p:nvSpPr>
            <p:spPr bwMode="auto">
              <a:xfrm>
                <a:off x="1728" y="1536"/>
                <a:ext cx="1008" cy="19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582" name="Line 11"/>
              <p:cNvSpPr>
                <a:spLocks noChangeAspect="1" noChangeShapeType="1"/>
              </p:cNvSpPr>
              <p:nvPr/>
            </p:nvSpPr>
            <p:spPr bwMode="auto">
              <a:xfrm>
                <a:off x="1728" y="1536"/>
                <a:ext cx="48" cy="52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583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1104" y="1536"/>
                <a:ext cx="624" cy="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584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68" y="1536"/>
                <a:ext cx="960" cy="33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585" name="Line 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56" y="1104"/>
                <a:ext cx="672" cy="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586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1728" y="1104"/>
                <a:ext cx="432" cy="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63" name="Line 16"/>
            <p:cNvSpPr>
              <a:spLocks noChangeAspect="1" noChangeShapeType="1"/>
            </p:cNvSpPr>
            <p:nvPr/>
          </p:nvSpPr>
          <p:spPr bwMode="auto">
            <a:xfrm flipV="1">
              <a:off x="5024190" y="2336453"/>
              <a:ext cx="1414462" cy="342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64" name="Line 18"/>
            <p:cNvSpPr>
              <a:spLocks noChangeAspect="1" noChangeShapeType="1"/>
            </p:cNvSpPr>
            <p:nvPr/>
          </p:nvSpPr>
          <p:spPr bwMode="auto">
            <a:xfrm flipV="1">
              <a:off x="6438652" y="2231678"/>
              <a:ext cx="180975" cy="104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65" name="Text Box 19"/>
            <p:cNvSpPr txBox="1">
              <a:spLocks noChangeAspect="1" noChangeArrowheads="1"/>
            </p:cNvSpPr>
            <p:nvPr/>
          </p:nvSpPr>
          <p:spPr bwMode="auto">
            <a:xfrm>
              <a:off x="5719515" y="2458691"/>
              <a:ext cx="371475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Lucida Sans Unicode" pitchFamily="34" charset="0"/>
                  <a:ea typeface="MS PGothic" pitchFamily="34" charset="-128"/>
                </a:rPr>
                <a:t>B</a:t>
              </a:r>
              <a:r>
                <a:rPr lang="en-US" sz="1800" baseline="-25000">
                  <a:solidFill>
                    <a:schemeClr val="accent2"/>
                  </a:solidFill>
                  <a:latin typeface="Lucida Sans Unicode" pitchFamily="34" charset="0"/>
                  <a:ea typeface="MS PGothic" pitchFamily="34" charset="-128"/>
                </a:rPr>
                <a:t>s</a:t>
              </a:r>
              <a:endParaRPr lang="en-US" sz="1800">
                <a:solidFill>
                  <a:schemeClr val="accent2"/>
                </a:solidFill>
                <a:latin typeface="Lucida Sans Unicode" pitchFamily="34" charset="0"/>
                <a:ea typeface="MS PGothic" pitchFamily="34" charset="-128"/>
              </a:endParaRPr>
            </a:p>
          </p:txBody>
        </p:sp>
        <p:sp>
          <p:nvSpPr>
            <p:cNvPr id="23566" name="Text Box 20"/>
            <p:cNvSpPr txBox="1">
              <a:spLocks noChangeAspect="1" noChangeArrowheads="1"/>
            </p:cNvSpPr>
            <p:nvPr/>
          </p:nvSpPr>
          <p:spPr bwMode="auto">
            <a:xfrm>
              <a:off x="7816602" y="2885728"/>
              <a:ext cx="3952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  <a:latin typeface="Lucida Sans Unicode" pitchFamily="34" charset="0"/>
                  <a:ea typeface="MS PGothic" pitchFamily="34" charset="-128"/>
                </a:rPr>
                <a:t>K</a:t>
              </a:r>
              <a:r>
                <a:rPr lang="en-US" sz="1800" baseline="30000">
                  <a:solidFill>
                    <a:srgbClr val="333399"/>
                  </a:solidFill>
                  <a:latin typeface="Lucida Sans Unicode" pitchFamily="34" charset="0"/>
                  <a:ea typeface="MS PGothic" pitchFamily="34" charset="-128"/>
                  <a:sym typeface="Symbol" pitchFamily="18" charset="2"/>
                </a:rPr>
                <a:t></a:t>
              </a:r>
              <a:endParaRPr lang="en-US" sz="1800">
                <a:solidFill>
                  <a:srgbClr val="333399"/>
                </a:solidFill>
                <a:latin typeface="Lucida Sans Unicode" pitchFamily="34" charset="0"/>
                <a:ea typeface="MS PGothic" pitchFamily="34" charset="-128"/>
              </a:endParaRPr>
            </a:p>
          </p:txBody>
        </p:sp>
        <p:sp>
          <p:nvSpPr>
            <p:cNvPr id="23567" name="Text Box 21"/>
            <p:cNvSpPr txBox="1">
              <a:spLocks noChangeAspect="1" noChangeArrowheads="1"/>
            </p:cNvSpPr>
            <p:nvPr/>
          </p:nvSpPr>
          <p:spPr bwMode="auto">
            <a:xfrm>
              <a:off x="7588002" y="3266728"/>
              <a:ext cx="400050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3399"/>
                  </a:solidFill>
                  <a:latin typeface="Lucida Sans Unicode" pitchFamily="34" charset="0"/>
                  <a:ea typeface="MS PGothic" pitchFamily="34" charset="-128"/>
                </a:rPr>
                <a:t>K</a:t>
              </a:r>
              <a:r>
                <a:rPr lang="en-US" sz="1800" baseline="30000">
                  <a:solidFill>
                    <a:srgbClr val="333399"/>
                  </a:solidFill>
                  <a:latin typeface="Lucida Sans Unicode" pitchFamily="34" charset="0"/>
                  <a:ea typeface="MS PGothic" pitchFamily="34" charset="-128"/>
                  <a:sym typeface="Symbol" pitchFamily="18" charset="2"/>
                </a:rPr>
                <a:t></a:t>
              </a:r>
              <a:endParaRPr lang="en-US" sz="1800" baseline="30000">
                <a:solidFill>
                  <a:srgbClr val="333399"/>
                </a:solidFill>
                <a:latin typeface="Lucida Sans Unicode" pitchFamily="34" charset="0"/>
                <a:ea typeface="MS PGothic" pitchFamily="34" charset="-128"/>
              </a:endParaRPr>
            </a:p>
          </p:txBody>
        </p:sp>
        <p:sp>
          <p:nvSpPr>
            <p:cNvPr id="23568" name="Oval 28"/>
            <p:cNvSpPr>
              <a:spLocks noChangeArrowheads="1"/>
            </p:cNvSpPr>
            <p:nvPr/>
          </p:nvSpPr>
          <p:spPr bwMode="auto">
            <a:xfrm>
              <a:off x="6360865" y="2260253"/>
              <a:ext cx="257175" cy="13493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3569" name="Oval 29"/>
            <p:cNvSpPr>
              <a:spLocks noChangeArrowheads="1"/>
            </p:cNvSpPr>
            <p:nvPr/>
          </p:nvSpPr>
          <p:spPr bwMode="auto">
            <a:xfrm>
              <a:off x="6578352" y="2326928"/>
              <a:ext cx="203200" cy="13176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3570" name="Oval 29"/>
            <p:cNvSpPr>
              <a:spLocks noChangeArrowheads="1"/>
            </p:cNvSpPr>
            <p:nvPr/>
          </p:nvSpPr>
          <p:spPr bwMode="auto">
            <a:xfrm>
              <a:off x="6581527" y="2176116"/>
              <a:ext cx="204788" cy="13176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cxnSp>
          <p:nvCxnSpPr>
            <p:cNvPr id="19" name="Straight Connector 19"/>
            <p:cNvCxnSpPr/>
            <p:nvPr/>
          </p:nvCxnSpPr>
          <p:spPr bwMode="auto">
            <a:xfrm flipV="1">
              <a:off x="6759601" y="1332002"/>
              <a:ext cx="932177" cy="84378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0"/>
            <p:cNvCxnSpPr/>
            <p:nvPr/>
          </p:nvCxnSpPr>
          <p:spPr bwMode="auto">
            <a:xfrm flipV="1">
              <a:off x="6759601" y="1895127"/>
              <a:ext cx="1363773" cy="280657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3" name="Text Box 18"/>
            <p:cNvSpPr txBox="1">
              <a:spLocks noChangeArrowheads="1"/>
            </p:cNvSpPr>
            <p:nvPr/>
          </p:nvSpPr>
          <p:spPr bwMode="auto">
            <a:xfrm>
              <a:off x="6787902" y="2765078"/>
              <a:ext cx="323850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002060"/>
                  </a:solidFill>
                  <a:latin typeface="Symbol" pitchFamily="18" charset="2"/>
                  <a:ea typeface="MS PGothic" pitchFamily="34" charset="-128"/>
                </a:rPr>
                <a:t>f</a:t>
              </a:r>
              <a:endParaRPr lang="en-GB" sz="2400">
                <a:solidFill>
                  <a:srgbClr val="002060"/>
                </a:solidFill>
                <a:latin typeface="Britannic Bold" pitchFamily="34" charset="0"/>
                <a:ea typeface="MS PGothic" pitchFamily="34" charset="-128"/>
              </a:endParaRPr>
            </a:p>
          </p:txBody>
        </p:sp>
        <p:sp>
          <p:nvSpPr>
            <p:cNvPr id="23574" name="Text Box 18"/>
            <p:cNvSpPr txBox="1">
              <a:spLocks noChangeArrowheads="1"/>
            </p:cNvSpPr>
            <p:nvPr/>
          </p:nvSpPr>
          <p:spPr bwMode="auto">
            <a:xfrm>
              <a:off x="6776790" y="1285528"/>
              <a:ext cx="5635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2060"/>
                  </a:solidFill>
                  <a:ea typeface="MS PGothic" pitchFamily="34" charset="-128"/>
                </a:rPr>
                <a:t>J</a:t>
              </a:r>
              <a:r>
                <a:rPr lang="en-GB">
                  <a:solidFill>
                    <a:srgbClr val="002060"/>
                  </a:solidFill>
                  <a:latin typeface="Britannic Bold" pitchFamily="34" charset="0"/>
                  <a:ea typeface="MS PGothic" pitchFamily="34" charset="-128"/>
                </a:rPr>
                <a:t>/</a:t>
              </a:r>
              <a:r>
                <a:rPr lang="en-GB">
                  <a:solidFill>
                    <a:srgbClr val="002060"/>
                  </a:solidFill>
                  <a:latin typeface="Symbol" pitchFamily="18" charset="2"/>
                  <a:ea typeface="MS PGothic" pitchFamily="34" charset="-128"/>
                </a:rPr>
                <a:t>y</a:t>
              </a:r>
              <a:endParaRPr lang="en-GB">
                <a:solidFill>
                  <a:srgbClr val="002060"/>
                </a:solidFill>
                <a:latin typeface="Britannic Bold" pitchFamily="34" charset="0"/>
                <a:ea typeface="MS PGothic" pitchFamily="34" charset="-128"/>
              </a:endParaRPr>
            </a:p>
          </p:txBody>
        </p:sp>
        <p:sp>
          <p:nvSpPr>
            <p:cNvPr id="23575" name="Text Box 18"/>
            <p:cNvSpPr txBox="1">
              <a:spLocks noChangeArrowheads="1"/>
            </p:cNvSpPr>
            <p:nvPr/>
          </p:nvSpPr>
          <p:spPr bwMode="auto">
            <a:xfrm>
              <a:off x="7691190" y="980728"/>
              <a:ext cx="447675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333399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sz="2400" baseline="30000">
                  <a:solidFill>
                    <a:srgbClr val="333399"/>
                  </a:solidFill>
                  <a:latin typeface="Lucida Sans Unicode" pitchFamily="34" charset="0"/>
                  <a:ea typeface="MS PGothic" pitchFamily="34" charset="-128"/>
                  <a:sym typeface="Symbol" pitchFamily="18" charset="2"/>
                </a:rPr>
                <a:t></a:t>
              </a:r>
              <a:endParaRPr lang="en-GB" sz="2400">
                <a:solidFill>
                  <a:srgbClr val="333399"/>
                </a:solidFill>
                <a:latin typeface="Britannic Bold" pitchFamily="34" charset="0"/>
                <a:ea typeface="MS PGothic" pitchFamily="34" charset="-128"/>
              </a:endParaRPr>
            </a:p>
          </p:txBody>
        </p:sp>
        <p:sp>
          <p:nvSpPr>
            <p:cNvPr id="23576" name="Text Box 18"/>
            <p:cNvSpPr txBox="1">
              <a:spLocks noChangeArrowheads="1"/>
            </p:cNvSpPr>
            <p:nvPr/>
          </p:nvSpPr>
          <p:spPr bwMode="auto">
            <a:xfrm>
              <a:off x="8100765" y="1614141"/>
              <a:ext cx="452437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333399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sz="2400" baseline="30000">
                  <a:solidFill>
                    <a:srgbClr val="333399"/>
                  </a:solidFill>
                  <a:latin typeface="Lucida Sans Unicode" pitchFamily="34" charset="0"/>
                  <a:ea typeface="MS PGothic" pitchFamily="34" charset="-128"/>
                  <a:sym typeface="Symbol" pitchFamily="18" charset="2"/>
                </a:rPr>
                <a:t>-</a:t>
              </a:r>
              <a:endParaRPr lang="en-GB" sz="2400">
                <a:solidFill>
                  <a:srgbClr val="333399"/>
                </a:solidFill>
                <a:latin typeface="Britannic Bold" pitchFamily="34" charset="0"/>
                <a:ea typeface="MS PGothic" pitchFamily="34" charset="-128"/>
              </a:endParaRPr>
            </a:p>
          </p:txBody>
        </p:sp>
        <p:cxnSp>
          <p:nvCxnSpPr>
            <p:cNvPr id="25" name="Straight Connector 25"/>
            <p:cNvCxnSpPr/>
            <p:nvPr/>
          </p:nvCxnSpPr>
          <p:spPr>
            <a:xfrm rot="16200000" flipH="1">
              <a:off x="6711003" y="2467265"/>
              <a:ext cx="914399" cy="838429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6"/>
            <p:cNvCxnSpPr/>
            <p:nvPr/>
          </p:nvCxnSpPr>
          <p:spPr>
            <a:xfrm>
              <a:off x="6748988" y="2429281"/>
              <a:ext cx="1068378" cy="60839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40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560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</a:p>
        </p:txBody>
      </p:sp>
      <p:sp>
        <p:nvSpPr>
          <p:cNvPr id="256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6C8D9-DD4F-436F-88EE-FD27FF5AA9C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8" y="188640"/>
            <a:ext cx="8785225" cy="1656358"/>
          </a:xfrm>
        </p:spPr>
        <p:txBody>
          <a:bodyPr/>
          <a:lstStyle/>
          <a:p>
            <a:r>
              <a:rPr lang="en-US" b="1" dirty="0" smtClean="0"/>
              <a:t>Heavier </a:t>
            </a:r>
            <a:r>
              <a:rPr lang="en-US" b="1" dirty="0"/>
              <a:t>strange-beauty lives </a:t>
            </a:r>
            <a:r>
              <a:rPr lang="en-US" b="1" dirty="0" smtClean="0"/>
              <a:t>longer – improved </a:t>
            </a:r>
            <a:r>
              <a:rPr lang="el-GR" b="1" dirty="0">
                <a:solidFill>
                  <a:srgbClr val="000000"/>
                </a:solidFill>
              </a:rPr>
              <a:t>Φ</a:t>
            </a:r>
            <a:r>
              <a:rPr lang="fr-FR" b="1" baseline="-25000" dirty="0" smtClean="0">
                <a:solidFill>
                  <a:srgbClr val="000000"/>
                </a:solidFill>
              </a:rPr>
              <a:t>s</a:t>
            </a:r>
            <a:r>
              <a:rPr lang="el-GR" b="1" dirty="0" smtClean="0"/>
              <a:t> </a:t>
            </a:r>
            <a:endParaRPr lang="en-US" dirty="0" smtClean="0"/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671024" y="1988840"/>
            <a:ext cx="2725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Φ</a:t>
            </a:r>
            <a:r>
              <a:rPr lang="fr-FR" sz="2400" b="1" baseline="-25000" dirty="0" smtClean="0">
                <a:solidFill>
                  <a:srgbClr val="0070C0"/>
                </a:solidFill>
              </a:rPr>
              <a:t>s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0.002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± 0.083 </a:t>
            </a:r>
            <a:r>
              <a:rPr lang="en-US" sz="2400" b="1" dirty="0">
                <a:solidFill>
                  <a:srgbClr val="0070C0"/>
                </a:solidFill>
              </a:rPr>
              <a:t>(𝑠𝑡𝑎)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± 0.027 </a:t>
            </a:r>
            <a:r>
              <a:rPr lang="en-US" sz="2400" b="1" dirty="0">
                <a:solidFill>
                  <a:srgbClr val="0070C0"/>
                </a:solidFill>
              </a:rPr>
              <a:t>(𝑠𝑦𝑠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r>
              <a:rPr lang="fr-FR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rad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</a:rPr>
              <a:t>J/</a:t>
            </a:r>
            <a:r>
              <a:rPr lang="en-US" sz="2400" b="1" kern="0" dirty="0" err="1" smtClean="0">
                <a:solidFill>
                  <a:srgbClr val="0070C0"/>
                </a:solidFill>
                <a:latin typeface="Symbol" pitchFamily="18" charset="2"/>
              </a:rPr>
              <a:t>yf</a:t>
            </a:r>
            <a:r>
              <a:rPr lang="en-US" sz="2400" b="1" kern="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</a:rPr>
              <a:t>and J/</a:t>
            </a:r>
            <a:r>
              <a:rPr lang="en-US" sz="2400" b="1" kern="0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US" sz="2400" b="1" kern="0" dirty="0" smtClean="0">
                <a:solidFill>
                  <a:srgbClr val="0070C0"/>
                </a:solidFill>
                <a:latin typeface="Arial"/>
              </a:rPr>
              <a:t>f</a:t>
            </a:r>
            <a:r>
              <a:rPr lang="en-US" sz="2400" b="1" kern="0" baseline="-25000" dirty="0" smtClean="0">
                <a:solidFill>
                  <a:srgbClr val="0070C0"/>
                </a:solidFill>
                <a:latin typeface="Arial"/>
              </a:rPr>
              <a:t>0</a:t>
            </a:r>
            <a:r>
              <a:rPr lang="en-US" sz="2400" b="1" dirty="0" smtClean="0">
                <a:solidFill>
                  <a:srgbClr val="0070C0"/>
                </a:solidFill>
              </a:rPr>
              <a:t> ) 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9445" y="4485347"/>
            <a:ext cx="2376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SM: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Φ</a:t>
            </a:r>
            <a:r>
              <a:rPr lang="fr-FR" sz="2400" baseline="-25000" dirty="0">
                <a:solidFill>
                  <a:srgbClr val="FF0000"/>
                </a:solidFill>
              </a:rPr>
              <a:t>s </a:t>
            </a:r>
            <a:r>
              <a:rPr lang="fr-FR" sz="2400" dirty="0">
                <a:solidFill>
                  <a:srgbClr val="FF0000"/>
                </a:solidFill>
              </a:rPr>
              <a:t>= −0.036 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± </a:t>
            </a:r>
            <a:r>
              <a:rPr lang="fr-FR" sz="2400" dirty="0">
                <a:solidFill>
                  <a:srgbClr val="FF0000"/>
                </a:solidFill>
              </a:rPr>
              <a:t>0.002 </a:t>
            </a:r>
          </a:p>
        </p:txBody>
      </p:sp>
      <p:pic>
        <p:nvPicPr>
          <p:cNvPr id="2050" name="Picture 2" descr="http://lhcb-public.web.cern.ch/lhcb-public/Images_2012/PhisGs_03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" y="1730793"/>
            <a:ext cx="6423974" cy="44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41351" y="4957155"/>
            <a:ext cx="2864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                        [</a:t>
            </a:r>
            <a:r>
              <a:rPr lang="en-US" sz="1800" dirty="0" err="1">
                <a:solidFill>
                  <a:srgbClr val="000000"/>
                </a:solidFill>
              </a:rPr>
              <a:t>CKMfitter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Eur</a:t>
            </a:r>
            <a:r>
              <a:rPr lang="en-US" sz="1800" dirty="0">
                <a:solidFill>
                  <a:srgbClr val="000000"/>
                </a:solidFill>
              </a:rPr>
              <a:t>. Phys. J. C41 (2005)]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6139" y="4085237"/>
            <a:ext cx="296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[LHCb-CONF-2012-002]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9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: New Physics,                       rare decays, CP violation </a:t>
            </a:r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1DA2E-087D-4C28-819B-1A45C1B7293B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1728366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Flavour</a:t>
            </a:r>
            <a:r>
              <a:rPr lang="en-US" b="1" dirty="0" smtClean="0"/>
              <a:t>-specific matter antimatter asymmetry </a:t>
            </a:r>
            <a:endParaRPr lang="en-US" dirty="0" smtClean="0"/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0" name="Picture 2" descr="C:\Users\pietrzyk\Desktop\D0-2-new-Dsmu-as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" y="2022656"/>
            <a:ext cx="3389031" cy="33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ietrzyk\Desktop\Asls-vs-As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00" y="2065737"/>
            <a:ext cx="3371843" cy="336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6536" y="2859940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</a:t>
            </a:r>
            <a:r>
              <a:rPr lang="en-US" sz="2400" b="1" baseline="30000" dirty="0">
                <a:solidFill>
                  <a:srgbClr val="C00000"/>
                </a:solidFill>
              </a:rPr>
              <a:t>0</a:t>
            </a:r>
            <a:r>
              <a:rPr lang="en-US" sz="2400" b="1" baseline="-25000" dirty="0">
                <a:solidFill>
                  <a:srgbClr val="C00000"/>
                </a:solidFill>
              </a:rPr>
              <a:t>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→ </a:t>
            </a:r>
            <a:r>
              <a:rPr lang="en-US" sz="2400" b="1" dirty="0" err="1" smtClean="0">
                <a:solidFill>
                  <a:srgbClr val="C00000"/>
                </a:solidFill>
              </a:rPr>
              <a:t>D</a:t>
            </a:r>
            <a:r>
              <a:rPr lang="en-US" sz="2400" b="1" baseline="30000" dirty="0" err="1" smtClean="0">
                <a:solidFill>
                  <a:srgbClr val="C00000"/>
                </a:solidFill>
              </a:rPr>
              <a:t>±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s</a:t>
            </a:r>
            <a:r>
              <a:rPr lang="en-US" sz="2400" b="1" dirty="0" err="1" smtClean="0">
                <a:solidFill>
                  <a:srgbClr val="C00000"/>
                </a:solidFill>
              </a:rPr>
              <a:t>μ</a:t>
            </a:r>
            <a:r>
              <a:rPr lang="en-US" sz="2400" b="1" baseline="30000" dirty="0">
                <a:solidFill>
                  <a:srgbClr val="C00000"/>
                </a:solidFill>
              </a:rPr>
              <a:t>∓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4472" y="3311093"/>
            <a:ext cx="1790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</a:t>
            </a:r>
            <a:r>
              <a:rPr lang="en-US" sz="2400" b="1" baseline="30000" dirty="0">
                <a:solidFill>
                  <a:srgbClr val="C00000"/>
                </a:solidFill>
              </a:rPr>
              <a:t>±</a:t>
            </a:r>
            <a:r>
              <a:rPr lang="en-US" sz="2400" b="1" baseline="-25000" dirty="0">
                <a:solidFill>
                  <a:srgbClr val="C00000"/>
                </a:solidFill>
              </a:rPr>
              <a:t>s</a:t>
            </a:r>
            <a:r>
              <a:rPr lang="en-US" sz="2400" b="1" dirty="0">
                <a:solidFill>
                  <a:srgbClr val="C00000"/>
                </a:solidFill>
              </a:rPr>
              <a:t> →</a:t>
            </a:r>
            <a:r>
              <a:rPr lang="en-US" sz="2400" b="1" dirty="0" smtClean="0">
                <a:solidFill>
                  <a:srgbClr val="C00000"/>
                </a:solidFill>
              </a:rPr>
              <a:t> φπ</a:t>
            </a:r>
            <a:r>
              <a:rPr lang="en-US" sz="2400" b="1" baseline="30000" dirty="0">
                <a:solidFill>
                  <a:srgbClr val="C00000"/>
                </a:solidFill>
              </a:rPr>
              <a:t>±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27" y="5405775"/>
            <a:ext cx="784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LHCb</a:t>
            </a:r>
            <a:r>
              <a:rPr lang="en-US" dirty="0">
                <a:solidFill>
                  <a:srgbClr val="FF0000"/>
                </a:solidFill>
              </a:rPr>
              <a:t> result is consistent with the Standard Model prediction and does not confirm the deviation from the Standard Model reported by the D0 experiment.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89964" y="23982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C00000"/>
                </a:solidFill>
              </a:rPr>
              <a:t>LHCb</a:t>
            </a:r>
            <a:r>
              <a:rPr lang="fr-FR" sz="2400" b="1" dirty="0" smtClean="0">
                <a:solidFill>
                  <a:srgbClr val="C00000"/>
                </a:solidFill>
              </a:rPr>
              <a:t>: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384" y="3830116"/>
            <a:ext cx="2106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ICHEP 2012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1915" y="3531155"/>
            <a:ext cx="1988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    </a:t>
            </a:r>
            <a:r>
              <a:rPr lang="fr-FR" b="1" dirty="0" err="1" smtClean="0">
                <a:solidFill>
                  <a:srgbClr val="0070C0"/>
                </a:solidFill>
              </a:rPr>
              <a:t>a</a:t>
            </a:r>
            <a:r>
              <a:rPr lang="fr-FR" b="1" baseline="30000" dirty="0" err="1" smtClean="0">
                <a:solidFill>
                  <a:srgbClr val="0070C0"/>
                </a:solidFill>
              </a:rPr>
              <a:t>s</a:t>
            </a:r>
            <a:r>
              <a:rPr lang="fr-FR" b="1" baseline="-25000" dirty="0" err="1" smtClean="0">
                <a:solidFill>
                  <a:srgbClr val="0070C0"/>
                </a:solidFill>
              </a:rPr>
              <a:t>sl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= (-0.24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± </a:t>
            </a:r>
            <a:r>
              <a:rPr lang="fr-FR" b="1" dirty="0">
                <a:solidFill>
                  <a:srgbClr val="0070C0"/>
                </a:solidFill>
              </a:rPr>
              <a:t>0.54 ± 0.33)%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3457" y="1600343"/>
            <a:ext cx="712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D0: #</a:t>
            </a:r>
            <a:r>
              <a:rPr lang="en-US" b="1" dirty="0" smtClean="0"/>
              <a:t> </a:t>
            </a:r>
            <a:r>
              <a:rPr lang="en-US" b="1" dirty="0" err="1" smtClean="0"/>
              <a:t>μ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μ</a:t>
            </a:r>
            <a:r>
              <a:rPr lang="en-US" b="1" baseline="30000" dirty="0"/>
              <a:t>+</a:t>
            </a:r>
            <a:r>
              <a:rPr lang="en-US" b="1" baseline="30000" dirty="0" smtClean="0"/>
              <a:t> </a:t>
            </a:r>
            <a:r>
              <a:rPr lang="fr-FR" b="1" dirty="0" smtClean="0"/>
              <a:t>&lt;  # </a:t>
            </a:r>
            <a:r>
              <a:rPr lang="en-US" b="1" dirty="0" smtClean="0"/>
              <a:t>μ</a:t>
            </a:r>
            <a:r>
              <a:rPr lang="en-US" b="1" baseline="30000" dirty="0" smtClean="0"/>
              <a:t>-</a:t>
            </a:r>
            <a:r>
              <a:rPr lang="en-US" b="1" dirty="0" smtClean="0"/>
              <a:t>μ</a:t>
            </a:r>
            <a:r>
              <a:rPr lang="en-US" b="1" baseline="30000" dirty="0" smtClean="0"/>
              <a:t>- </a:t>
            </a:r>
            <a:r>
              <a:rPr lang="en-US" dirty="0"/>
              <a:t>( </a:t>
            </a:r>
            <a:r>
              <a:rPr lang="en-US" dirty="0" smtClean="0"/>
              <a:t>1</a:t>
            </a:r>
            <a:r>
              <a:rPr lang="en-US" dirty="0"/>
              <a:t>% effect, 3.9σ from tiny SM prediction</a:t>
            </a:r>
            <a:r>
              <a:rPr lang="en-US" dirty="0" smtClean="0"/>
              <a:t>)</a:t>
            </a:r>
            <a:r>
              <a:rPr lang="en-US" b="1" baseline="30000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104327" y="4509120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LHCb</a:t>
            </a:r>
            <a:r>
              <a:rPr lang="fr-FR" dirty="0" smtClean="0"/>
              <a:t>-CONF</a:t>
            </a:r>
          </a:p>
          <a:p>
            <a:r>
              <a:rPr lang="fr-FR" dirty="0" smtClean="0"/>
              <a:t>-2012-022]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0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560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</a:p>
        </p:txBody>
      </p:sp>
      <p:sp>
        <p:nvSpPr>
          <p:cNvPr id="256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6C8D9-DD4F-436F-88EE-FD27FF5AA9CE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8" y="188640"/>
            <a:ext cx="8785225" cy="864096"/>
          </a:xfrm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hree-body </a:t>
            </a:r>
            <a:r>
              <a:rPr lang="en-US" b="1" dirty="0"/>
              <a:t>charmless B </a:t>
            </a:r>
            <a:r>
              <a:rPr lang="en-US" b="1" dirty="0" smtClean="0"/>
              <a:t>decays</a:t>
            </a:r>
            <a:endParaRPr lang="en-US" dirty="0" smtClean="0"/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Picture 2" descr="http://lhcb-public.web.cern.ch/lhcb-public/Images_2012/mPiPi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3" y="1343691"/>
            <a:ext cx="361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hcb-public.web.cern.ch/lhcb-public/Images_2012/mKK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63" y="1299931"/>
            <a:ext cx="36290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hcb-public.web.cern.ch/lhcb-public/Images_2012/Bhhh_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2316"/>
            <a:ext cx="26765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9203" y="1844824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baseline="-25000" dirty="0">
                <a:solidFill>
                  <a:srgbClr val="FF0000"/>
                </a:solidFill>
              </a:rPr>
              <a:t>CP</a:t>
            </a:r>
            <a:r>
              <a:rPr lang="fr-FR" b="1" dirty="0">
                <a:solidFill>
                  <a:srgbClr val="FF0000"/>
                </a:solidFill>
              </a:rPr>
              <a:t>(B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→K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+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-</a:t>
            </a:r>
            <a:r>
              <a:rPr lang="el-GR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040" y="1844824"/>
            <a:ext cx="2124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baseline="-25000" dirty="0">
                <a:solidFill>
                  <a:srgbClr val="FF0000"/>
                </a:solidFill>
              </a:rPr>
              <a:t>CP</a:t>
            </a:r>
            <a:r>
              <a:rPr lang="fr-FR" b="1" dirty="0">
                <a:solidFill>
                  <a:srgbClr val="FF0000"/>
                </a:solidFill>
              </a:rPr>
              <a:t>(B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→K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2574" y="2828835"/>
            <a:ext cx="71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2.8σ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1937" y="2834306"/>
            <a:ext cx="71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3.7σ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188" y="4010691"/>
            <a:ext cx="6061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baseline="-25000" dirty="0">
                <a:solidFill>
                  <a:srgbClr val="FF0000"/>
                </a:solidFill>
              </a:rPr>
              <a:t>CP</a:t>
            </a:r>
            <a:r>
              <a:rPr lang="fr-FR" b="1" dirty="0">
                <a:solidFill>
                  <a:srgbClr val="FF0000"/>
                </a:solidFill>
              </a:rPr>
              <a:t>(B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→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±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+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-</a:t>
            </a:r>
            <a:r>
              <a:rPr lang="el-GR" b="1" dirty="0">
                <a:solidFill>
                  <a:srgbClr val="FF0000"/>
                </a:solidFill>
              </a:rPr>
              <a:t>) = +0.120 ± 0.020 ± 0.019 ± 0.007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8485" y="4784864"/>
            <a:ext cx="6117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baseline="-25000" dirty="0">
                <a:solidFill>
                  <a:srgbClr val="FF0000"/>
                </a:solidFill>
              </a:rPr>
              <a:t>CP</a:t>
            </a:r>
            <a:r>
              <a:rPr lang="fr-FR" b="1" dirty="0">
                <a:solidFill>
                  <a:srgbClr val="FF0000"/>
                </a:solidFill>
              </a:rPr>
              <a:t>(B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→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) = -0.153 ± 0.046 ± 0.019 ± 0.007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552" y="592197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→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-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8070955" y="4410801"/>
            <a:ext cx="71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4.2</a:t>
            </a:r>
            <a:r>
              <a:rPr lang="el-GR" b="1" dirty="0" smtClean="0">
                <a:solidFill>
                  <a:srgbClr val="00B050"/>
                </a:solidFill>
              </a:rPr>
              <a:t>σ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70955" y="5184974"/>
            <a:ext cx="71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3.</a:t>
            </a:r>
            <a:r>
              <a:rPr lang="fr-FR" b="1" dirty="0" smtClean="0">
                <a:solidFill>
                  <a:srgbClr val="00B050"/>
                </a:solidFill>
              </a:rPr>
              <a:t>0</a:t>
            </a:r>
            <a:r>
              <a:rPr lang="el-GR" b="1" dirty="0" smtClean="0">
                <a:solidFill>
                  <a:srgbClr val="00B050"/>
                </a:solidFill>
              </a:rPr>
              <a:t>σ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3980" y="5414148"/>
            <a:ext cx="4308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First evidence of global CPV in</a:t>
            </a:r>
          </a:p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harmless three-body B decays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7880" y="6137734"/>
            <a:ext cx="296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[LHCb-CONF-2012-028]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339344" y="1644769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LHCb</a:t>
            </a:r>
            <a:r>
              <a:rPr lang="fr-FR" dirty="0" smtClean="0"/>
              <a:t>-CONF</a:t>
            </a:r>
          </a:p>
          <a:p>
            <a:r>
              <a:rPr lang="fr-FR" dirty="0" smtClean="0"/>
              <a:t>-2012-018]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8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hcb-public.web.cern.ch/lhcb-public/Images_2012/Bm_pikk_kk_lower_1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4" y="3082988"/>
            <a:ext cx="3733261" cy="26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560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</a:p>
        </p:txBody>
      </p:sp>
      <p:sp>
        <p:nvSpPr>
          <p:cNvPr id="256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6C8D9-DD4F-436F-88EE-FD27FF5AA9CE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8" y="188640"/>
            <a:ext cx="8785225" cy="864096"/>
          </a:xfrm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hree-body </a:t>
            </a:r>
            <a:r>
              <a:rPr lang="en-US" b="1" dirty="0"/>
              <a:t>charmless B </a:t>
            </a:r>
            <a:r>
              <a:rPr lang="en-US" b="1" dirty="0" smtClean="0"/>
              <a:t>decays</a:t>
            </a:r>
            <a:endParaRPr lang="en-US" dirty="0" smtClean="0"/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4" name="Picture 6" descr="http://lhcb-public.web.cern.ch/lhcb-public/Images_2012/Bhhh_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7" y="1111726"/>
            <a:ext cx="26765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31840" y="1340768"/>
            <a:ext cx="6117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baseline="-25000" dirty="0">
                <a:solidFill>
                  <a:srgbClr val="FF0000"/>
                </a:solidFill>
              </a:rPr>
              <a:t>CP</a:t>
            </a:r>
            <a:r>
              <a:rPr lang="fr-FR" b="1" dirty="0">
                <a:solidFill>
                  <a:srgbClr val="FF0000"/>
                </a:solidFill>
              </a:rPr>
              <a:t>(B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→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) = -0.153 ± 0.046 ± 0.019 ± 0.007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1450" y="2635667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</a:t>
            </a:r>
            <a:r>
              <a:rPr lang="fr-F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→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baseline="30000" dirty="0">
                <a:solidFill>
                  <a:srgbClr val="FF0000"/>
                </a:solidFill>
              </a:rPr>
              <a:t>±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K</a:t>
            </a:r>
            <a:r>
              <a:rPr lang="fr-FR" b="1" baseline="30000" dirty="0">
                <a:solidFill>
                  <a:srgbClr val="FF0000"/>
                </a:solidFill>
              </a:rPr>
              <a:t>-</a:t>
            </a:r>
            <a:endParaRPr lang="fr-FR" dirty="0"/>
          </a:p>
        </p:txBody>
      </p:sp>
      <p:pic>
        <p:nvPicPr>
          <p:cNvPr id="3076" name="Picture 4" descr="http://lhcb-public.web.cern.ch/lhcb-public/Images_2012/Bp_pikk_kk_lower_1_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91" y="3106497"/>
            <a:ext cx="3715732" cy="26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2635667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m</a:t>
            </a:r>
            <a:r>
              <a:rPr lang="fr-FR" baseline="30000" dirty="0">
                <a:solidFill>
                  <a:srgbClr val="C00000"/>
                </a:solidFill>
              </a:rPr>
              <a:t>2</a:t>
            </a:r>
            <a:r>
              <a:rPr lang="fr-FR" baseline="-25000" dirty="0">
                <a:solidFill>
                  <a:srgbClr val="C00000"/>
                </a:solidFill>
              </a:rPr>
              <a:t>K+K</a:t>
            </a:r>
            <a:r>
              <a:rPr lang="fr-FR" baseline="30000" dirty="0">
                <a:solidFill>
                  <a:srgbClr val="C00000"/>
                </a:solidFill>
              </a:rPr>
              <a:t>-</a:t>
            </a:r>
            <a:r>
              <a:rPr lang="fr-FR" dirty="0">
                <a:solidFill>
                  <a:srgbClr val="C00000"/>
                </a:solidFill>
              </a:rPr>
              <a:t> &lt; 1.5 GeV</a:t>
            </a:r>
            <a:r>
              <a:rPr lang="fr-FR" baseline="30000" dirty="0">
                <a:solidFill>
                  <a:srgbClr val="C00000"/>
                </a:solidFill>
              </a:rPr>
              <a:t>2</a:t>
            </a:r>
            <a:r>
              <a:rPr lang="fr-FR" dirty="0">
                <a:solidFill>
                  <a:srgbClr val="C00000"/>
                </a:solidFill>
              </a:rPr>
              <a:t>/c</a:t>
            </a:r>
            <a:r>
              <a:rPr lang="fr-FR" baseline="30000" dirty="0">
                <a:solidFill>
                  <a:srgbClr val="C00000"/>
                </a:solidFill>
              </a:rPr>
              <a:t>4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1625" y="4692576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9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3537" y="5765683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Standard Model special feature?  or New Physics?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4262" y="1873696"/>
            <a:ext cx="296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[LHCb-CONF-2012-028]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2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921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BFD1E5-D282-492D-82DA-7D65B697C5C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/>
              <a:t>The golden mode: B</a:t>
            </a:r>
            <a:r>
              <a:rPr lang="fr-FR" b="1" baseline="-25000" dirty="0" smtClean="0"/>
              <a:t>s</a:t>
            </a:r>
            <a:r>
              <a:rPr lang="fr-FR" b="1" dirty="0" smtClean="0"/>
              <a:t>→</a:t>
            </a:r>
            <a:r>
              <a:rPr lang="en-US" b="1" dirty="0"/>
              <a:t> </a:t>
            </a:r>
            <a:r>
              <a:rPr lang="en-US" b="1" dirty="0" err="1"/>
              <a:t>μ</a:t>
            </a:r>
            <a:r>
              <a:rPr lang="en-US" b="1" baseline="30000" dirty="0" err="1"/>
              <a:t>+</a:t>
            </a:r>
            <a:r>
              <a:rPr lang="en-US" b="1" dirty="0" err="1"/>
              <a:t>μ</a:t>
            </a:r>
            <a:r>
              <a:rPr lang="en-US" b="1" baseline="30000" dirty="0"/>
              <a:t>-</a:t>
            </a:r>
            <a:r>
              <a:rPr lang="el-GR" b="1" dirty="0" smtClean="0"/>
              <a:t> </a:t>
            </a:r>
            <a:endParaRPr lang="en-US" dirty="0" smtClean="0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dirty="0"/>
              <a:t>BR(B</a:t>
            </a:r>
            <a:r>
              <a:rPr lang="fr-FR" sz="3200" baseline="-25000" dirty="0"/>
              <a:t>s</a:t>
            </a:r>
            <a:r>
              <a:rPr lang="fr-FR" sz="3200" dirty="0"/>
              <a:t>→</a:t>
            </a:r>
            <a:r>
              <a:rPr lang="el-GR" sz="3200" dirty="0"/>
              <a:t>μμ)</a:t>
            </a:r>
            <a:r>
              <a:rPr lang="fr-FR" sz="3200" baseline="-25000" dirty="0"/>
              <a:t>SM </a:t>
            </a:r>
            <a:r>
              <a:rPr lang="fr-FR" sz="3200" dirty="0"/>
              <a:t>= (</a:t>
            </a:r>
            <a:r>
              <a:rPr lang="fr-FR" sz="3200" dirty="0" smtClean="0"/>
              <a:t>3.23 </a:t>
            </a:r>
            <a:r>
              <a:rPr lang="fr-FR" sz="3200" dirty="0"/>
              <a:t>± </a:t>
            </a:r>
            <a:r>
              <a:rPr lang="fr-FR" sz="3200" dirty="0" smtClean="0"/>
              <a:t>0.27) </a:t>
            </a:r>
            <a:r>
              <a:rPr lang="fr-FR" sz="3200" dirty="0"/>
              <a:t>x 10</a:t>
            </a:r>
            <a:r>
              <a:rPr lang="fr-FR" sz="3200" baseline="30000" dirty="0"/>
              <a:t>-9</a:t>
            </a:r>
            <a:r>
              <a:rPr lang="fr-FR" sz="3200" dirty="0"/>
              <a:t> </a:t>
            </a:r>
            <a:r>
              <a:rPr lang="fr-FR" sz="3200" dirty="0" smtClean="0"/>
              <a:t>(t=0)</a:t>
            </a:r>
            <a:endParaRPr lang="fr-FR" sz="3200" dirty="0"/>
          </a:p>
          <a:p>
            <a:r>
              <a:rPr lang="fr-FR" sz="1600" dirty="0"/>
              <a:t>                             [</a:t>
            </a:r>
            <a:r>
              <a:rPr lang="fr-FR" sz="1600" dirty="0" err="1"/>
              <a:t>A.J.Buras</a:t>
            </a:r>
            <a:r>
              <a:rPr lang="fr-FR" sz="1600" dirty="0"/>
              <a:t>, </a:t>
            </a:r>
            <a:r>
              <a:rPr lang="fr-FR" sz="1600" dirty="0" smtClean="0"/>
              <a:t>arXiv:1208.0934]</a:t>
            </a:r>
            <a:endParaRPr lang="fr-FR" sz="1600" dirty="0"/>
          </a:p>
          <a:p>
            <a:pPr lvl="0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000000"/>
                </a:solidFill>
              </a:rPr>
              <a:t> (3.54 ± 0.30) x 10</a:t>
            </a:r>
            <a:r>
              <a:rPr lang="en-US" sz="3200" baseline="30000" dirty="0" smtClean="0">
                <a:solidFill>
                  <a:srgbClr val="000000"/>
                </a:solidFill>
              </a:rPr>
              <a:t>-9</a:t>
            </a:r>
            <a:r>
              <a:rPr lang="en-US" sz="3200" dirty="0" smtClean="0">
                <a:solidFill>
                  <a:srgbClr val="000000"/>
                </a:solidFill>
              </a:rPr>
              <a:t> (time integrated)</a:t>
            </a:r>
          </a:p>
          <a:p>
            <a:pPr lvl="0"/>
            <a:r>
              <a:rPr lang="fr-FR" sz="1600" dirty="0" smtClean="0">
                <a:solidFill>
                  <a:srgbClr val="000000"/>
                </a:solidFill>
              </a:rPr>
              <a:t>                             [De Bruyn et al., PRL 109, 041801 (2012)]</a:t>
            </a:r>
            <a:endParaRPr lang="fr-FR" sz="1600" dirty="0">
              <a:solidFill>
                <a:srgbClr val="000000"/>
              </a:solidFill>
            </a:endParaRPr>
          </a:p>
          <a:p>
            <a:endParaRPr lang="en-US" sz="1600" dirty="0"/>
          </a:p>
          <a:p>
            <a:r>
              <a:rPr lang="en-US" b="1" dirty="0">
                <a:solidFill>
                  <a:schemeClr val="hlink"/>
                </a:solidFill>
              </a:rPr>
              <a:t>-  Very high sensitivity to </a:t>
            </a:r>
            <a:r>
              <a:rPr lang="en-US" b="1" dirty="0" smtClean="0">
                <a:solidFill>
                  <a:schemeClr val="hlink"/>
                </a:solidFill>
              </a:rPr>
              <a:t>New Physics, </a:t>
            </a:r>
            <a:r>
              <a:rPr lang="en-US" b="1" dirty="0" err="1">
                <a:solidFill>
                  <a:schemeClr val="hlink"/>
                </a:solidFill>
              </a:rPr>
              <a:t>eg</a:t>
            </a:r>
            <a:r>
              <a:rPr lang="en-US" b="1" dirty="0">
                <a:solidFill>
                  <a:schemeClr val="hlink"/>
                </a:solidFill>
              </a:rPr>
              <a:t>. </a:t>
            </a:r>
            <a:r>
              <a:rPr lang="en-US" b="1" dirty="0" smtClean="0">
                <a:solidFill>
                  <a:schemeClr val="hlink"/>
                </a:solidFill>
              </a:rPr>
              <a:t>CMSSM and NUHM1: </a:t>
            </a:r>
            <a:endParaRPr lang="en-US" b="1" dirty="0">
              <a:solidFill>
                <a:schemeClr val="hlink"/>
              </a:solidFill>
            </a:endParaRPr>
          </a:p>
          <a:p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[O</a:t>
            </a:r>
            <a:r>
              <a:rPr lang="en-US" b="1" dirty="0">
                <a:solidFill>
                  <a:schemeClr val="hlink"/>
                </a:solidFill>
              </a:rPr>
              <a:t>. </a:t>
            </a:r>
            <a:r>
              <a:rPr lang="en-US" b="1" dirty="0" err="1">
                <a:solidFill>
                  <a:schemeClr val="hlink"/>
                </a:solidFill>
              </a:rPr>
              <a:t>Buchmuller</a:t>
            </a:r>
            <a:r>
              <a:rPr lang="en-US" b="1" dirty="0">
                <a:solidFill>
                  <a:schemeClr val="hlink"/>
                </a:solidFill>
              </a:rPr>
              <a:t> et al, </a:t>
            </a:r>
            <a:r>
              <a:rPr lang="en-US" b="1" dirty="0" smtClean="0">
                <a:solidFill>
                  <a:schemeClr val="hlink"/>
                </a:solidFill>
              </a:rPr>
              <a:t>arXiv:1112.3564v2, May 2012]  </a:t>
            </a:r>
            <a:endParaRPr lang="en-US" b="1" dirty="0">
              <a:solidFill>
                <a:schemeClr val="hlink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3" y="3637120"/>
            <a:ext cx="3702557" cy="261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28" y="3628410"/>
            <a:ext cx="3708174" cy="25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2771800" y="4373610"/>
            <a:ext cx="1146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CMSSM</a:t>
            </a: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236296" y="4447954"/>
            <a:ext cx="1096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NUHM1</a:t>
            </a:r>
          </a:p>
        </p:txBody>
      </p:sp>
    </p:spTree>
    <p:extLst>
      <p:ext uri="{BB962C8B-B14F-4D97-AF65-F5344CB8AC3E}">
        <p14:creationId xmlns:p14="http://schemas.microsoft.com/office/powerpoint/2010/main" val="7151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024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102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711101-0877-4A9B-B7A0-8E8A7415B617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/>
              <a:t>B</a:t>
            </a:r>
            <a:r>
              <a:rPr lang="fr-FR" b="1" baseline="-25000" dirty="0" smtClean="0"/>
              <a:t>s</a:t>
            </a:r>
            <a:r>
              <a:rPr lang="fr-FR" b="1" dirty="0" smtClean="0"/>
              <a:t>→</a:t>
            </a:r>
            <a:r>
              <a:rPr lang="en-US" b="1" dirty="0"/>
              <a:t> </a:t>
            </a:r>
            <a:r>
              <a:rPr lang="en-US" b="1" dirty="0" err="1"/>
              <a:t>μ</a:t>
            </a:r>
            <a:r>
              <a:rPr lang="en-US" b="1" baseline="30000" dirty="0" err="1"/>
              <a:t>+</a:t>
            </a:r>
            <a:r>
              <a:rPr lang="en-US" b="1" dirty="0" err="1"/>
              <a:t>μ</a:t>
            </a:r>
            <a:r>
              <a:rPr lang="en-US" b="1" baseline="30000" dirty="0"/>
              <a:t>-</a:t>
            </a:r>
            <a:r>
              <a:rPr lang="en-US" b="1" dirty="0" smtClean="0"/>
              <a:t> : experimental context</a:t>
            </a:r>
            <a:r>
              <a:rPr lang="el-GR" b="1" dirty="0" smtClean="0"/>
              <a:t> </a:t>
            </a:r>
            <a:endParaRPr lang="en-US" dirty="0" smtClean="0"/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0" y="1196975"/>
            <a:ext cx="874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79176"/>
            <a:ext cx="4680520" cy="38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5580112" y="1541150"/>
            <a:ext cx="1901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rPr>
              <a:t>March 2012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5169300" y="2689388"/>
            <a:ext cx="3681586" cy="14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rPr>
              <a:t>LHCb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rPr>
              <a:t> and CMS getting very close to get sensitivity for observing a SM rate...</a:t>
            </a: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130395" y="5249447"/>
            <a:ext cx="8928992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LHC combination (June 2012):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siva Hebrew" charset="0"/>
                <a:ea typeface="Apple Chancery" charset="0"/>
                <a:cs typeface="Apple Chancery" charset="0"/>
                <a:sym typeface="Corsiva Hebrew" charset="0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(B</a:t>
            </a:r>
            <a:r>
              <a:rPr kumimoji="0" lang="en-US" sz="2400" b="0" i="0" u="none" strike="noStrike" kern="0" cap="none" spc="0" normalizeH="0" baseline="32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0</a:t>
            </a:r>
            <a:r>
              <a:rPr kumimoji="0" lang="en-US" sz="2400" b="0" i="0" u="none" strike="noStrike" kern="0" cap="none" spc="0" normalizeH="0" baseline="-6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  <a:sym typeface="Arial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ucida Grande" charset="0"/>
                <a:cs typeface="Lucida Grande" charset="0"/>
              </a:rPr>
              <a:t>μ</a:t>
            </a:r>
            <a:r>
              <a:rPr kumimoji="0" lang="en-US" sz="2400" b="0" i="0" u="none" strike="noStrike" kern="0" cap="none" spc="0" normalizeH="0" baseline="32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+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ucida Grande" charset="0"/>
                <a:cs typeface="Lucida Grande" charset="0"/>
              </a:rPr>
              <a:t>μ</a:t>
            </a:r>
            <a:r>
              <a:rPr kumimoji="0" lang="en-US" sz="2400" b="0" i="0" u="none" strike="noStrike" kern="0" cap="none" spc="0" normalizeH="0" baseline="32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)&lt;4.2×10</a:t>
            </a:r>
            <a:r>
              <a:rPr kumimoji="0" lang="en-US" sz="2400" b="0" i="0" u="none" strike="noStrike" kern="0" cap="none" spc="0" normalizeH="0" baseline="32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-9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 at 95% CL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2852010" y="5618779"/>
            <a:ext cx="5904655" cy="43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3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rPr>
              <a:t>LHCb-CONF-2012-017,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CMS-PAS-BPH-12-009 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ATLAS-CONF-2012-061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89" y="1196753"/>
            <a:ext cx="4340453" cy="28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dirty="0" smtClean="0"/>
              <a:t>,                                                   </a:t>
            </a:r>
            <a:r>
              <a:rPr lang="fr-FR" dirty="0" err="1" smtClean="0"/>
              <a:t>Bolek</a:t>
            </a:r>
            <a:r>
              <a:rPr lang="fr-FR" dirty="0" smtClean="0"/>
              <a:t> </a:t>
            </a:r>
            <a:r>
              <a:rPr lang="fr-FR" dirty="0" err="1" smtClean="0"/>
              <a:t>Pietrzyk</a:t>
            </a:r>
            <a:endParaRPr lang="en-GB" dirty="0" smtClean="0"/>
          </a:p>
        </p:txBody>
      </p:sp>
      <p:sp>
        <p:nvSpPr>
          <p:cNvPr id="1126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A87E3-EC63-4618-9180-AA9D45AAC354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B</a:t>
            </a:r>
            <a:r>
              <a:rPr lang="en-US" b="1" baseline="-25000" dirty="0" err="1" smtClean="0"/>
              <a:t>s</a:t>
            </a:r>
            <a:r>
              <a:rPr lang="en-US" b="1" dirty="0" err="1" smtClean="0"/>
              <a:t>→μ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μ</a:t>
            </a:r>
            <a:r>
              <a:rPr lang="en-US" b="1" baseline="30000" dirty="0" smtClean="0"/>
              <a:t>- </a:t>
            </a:r>
            <a:r>
              <a:rPr lang="en-US" b="1" dirty="0" smtClean="0"/>
              <a:t>search with </a:t>
            </a:r>
            <a:r>
              <a:rPr lang="en-US" b="1" dirty="0" err="1" smtClean="0"/>
              <a:t>LHCb</a:t>
            </a:r>
            <a:r>
              <a:rPr lang="en-US" b="1" dirty="0" smtClean="0"/>
              <a:t>  </a:t>
            </a:r>
            <a:endParaRPr lang="en-US" dirty="0" smtClean="0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82873" y="1988840"/>
            <a:ext cx="82089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hlink"/>
                </a:solidFill>
              </a:rPr>
              <a:t>Boosted </a:t>
            </a:r>
            <a:r>
              <a:rPr lang="en-US" b="1" dirty="0">
                <a:solidFill>
                  <a:schemeClr val="hlink"/>
                </a:solidFill>
              </a:rPr>
              <a:t>Decision Tree out of </a:t>
            </a:r>
          </a:p>
          <a:p>
            <a:r>
              <a:rPr lang="en-US" b="1" dirty="0">
                <a:solidFill>
                  <a:schemeClr val="hlink"/>
                </a:solidFill>
              </a:rPr>
              <a:t>9 kinematical and topological variables</a:t>
            </a:r>
          </a:p>
          <a:p>
            <a:r>
              <a:rPr lang="en-US" b="1" dirty="0" smtClean="0">
                <a:solidFill>
                  <a:schemeClr val="hlink"/>
                </a:solidFill>
              </a:rPr>
              <a:t>-</a:t>
            </a:r>
            <a:r>
              <a:rPr lang="en-US" b="1" dirty="0">
                <a:solidFill>
                  <a:schemeClr val="hlink"/>
                </a:solidFill>
              </a:rPr>
              <a:t>Train BDT on </a:t>
            </a:r>
            <a:r>
              <a:rPr lang="en-US" b="1" dirty="0" smtClean="0">
                <a:solidFill>
                  <a:schemeClr val="hlink"/>
                </a:solidFill>
              </a:rPr>
              <a:t>MC and background </a:t>
            </a:r>
          </a:p>
          <a:p>
            <a:r>
              <a:rPr lang="en-US" b="1" dirty="0" smtClean="0">
                <a:solidFill>
                  <a:schemeClr val="hlink"/>
                </a:solidFill>
              </a:rPr>
              <a:t>samples, </a:t>
            </a:r>
            <a:r>
              <a:rPr lang="en-US" b="1" dirty="0">
                <a:solidFill>
                  <a:schemeClr val="hlink"/>
                </a:solidFill>
              </a:rPr>
              <a:t>but calibrate on data:</a:t>
            </a:r>
          </a:p>
          <a:p>
            <a:r>
              <a:rPr lang="en-US" b="1" dirty="0">
                <a:solidFill>
                  <a:schemeClr val="hlink"/>
                </a:solidFill>
              </a:rPr>
              <a:t>-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chemeClr val="hlink"/>
                </a:solidFill>
              </a:rPr>
              <a:t>BDT output: 8 bins for 7 </a:t>
            </a:r>
            <a:r>
              <a:rPr lang="en-US" b="1" dirty="0" err="1">
                <a:solidFill>
                  <a:schemeClr val="hlink"/>
                </a:solidFill>
              </a:rPr>
              <a:t>TeV</a:t>
            </a:r>
            <a:r>
              <a:rPr lang="en-US" b="1" dirty="0">
                <a:solidFill>
                  <a:schemeClr val="hlink"/>
                </a:solidFill>
              </a:rPr>
              <a:t> data,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hlink"/>
                </a:solidFill>
              </a:rPr>
              <a:t>7 bins for 8 </a:t>
            </a:r>
            <a:r>
              <a:rPr lang="en-US" b="1" dirty="0" err="1">
                <a:solidFill>
                  <a:schemeClr val="hlink"/>
                </a:solidFill>
              </a:rPr>
              <a:t>TeV</a:t>
            </a:r>
            <a:r>
              <a:rPr lang="en-US" b="1" dirty="0">
                <a:solidFill>
                  <a:schemeClr val="hlink"/>
                </a:solidFill>
              </a:rPr>
              <a:t> data, </a:t>
            </a:r>
            <a:endParaRPr lang="en-US" b="1" dirty="0" smtClean="0">
              <a:solidFill>
                <a:schemeClr val="hlink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hlink"/>
                </a:solidFill>
              </a:rPr>
              <a:t>flat </a:t>
            </a:r>
            <a:r>
              <a:rPr lang="en-US" b="1" dirty="0">
                <a:solidFill>
                  <a:schemeClr val="hlink"/>
                </a:solidFill>
              </a:rPr>
              <a:t>for </a:t>
            </a:r>
            <a:r>
              <a:rPr lang="en-US" b="1" dirty="0" smtClean="0">
                <a:solidFill>
                  <a:schemeClr val="hlink"/>
                </a:solidFill>
              </a:rPr>
              <a:t>signal and </a:t>
            </a:r>
            <a:r>
              <a:rPr lang="en-US" b="1" dirty="0">
                <a:solidFill>
                  <a:schemeClr val="hlink"/>
                </a:solidFill>
              </a:rPr>
              <a:t>peaked at zero for background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hlink"/>
                </a:solidFill>
              </a:rPr>
              <a:t>relative </a:t>
            </a:r>
            <a:r>
              <a:rPr lang="en-US" b="1" dirty="0">
                <a:solidFill>
                  <a:schemeClr val="hlink"/>
                </a:solidFill>
              </a:rPr>
              <a:t>BR for signal use two normalization </a:t>
            </a:r>
            <a:r>
              <a:rPr lang="en-US" b="1" dirty="0" smtClean="0">
                <a:solidFill>
                  <a:schemeClr val="hlink"/>
                </a:solidFill>
              </a:rPr>
              <a:t>channels: </a:t>
            </a:r>
          </a:p>
          <a:p>
            <a:r>
              <a:rPr lang="en-US" b="1" dirty="0" smtClean="0">
                <a:solidFill>
                  <a:schemeClr val="hlink"/>
                </a:solidFill>
              </a:rPr>
              <a:t>B</a:t>
            </a:r>
            <a:r>
              <a:rPr lang="en-US" b="1" baseline="30000" dirty="0">
                <a:solidFill>
                  <a:schemeClr val="hlink"/>
                </a:solidFill>
              </a:rPr>
              <a:t>+</a:t>
            </a:r>
            <a:r>
              <a:rPr lang="fr-FR" dirty="0"/>
              <a:t> → </a:t>
            </a:r>
            <a:r>
              <a:rPr lang="en-US" b="1" dirty="0">
                <a:solidFill>
                  <a:schemeClr val="hlink"/>
                </a:solidFill>
              </a:rPr>
              <a:t>J/ΨK</a:t>
            </a:r>
            <a:r>
              <a:rPr lang="en-US" b="1" baseline="30000" dirty="0">
                <a:solidFill>
                  <a:schemeClr val="hlink"/>
                </a:solidFill>
              </a:rPr>
              <a:t>+</a:t>
            </a:r>
            <a:r>
              <a:rPr lang="en-US" b="1" dirty="0">
                <a:solidFill>
                  <a:schemeClr val="hlink"/>
                </a:solidFill>
              </a:rPr>
              <a:t>, B</a:t>
            </a:r>
            <a:r>
              <a:rPr lang="en-US" b="1" baseline="30000" dirty="0">
                <a:solidFill>
                  <a:schemeClr val="hlink"/>
                </a:solidFill>
              </a:rPr>
              <a:t>0</a:t>
            </a:r>
            <a:r>
              <a:rPr lang="fr-FR" dirty="0"/>
              <a:t> → </a:t>
            </a:r>
            <a:r>
              <a:rPr lang="en-US" b="1" dirty="0">
                <a:solidFill>
                  <a:schemeClr val="hlink"/>
                </a:solidFill>
              </a:rPr>
              <a:t>Kπ giving consistent </a:t>
            </a:r>
            <a:r>
              <a:rPr lang="en-US" b="1" dirty="0" smtClean="0">
                <a:solidFill>
                  <a:schemeClr val="hlink"/>
                </a:solidFill>
              </a:rPr>
              <a:t>results</a:t>
            </a:r>
            <a:endParaRPr lang="en-US" b="1" dirty="0">
              <a:solidFill>
                <a:schemeClr val="hlin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90634"/>
            <a:ext cx="12192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312410" y="1403757"/>
            <a:ext cx="36596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November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rPr>
              <a:t> 2012 (HCP)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873" y="5157192"/>
            <a:ext cx="5473303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see </a:t>
            </a:r>
            <a:r>
              <a:rPr lang="en-US" sz="3200" dirty="0" err="1" smtClean="0">
                <a:solidFill>
                  <a:srgbClr val="FFFF00"/>
                </a:solidFill>
              </a:rPr>
              <a:t>Marcin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Chrząszcz</a:t>
            </a:r>
            <a:r>
              <a:rPr lang="en-US" sz="3200" dirty="0" smtClean="0">
                <a:solidFill>
                  <a:srgbClr val="FFFF00"/>
                </a:solidFill>
              </a:rPr>
              <a:t>, today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hcb.web.cern.ch/lhcb/speakersbureau/html/bb_ProductionAngles/08_rad_acc_scheme_r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2401"/>
            <a:ext cx="2871191" cy="27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614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E93956-85C3-435E-AE1D-F89483701632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err="1" smtClean="0"/>
              <a:t>Intod</a:t>
            </a:r>
            <a:r>
              <a:rPr lang="en-US" b="1" dirty="0" err="1" smtClean="0"/>
              <a:t>uction</a:t>
            </a:r>
            <a:r>
              <a:rPr lang="en-US" b="1" dirty="0" smtClean="0"/>
              <a:t> to </a:t>
            </a:r>
            <a:r>
              <a:rPr lang="en-US" b="1" dirty="0" err="1" smtClean="0"/>
              <a:t>LHCb</a:t>
            </a:r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467544" y="4725144"/>
            <a:ext cx="5465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CMS/ATLAS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err="1">
                <a:solidFill>
                  <a:srgbClr val="0070C0"/>
                </a:solidFill>
              </a:rPr>
              <a:t>LHCb</a:t>
            </a:r>
            <a:r>
              <a:rPr lang="en-US" b="1" dirty="0">
                <a:solidFill>
                  <a:srgbClr val="0070C0"/>
                </a:solidFill>
              </a:rPr>
              <a:t> are </a:t>
            </a:r>
            <a:r>
              <a:rPr lang="en-US" b="1" dirty="0" smtClean="0">
                <a:solidFill>
                  <a:srgbClr val="0070C0"/>
                </a:solidFill>
              </a:rPr>
              <a:t>complementary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CMS/ATLAS: direct search for New Physics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LHCb</a:t>
            </a:r>
            <a:r>
              <a:rPr lang="en-US" b="1" dirty="0" smtClean="0">
                <a:solidFill>
                  <a:srgbClr val="0070C0"/>
                </a:solidFill>
              </a:rPr>
              <a:t>: indirect search for New Physics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415808" cy="321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331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: New Physics,                       rare decays, CP violation </a:t>
            </a:r>
          </a:p>
        </p:txBody>
      </p:sp>
      <p:sp>
        <p:nvSpPr>
          <p:cNvPr id="133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381366"/>
            <a:ext cx="2133600" cy="476250"/>
          </a:xfrm>
          <a:noFill/>
        </p:spPr>
        <p:txBody>
          <a:bodyPr/>
          <a:lstStyle/>
          <a:p>
            <a:fld id="{3FA902FF-1F85-4F72-AA9C-882127B2660D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B</a:t>
            </a:r>
            <a:r>
              <a:rPr lang="en-US" b="1" baseline="-25000" dirty="0" err="1" smtClean="0"/>
              <a:t>s</a:t>
            </a:r>
            <a:r>
              <a:rPr lang="en-US" b="1" dirty="0" err="1" smtClean="0"/>
              <a:t>→μ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μ</a:t>
            </a:r>
            <a:r>
              <a:rPr lang="en-US" b="1" baseline="30000" dirty="0" smtClean="0"/>
              <a:t>- </a:t>
            </a:r>
            <a:r>
              <a:rPr lang="en-US" b="1" dirty="0" smtClean="0"/>
              <a:t>search with </a:t>
            </a:r>
            <a:r>
              <a:rPr lang="en-US" b="1" dirty="0" err="1" smtClean="0"/>
              <a:t>LHCb</a:t>
            </a:r>
            <a:r>
              <a:rPr lang="en-US" b="1" dirty="0" smtClean="0"/>
              <a:t>  </a:t>
            </a:r>
            <a:endParaRPr lang="en-US" dirty="0" smtClean="0"/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0" y="1196975"/>
            <a:ext cx="874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6146" name="Picture 2" descr="http://lhcb-public.web.cern.ch/lhcb-public/Images_2012/BsMuMu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2" y="1136938"/>
            <a:ext cx="6544191" cy="44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79" y="1472818"/>
            <a:ext cx="2644721" cy="19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4"/>
          <p:cNvSpPr>
            <a:spLocks/>
          </p:cNvSpPr>
          <p:nvPr/>
        </p:nvSpPr>
        <p:spPr bwMode="auto">
          <a:xfrm>
            <a:off x="6616181" y="3932476"/>
            <a:ext cx="24109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7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TeV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 (1 fb</a:t>
            </a:r>
            <a:r>
              <a:rPr kumimoji="0" lang="en-US" sz="2800" b="0" i="0" u="none" strike="noStrike" kern="0" cap="none" spc="0" normalizeH="0" baseline="32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-1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8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TeV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 (1.1 fb</a:t>
            </a:r>
            <a:r>
              <a:rPr kumimoji="0" lang="en-US" sz="2800" b="0" i="0" u="none" strike="noStrike" kern="0" cap="none" spc="0" normalizeH="0" baseline="32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-1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ill Sans" charset="0"/>
                <a:cs typeface="Gill Sans" charset="0"/>
              </a:rPr>
              <a:t>)</a:t>
            </a: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411309" y="5504498"/>
            <a:ext cx="720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spcBef>
                <a:spcPts val="2400"/>
              </a:spcBef>
            </a:pPr>
            <a:r>
              <a:rPr lang="en-US" sz="3200" dirty="0">
                <a:solidFill>
                  <a:srgbClr val="FF0000"/>
                </a:solidFill>
                <a:latin typeface="Corsiva Hebrew" charset="0"/>
                <a:ea typeface="Apple Chancery" charset="0"/>
                <a:cs typeface="Apple Chancery" charset="0"/>
                <a:sym typeface="Corsiva Hebrew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ea typeface="Gill Sans" charset="0"/>
                <a:cs typeface="Gill Sans" charset="0"/>
              </a:rPr>
              <a:t>(B</a:t>
            </a:r>
            <a:r>
              <a:rPr lang="en-US" sz="3200" baseline="32000" dirty="0">
                <a:solidFill>
                  <a:srgbClr val="FF0000"/>
                </a:solidFill>
                <a:ea typeface="Gill Sans" charset="0"/>
                <a:cs typeface="Gill Sans" charset="0"/>
              </a:rPr>
              <a:t>0</a:t>
            </a:r>
            <a:r>
              <a:rPr lang="en-US" sz="3200" baseline="-6000" dirty="0">
                <a:solidFill>
                  <a:srgbClr val="FF0000"/>
                </a:solidFill>
                <a:ea typeface="Gill Sans" charset="0"/>
                <a:cs typeface="Gill Sans" charset="0"/>
              </a:rPr>
              <a:t>s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→</a:t>
            </a:r>
            <a:r>
              <a:rPr lang="en-US" sz="3200" dirty="0">
                <a:solidFill>
                  <a:srgbClr val="FF0000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3200" baseline="32000" dirty="0">
                <a:solidFill>
                  <a:srgbClr val="FF0000"/>
                </a:solidFill>
                <a:ea typeface="Gill Sans" charset="0"/>
                <a:cs typeface="Gill Sans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3200" baseline="32000" dirty="0">
                <a:solidFill>
                  <a:srgbClr val="FF0000"/>
                </a:solidFill>
                <a:ea typeface="Gill Sans" charset="0"/>
                <a:cs typeface="Gill Sans" charset="0"/>
              </a:rPr>
              <a:t>−</a:t>
            </a:r>
            <a:r>
              <a:rPr lang="en-US" sz="3200" dirty="0">
                <a:solidFill>
                  <a:srgbClr val="FF0000"/>
                </a:solidFill>
                <a:ea typeface="Gill Sans" charset="0"/>
                <a:cs typeface="Gill Sans" charset="0"/>
              </a:rPr>
              <a:t>) = (3.2</a:t>
            </a:r>
            <a:r>
              <a:rPr lang="en-US" sz="3200" baseline="32000" dirty="0">
                <a:solidFill>
                  <a:srgbClr val="FF0000"/>
                </a:solidFill>
                <a:ea typeface="Gill Sans" charset="0"/>
                <a:cs typeface="Gill Sans" charset="0"/>
              </a:rPr>
              <a:t>+1.5</a:t>
            </a:r>
            <a:r>
              <a:rPr lang="en-US" sz="3200" baseline="-6000" dirty="0">
                <a:solidFill>
                  <a:srgbClr val="FF0000"/>
                </a:solidFill>
                <a:ea typeface="Gill Sans" charset="0"/>
                <a:cs typeface="Gill Sans" charset="0"/>
              </a:rPr>
              <a:t>−1.2</a:t>
            </a:r>
            <a:r>
              <a:rPr lang="en-US" sz="3200" dirty="0">
                <a:solidFill>
                  <a:srgbClr val="FF0000"/>
                </a:solidFill>
                <a:ea typeface="Gill Sans" charset="0"/>
                <a:cs typeface="Gill Sans" charset="0"/>
              </a:rPr>
              <a:t>)×10</a:t>
            </a:r>
            <a:r>
              <a:rPr lang="en-US" sz="3200" baseline="32000" dirty="0">
                <a:solidFill>
                  <a:srgbClr val="FF0000"/>
                </a:solidFill>
                <a:ea typeface="Gill Sans" charset="0"/>
                <a:cs typeface="Gill Sans" charset="0"/>
              </a:rPr>
              <a:t>-9</a:t>
            </a:r>
            <a:r>
              <a:rPr lang="en-US" sz="3200" dirty="0">
                <a:solidFill>
                  <a:srgbClr val="FF0000"/>
                </a:solidFill>
                <a:ea typeface="Gill Sans" charset="0"/>
                <a:cs typeface="Gill Sans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961" y="5981256"/>
            <a:ext cx="2816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en-US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SM: </a:t>
            </a:r>
            <a:r>
              <a:rPr lang="en-US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(3.54±0.30)×10</a:t>
            </a:r>
            <a:r>
              <a:rPr lang="en-US" baseline="3200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-9</a:t>
            </a:r>
            <a:r>
              <a:rPr lang="en-US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1097" y="4943530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</a:t>
            </a:r>
            <a:r>
              <a:rPr lang="fr-FR" b="1" baseline="30000" dirty="0"/>
              <a:t>0</a:t>
            </a:r>
            <a:r>
              <a:rPr lang="fr-FR" b="1" baseline="-25000" dirty="0"/>
              <a:t>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10333" y="4948254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B</a:t>
            </a:r>
            <a:r>
              <a:rPr lang="fr-FR" b="1" baseline="30000" dirty="0" smtClean="0"/>
              <a:t>0</a:t>
            </a:r>
            <a:endParaRPr lang="fr-FR" b="1" baseline="-25000" dirty="0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2971461" y="2005530"/>
            <a:ext cx="10659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spcBef>
                <a:spcPts val="2400"/>
              </a:spcBef>
            </a:pPr>
            <a:r>
              <a:rPr lang="en-US" sz="3200" dirty="0" smtClean="0">
                <a:solidFill>
                  <a:srgbClr val="FF0000"/>
                </a:solidFill>
                <a:ea typeface="Apple Chancery" charset="0"/>
                <a:cs typeface="Apple Chancery" charset="0"/>
                <a:sym typeface="Corsiva Hebrew" charset="0"/>
              </a:rPr>
              <a:t>3.5 </a:t>
            </a:r>
            <a:r>
              <a:rPr lang="en-US" sz="3200" dirty="0" smtClean="0">
                <a:solidFill>
                  <a:srgbClr val="FF0000"/>
                </a:solidFill>
                <a:latin typeface="Symbol" pitchFamily="18" charset="2"/>
                <a:ea typeface="Apple Chancery" charset="0"/>
                <a:cs typeface="Apple Chancery" charset="0"/>
                <a:sym typeface="Corsiva Hebrew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  </a:t>
            </a:r>
            <a:endParaRPr lang="en-US" sz="3200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2297" y="5771169"/>
            <a:ext cx="332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en-US" sz="28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The first evidence!  </a:t>
            </a:r>
            <a:endParaRPr lang="en-US" sz="2800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8203" y="5343640"/>
            <a:ext cx="2174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[arXiv:1211.2674]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433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143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367996-AF2B-4D68-90CE-FC1348949B4C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B</a:t>
            </a:r>
            <a:r>
              <a:rPr lang="en-US" b="1" baseline="-25000" dirty="0" err="1" smtClean="0"/>
              <a:t>s</a:t>
            </a:r>
            <a:r>
              <a:rPr lang="en-US" b="1" dirty="0" err="1" smtClean="0"/>
              <a:t>→μ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μ</a:t>
            </a:r>
            <a:r>
              <a:rPr lang="en-US" b="1" baseline="30000" dirty="0" smtClean="0"/>
              <a:t>- </a:t>
            </a:r>
            <a:r>
              <a:rPr lang="en-US" b="1" dirty="0" smtClean="0"/>
              <a:t>search with </a:t>
            </a:r>
            <a:r>
              <a:rPr lang="en-US" b="1" dirty="0" err="1" smtClean="0"/>
              <a:t>LHCb</a:t>
            </a:r>
            <a:r>
              <a:rPr lang="en-US" b="1" dirty="0" smtClean="0"/>
              <a:t>  </a:t>
            </a:r>
            <a:endParaRPr lang="en-US" dirty="0" smtClean="0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0" y="1196975"/>
            <a:ext cx="874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540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9109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445125"/>
            <a:ext cx="9144000" cy="831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</a:t>
            </a:r>
            <a:r>
              <a:rPr lang="en-US" sz="2400" b="1" baseline="-25000" dirty="0" err="1">
                <a:solidFill>
                  <a:srgbClr val="0070C0"/>
                </a:solidFill>
                <a:latin typeface="Symbol" pitchFamily="18" charset="2"/>
              </a:rPr>
              <a:t>mm</a:t>
            </a:r>
            <a:r>
              <a:rPr lang="en-US" sz="2400" b="1" dirty="0">
                <a:solidFill>
                  <a:srgbClr val="0070C0"/>
                </a:solidFill>
              </a:rPr>
              <a:t>=5.357 </a:t>
            </a:r>
            <a:r>
              <a:rPr lang="en-US" sz="2400" b="1" dirty="0" err="1">
                <a:solidFill>
                  <a:srgbClr val="0070C0"/>
                </a:solidFill>
              </a:rPr>
              <a:t>GeV</a:t>
            </a:r>
            <a:r>
              <a:rPr lang="en-US" sz="2400" b="1" dirty="0">
                <a:solidFill>
                  <a:srgbClr val="0070C0"/>
                </a:solidFill>
              </a:rPr>
              <a:t>, B mom. 58.16 </a:t>
            </a:r>
            <a:r>
              <a:rPr lang="en-US" sz="2400" b="1" dirty="0" err="1">
                <a:solidFill>
                  <a:srgbClr val="0070C0"/>
                </a:solidFill>
              </a:rPr>
              <a:t>GeV</a:t>
            </a:r>
            <a:r>
              <a:rPr lang="en-US" sz="2400" b="1" dirty="0">
                <a:solidFill>
                  <a:srgbClr val="0070C0"/>
                </a:solidFill>
              </a:rPr>
              <a:t>, transverse mom. 3.5 </a:t>
            </a:r>
            <a:r>
              <a:rPr lang="en-US" sz="2400" b="1" dirty="0" err="1">
                <a:solidFill>
                  <a:srgbClr val="0070C0"/>
                </a:solidFill>
              </a:rPr>
              <a:t>GeV</a:t>
            </a:r>
            <a:r>
              <a:rPr lang="en-US" sz="2400" b="1" dirty="0">
                <a:solidFill>
                  <a:srgbClr val="0070C0"/>
                </a:solidFill>
              </a:rPr>
              <a:t>,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 lifetime  3.52 </a:t>
            </a:r>
            <a:r>
              <a:rPr lang="en-US" sz="2400" b="1" dirty="0" err="1">
                <a:solidFill>
                  <a:srgbClr val="0070C0"/>
                </a:solidFill>
              </a:rPr>
              <a:t>ps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flighting</a:t>
            </a:r>
            <a:r>
              <a:rPr lang="en-US" sz="2400" b="1" dirty="0">
                <a:solidFill>
                  <a:srgbClr val="0070C0"/>
                </a:solidFill>
              </a:rPr>
              <a:t> pass 1.15 cm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536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1536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356CC9-A86F-44B7-8D80-2E0D3518CC48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</a:t>
            </a:r>
            <a:r>
              <a:rPr lang="en-US" b="1" baseline="30000" dirty="0"/>
              <a:t>0</a:t>
            </a:r>
            <a:r>
              <a:rPr lang="en-US" b="1" dirty="0" smtClean="0"/>
              <a:t>→μ</a:t>
            </a:r>
            <a:r>
              <a:rPr lang="en-US" b="1" baseline="30000" dirty="0" smtClean="0"/>
              <a:t>+</a:t>
            </a:r>
            <a:r>
              <a:rPr lang="en-US" b="1" dirty="0" smtClean="0"/>
              <a:t>μ</a:t>
            </a:r>
            <a:r>
              <a:rPr lang="en-US" b="1" baseline="30000" dirty="0" smtClean="0"/>
              <a:t>- </a:t>
            </a:r>
            <a:r>
              <a:rPr lang="fr-FR" b="1" dirty="0" smtClean="0"/>
              <a:t>: </a:t>
            </a:r>
            <a:r>
              <a:rPr lang="en-US" b="1" dirty="0" smtClean="0"/>
              <a:t>upper limit </a:t>
            </a:r>
            <a:endParaRPr lang="en-US" dirty="0" smtClean="0"/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26787" y="1124744"/>
            <a:ext cx="87487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Use CLs method: evaluate compatibility with background only (</a:t>
            </a:r>
            <a:r>
              <a:rPr lang="en-US" b="1" dirty="0" err="1">
                <a:solidFill>
                  <a:schemeClr val="hlink"/>
                </a:solidFill>
              </a:rPr>
              <a:t>CL</a:t>
            </a:r>
            <a:r>
              <a:rPr lang="en-US" b="1" baseline="-25000" dirty="0" err="1">
                <a:solidFill>
                  <a:schemeClr val="hlink"/>
                </a:solidFill>
              </a:rPr>
              <a:t>b</a:t>
            </a:r>
            <a:r>
              <a:rPr lang="en-US" b="1" dirty="0">
                <a:solidFill>
                  <a:schemeClr val="hlink"/>
                </a:solidFill>
              </a:rPr>
              <a:t>) and signal + background hypotheses (</a:t>
            </a:r>
            <a:r>
              <a:rPr lang="en-US" b="1" dirty="0" err="1">
                <a:solidFill>
                  <a:schemeClr val="hlink"/>
                </a:solidFill>
              </a:rPr>
              <a:t>CL</a:t>
            </a:r>
            <a:r>
              <a:rPr lang="en-US" b="1" baseline="-25000" dirty="0" err="1">
                <a:solidFill>
                  <a:schemeClr val="hlink"/>
                </a:solidFill>
              </a:rPr>
              <a:t>s+b</a:t>
            </a:r>
            <a:r>
              <a:rPr lang="en-US" b="1" dirty="0">
                <a:solidFill>
                  <a:schemeClr val="hlink"/>
                </a:solidFill>
              </a:rPr>
              <a:t>);  the 95%CL upper limit  is defined at </a:t>
            </a:r>
          </a:p>
          <a:p>
            <a:r>
              <a:rPr lang="en-US" b="1" dirty="0">
                <a:solidFill>
                  <a:schemeClr val="hlink"/>
                </a:solidFill>
              </a:rPr>
              <a:t>CLs = </a:t>
            </a:r>
            <a:r>
              <a:rPr lang="en-US" b="1" dirty="0" err="1">
                <a:solidFill>
                  <a:schemeClr val="hlink"/>
                </a:solidFill>
              </a:rPr>
              <a:t>CL</a:t>
            </a:r>
            <a:r>
              <a:rPr lang="en-US" b="1" baseline="-25000" dirty="0" err="1">
                <a:solidFill>
                  <a:schemeClr val="hlink"/>
                </a:solidFill>
              </a:rPr>
              <a:t>s+b</a:t>
            </a:r>
            <a:r>
              <a:rPr lang="en-US" b="1" dirty="0">
                <a:solidFill>
                  <a:schemeClr val="hlink"/>
                </a:solidFill>
              </a:rPr>
              <a:t>/</a:t>
            </a:r>
            <a:r>
              <a:rPr lang="en-US" b="1" dirty="0" err="1">
                <a:solidFill>
                  <a:schemeClr val="hlink"/>
                </a:solidFill>
              </a:rPr>
              <a:t>CL</a:t>
            </a:r>
            <a:r>
              <a:rPr lang="en-US" b="1" baseline="-25000" dirty="0" err="1">
                <a:solidFill>
                  <a:schemeClr val="hlink"/>
                </a:solidFill>
              </a:rPr>
              <a:t>b</a:t>
            </a:r>
            <a:r>
              <a:rPr lang="en-US" b="1" dirty="0">
                <a:solidFill>
                  <a:schemeClr val="hlink"/>
                </a:solidFill>
              </a:rPr>
              <a:t>=0.05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2806" y="1222931"/>
            <a:ext cx="3818705" cy="56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5209051" y="3524377"/>
            <a:ext cx="1446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800" dirty="0">
                <a:solidFill>
                  <a:srgbClr val="FF0000"/>
                </a:solidFill>
                <a:ea typeface="Gill Sans" charset="0"/>
                <a:cs typeface="Gill Sans" charset="0"/>
              </a:rPr>
              <a:t>observed</a:t>
            </a: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3889697" y="4509120"/>
            <a:ext cx="10403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expected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bkg+SM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41535" y="2690979"/>
            <a:ext cx="34929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solidFill>
                  <a:srgbClr val="FF0000"/>
                </a:solidFill>
                <a:ea typeface="Gill Sans" charset="0"/>
                <a:cs typeface="Gill Sans" charset="0"/>
              </a:rPr>
              <a:t>observed upper limit:</a:t>
            </a:r>
            <a:endParaRPr lang="en-US" sz="2400" dirty="0">
              <a:solidFill>
                <a:srgbClr val="FF0000"/>
              </a:solidFill>
              <a:latin typeface="Corsiva Hebrew" charset="0"/>
              <a:ea typeface="Corsiva Hebrew" charset="0"/>
              <a:cs typeface="Corsiva Hebrew" charset="0"/>
              <a:sym typeface="Corsiva Hebrew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>
                <a:solidFill>
                  <a:srgbClr val="FF0000"/>
                </a:solidFill>
                <a:latin typeface="Corsiva Hebrew" charset="0"/>
                <a:ea typeface="Corsiva Hebrew" charset="0"/>
                <a:cs typeface="Corsiva Hebrew" charset="0"/>
                <a:sym typeface="Corsiva Hebrew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ea typeface="Gill Sans" charset="0"/>
                <a:cs typeface="Gill Sans" charset="0"/>
              </a:rPr>
              <a:t>(B</a:t>
            </a:r>
            <a:r>
              <a:rPr lang="en-US" sz="2400" baseline="32000" dirty="0">
                <a:solidFill>
                  <a:srgbClr val="FF0000"/>
                </a:solidFill>
                <a:ea typeface="Gill Sans" charset="0"/>
                <a:cs typeface="Gill Sans" charset="0"/>
              </a:rPr>
              <a:t>0</a:t>
            </a:r>
            <a:r>
              <a:rPr lang="en-US" sz="2400" dirty="0">
                <a:solidFill>
                  <a:srgbClr val="FF0000"/>
                </a:solidFill>
                <a:ea typeface="Lucida Grande" charset="0"/>
                <a:cs typeface="Lucida Grande" charset="0"/>
              </a:rPr>
              <a:t>→ </a:t>
            </a:r>
            <a:r>
              <a:rPr lang="en-US" sz="2400" dirty="0" err="1">
                <a:solidFill>
                  <a:srgbClr val="FF0000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2400" baseline="32000" dirty="0" err="1">
                <a:solidFill>
                  <a:srgbClr val="FF0000"/>
                </a:solidFill>
                <a:ea typeface="Gill Sans" charset="0"/>
                <a:cs typeface="Gill Sans" charset="0"/>
              </a:rPr>
              <a:t>+</a:t>
            </a:r>
            <a:r>
              <a:rPr lang="en-US" sz="2400" dirty="0" err="1">
                <a:solidFill>
                  <a:srgbClr val="FF0000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2400" baseline="32000" dirty="0">
                <a:solidFill>
                  <a:srgbClr val="FF0000"/>
                </a:solidFill>
                <a:ea typeface="Gill Sans" charset="0"/>
                <a:cs typeface="Gill Sans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ea typeface="Gill Sans" charset="0"/>
                <a:cs typeface="Gill Sans" charset="0"/>
              </a:rPr>
              <a:t>) &lt; 9.4 x 10</a:t>
            </a:r>
            <a:r>
              <a:rPr lang="en-US" sz="2400" baseline="32000" dirty="0">
                <a:solidFill>
                  <a:srgbClr val="FF0000"/>
                </a:solidFill>
                <a:ea typeface="Gill Sans" charset="0"/>
                <a:cs typeface="Gill Sans" charset="0"/>
              </a:rPr>
              <a:t>-10</a:t>
            </a:r>
            <a:r>
              <a:rPr lang="en-US" sz="24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endParaRPr lang="en-US" sz="2400" dirty="0" smtClean="0">
              <a:solidFill>
                <a:srgbClr val="FF0000"/>
              </a:solidFill>
              <a:ea typeface="Gill Sans" charset="0"/>
              <a:cs typeface="Gill San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at </a:t>
            </a:r>
            <a:r>
              <a:rPr lang="en-US" sz="2400" dirty="0">
                <a:solidFill>
                  <a:srgbClr val="FF0000"/>
                </a:solidFill>
                <a:ea typeface="Gill Sans" charset="0"/>
                <a:cs typeface="Gill Sans" charset="0"/>
              </a:rPr>
              <a:t>95% CL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41535" y="4016557"/>
            <a:ext cx="2154201" cy="8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Expected:</a:t>
            </a:r>
            <a:endParaRPr lang="en-US" sz="2400" dirty="0">
              <a:solidFill>
                <a:srgbClr val="0000FF"/>
              </a:solidFill>
              <a:latin typeface="Corsiva Hebrew" charset="0"/>
              <a:ea typeface="Corsiva Hebrew" charset="0"/>
              <a:cs typeface="Corsiva Hebrew" charset="0"/>
              <a:sym typeface="Corsiva Hebrew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&lt; </a:t>
            </a:r>
            <a:r>
              <a:rPr lang="en-US" sz="2400" dirty="0">
                <a:solidFill>
                  <a:srgbClr val="0000FF"/>
                </a:solidFill>
                <a:ea typeface="Gill Sans" charset="0"/>
                <a:cs typeface="Gill Sans" charset="0"/>
              </a:rPr>
              <a:t>7.1 x </a:t>
            </a:r>
            <a:r>
              <a:rPr lang="en-US" sz="24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10</a:t>
            </a:r>
            <a:r>
              <a:rPr lang="en-US" sz="2400" baseline="320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-10</a:t>
            </a:r>
            <a:endParaRPr lang="en-US" sz="24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179512" y="5672162"/>
            <a:ext cx="5544616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Compatibility with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background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only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hypothesis 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CFB81B-400B-40B1-BBCC-3E836420CC67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B</a:t>
            </a:r>
            <a:r>
              <a:rPr lang="fr-FR" b="1" baseline="30000" smtClean="0"/>
              <a:t>0</a:t>
            </a:r>
            <a:r>
              <a:rPr lang="fr-FR" b="1" smtClean="0"/>
              <a:t>→K*l</a:t>
            </a:r>
            <a:r>
              <a:rPr lang="fr-FR" b="1" baseline="30000" smtClean="0"/>
              <a:t>+</a:t>
            </a:r>
            <a:r>
              <a:rPr lang="fr-FR" b="1" smtClean="0"/>
              <a:t>l</a:t>
            </a:r>
            <a:r>
              <a:rPr lang="fr-FR" b="1" baseline="30000" smtClean="0"/>
              <a:t>-</a:t>
            </a:r>
            <a:r>
              <a:rPr lang="el-GR" b="1" smtClean="0"/>
              <a:t> </a:t>
            </a:r>
            <a:endParaRPr lang="en-US" smtClean="0"/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0" y="1196975"/>
            <a:ext cx="874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468313" y="1700213"/>
            <a:ext cx="82073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Many observables exist in B</a:t>
            </a:r>
            <a:r>
              <a:rPr lang="en-US" b="1" baseline="30000">
                <a:solidFill>
                  <a:srgbClr val="7030A0"/>
                </a:solidFill>
              </a:rPr>
              <a:t>0</a:t>
            </a:r>
            <a:r>
              <a:rPr lang="en-US" b="1">
                <a:solidFill>
                  <a:srgbClr val="7030A0"/>
                </a:solidFill>
              </a:rPr>
              <a:t>→K*l</a:t>
            </a:r>
            <a:r>
              <a:rPr lang="en-US" b="1" baseline="30000">
                <a:solidFill>
                  <a:srgbClr val="7030A0"/>
                </a:solidFill>
              </a:rPr>
              <a:t>+</a:t>
            </a:r>
            <a:r>
              <a:rPr lang="en-US" b="1">
                <a:solidFill>
                  <a:srgbClr val="7030A0"/>
                </a:solidFill>
              </a:rPr>
              <a:t>l</a:t>
            </a:r>
            <a:r>
              <a:rPr lang="en-US" b="1" baseline="30000">
                <a:solidFill>
                  <a:srgbClr val="7030A0"/>
                </a:solidFill>
              </a:rPr>
              <a:t>-</a:t>
            </a:r>
            <a:r>
              <a:rPr lang="en-US" b="1">
                <a:solidFill>
                  <a:srgbClr val="7030A0"/>
                </a:solidFill>
              </a:rPr>
              <a:t> to probe helicity structure of any New Physics... </a:t>
            </a:r>
          </a:p>
          <a:p>
            <a:endParaRPr lang="en-US" b="1">
              <a:solidFill>
                <a:srgbClr val="7030A0"/>
              </a:solidFill>
            </a:endParaRPr>
          </a:p>
          <a:p>
            <a:endParaRPr lang="en-US" b="1">
              <a:solidFill>
                <a:srgbClr val="7030A0"/>
              </a:solidFill>
            </a:endParaRPr>
          </a:p>
          <a:p>
            <a:endParaRPr lang="en-US" b="1">
              <a:solidFill>
                <a:srgbClr val="7030A0"/>
              </a:solidFill>
            </a:endParaRPr>
          </a:p>
          <a:p>
            <a:r>
              <a:rPr lang="en-US" b="1">
                <a:solidFill>
                  <a:srgbClr val="7030A0"/>
                </a:solidFill>
              </a:rPr>
              <a:t>...in particular, </a:t>
            </a:r>
          </a:p>
          <a:p>
            <a:r>
              <a:rPr lang="en-US" b="1">
                <a:solidFill>
                  <a:srgbClr val="7030A0"/>
                </a:solidFill>
              </a:rPr>
              <a:t>forward-backward asymmetry </a:t>
            </a:r>
          </a:p>
          <a:p>
            <a:r>
              <a:rPr lang="en-US" b="1">
                <a:solidFill>
                  <a:srgbClr val="7030A0"/>
                </a:solidFill>
              </a:rPr>
              <a:t>(A</a:t>
            </a:r>
            <a:r>
              <a:rPr lang="en-US" b="1" baseline="-25000">
                <a:solidFill>
                  <a:srgbClr val="7030A0"/>
                </a:solidFill>
              </a:rPr>
              <a:t>FB</a:t>
            </a:r>
            <a:r>
              <a:rPr lang="en-US" b="1">
                <a:solidFill>
                  <a:srgbClr val="7030A0"/>
                </a:solidFill>
              </a:rPr>
              <a:t>) of lepton system</a:t>
            </a:r>
          </a:p>
          <a:p>
            <a:r>
              <a:rPr lang="en-US" b="1">
                <a:solidFill>
                  <a:srgbClr val="7030A0"/>
                </a:solidFill>
              </a:rPr>
              <a:t> as a function of lepton </a:t>
            </a:r>
          </a:p>
          <a:p>
            <a:r>
              <a:rPr lang="en-US" b="1">
                <a:solidFill>
                  <a:srgbClr val="7030A0"/>
                </a:solidFill>
              </a:rPr>
              <a:t>invariant mass (q</a:t>
            </a:r>
            <a:r>
              <a:rPr lang="en-US" b="1" baseline="30000">
                <a:solidFill>
                  <a:srgbClr val="7030A0"/>
                </a:solidFill>
              </a:rPr>
              <a:t>2</a:t>
            </a:r>
            <a:r>
              <a:rPr lang="en-US" b="1">
                <a:solidFill>
                  <a:srgbClr val="7030A0"/>
                </a:solidFill>
              </a:rPr>
              <a:t>). </a:t>
            </a:r>
          </a:p>
        </p:txBody>
      </p:sp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92375"/>
            <a:ext cx="37528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1DA2E-087D-4C28-819B-1A45C1B7293B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/>
              <a:t>A</a:t>
            </a:r>
            <a:r>
              <a:rPr lang="fr-FR" b="1" baseline="-25000" dirty="0" smtClean="0"/>
              <a:t>FB</a:t>
            </a:r>
            <a:r>
              <a:rPr lang="fr-FR" b="1" dirty="0" smtClean="0"/>
              <a:t> in B</a:t>
            </a:r>
            <a:r>
              <a:rPr lang="fr-FR" b="1" baseline="30000" dirty="0" smtClean="0"/>
              <a:t>0</a:t>
            </a:r>
            <a:r>
              <a:rPr lang="fr-FR" b="1" dirty="0" smtClean="0"/>
              <a:t>→K*</a:t>
            </a:r>
            <a:r>
              <a:rPr lang="el-GR" b="1" dirty="0" smtClean="0"/>
              <a:t>μ</a:t>
            </a:r>
            <a:r>
              <a:rPr lang="el-GR" b="1" baseline="30000" dirty="0" smtClean="0"/>
              <a:t>+</a:t>
            </a:r>
            <a:r>
              <a:rPr lang="el-GR" b="1" dirty="0" smtClean="0"/>
              <a:t>μ</a:t>
            </a:r>
            <a:r>
              <a:rPr lang="el-GR" b="1" baseline="30000" dirty="0" smtClean="0"/>
              <a:t>-</a:t>
            </a:r>
            <a:r>
              <a:rPr lang="el-GR" b="1" dirty="0" smtClean="0"/>
              <a:t> </a:t>
            </a:r>
            <a:endParaRPr lang="en-US" dirty="0" smtClean="0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284747" y="4921192"/>
            <a:ext cx="8569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Data are consistent with the SM predictions at present </a:t>
            </a:r>
            <a:r>
              <a:rPr lang="en-US" b="1" dirty="0" smtClean="0">
                <a:solidFill>
                  <a:srgbClr val="0070C0"/>
                </a:solidFill>
              </a:rPr>
              <a:t>sensitivity, </a:t>
            </a:r>
            <a:r>
              <a:rPr lang="en-US" b="1" dirty="0" err="1" smtClean="0">
                <a:solidFill>
                  <a:srgbClr val="0070C0"/>
                </a:solidFill>
              </a:rPr>
              <a:t>LHCb</a:t>
            </a:r>
            <a:r>
              <a:rPr lang="en-US" b="1" dirty="0" smtClean="0">
                <a:solidFill>
                  <a:srgbClr val="0070C0"/>
                </a:solidFill>
              </a:rPr>
              <a:t> indicated </a:t>
            </a:r>
            <a:r>
              <a:rPr lang="en-US" b="1" dirty="0">
                <a:solidFill>
                  <a:srgbClr val="0070C0"/>
                </a:solidFill>
              </a:rPr>
              <a:t>for the first time that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asymmetry is changing sign as predicted by the </a:t>
            </a:r>
            <a:r>
              <a:rPr lang="en-US" b="1" dirty="0" smtClean="0">
                <a:solidFill>
                  <a:srgbClr val="0070C0"/>
                </a:solidFill>
              </a:rPr>
              <a:t>SM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and measured the zero crossing point: 4.9</a:t>
            </a:r>
            <a:r>
              <a:rPr lang="en-US" b="1" baseline="30000" dirty="0" smtClean="0">
                <a:solidFill>
                  <a:srgbClr val="0070C0"/>
                </a:solidFill>
              </a:rPr>
              <a:t>+1.1</a:t>
            </a:r>
            <a:r>
              <a:rPr lang="en-US" b="1" baseline="-25000" dirty="0" smtClean="0">
                <a:solidFill>
                  <a:srgbClr val="0070C0"/>
                </a:solidFill>
              </a:rPr>
              <a:t>-1.3</a:t>
            </a:r>
            <a:r>
              <a:rPr lang="en-US" b="1" dirty="0" smtClean="0">
                <a:solidFill>
                  <a:srgbClr val="0070C0"/>
                </a:solidFill>
              </a:rPr>
              <a:t> GeV</a:t>
            </a:r>
            <a:r>
              <a:rPr lang="en-US" b="1" baseline="30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0" name="Picture 2" descr="http://lhcb-public.web.cern.ch/lhcb-public/Images_2012/cAF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89"/>
            <a:ext cx="5328270" cy="36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6432665" y="1196752"/>
            <a:ext cx="24214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Full 2011 data set,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1 fb</a:t>
            </a:r>
            <a:r>
              <a:rPr lang="en-US" b="1" baseline="30000" dirty="0" smtClean="0">
                <a:solidFill>
                  <a:srgbClr val="7030A0"/>
                </a:solidFill>
              </a:rPr>
              <a:t>-1</a:t>
            </a:r>
            <a:r>
              <a:rPr lang="en-US" b="1" dirty="0" smtClean="0">
                <a:solidFill>
                  <a:srgbClr val="7030A0"/>
                </a:solidFill>
              </a:rPr>
              <a:t> at 7 </a:t>
            </a:r>
            <a:r>
              <a:rPr lang="en-US" b="1" dirty="0" err="1" smtClean="0">
                <a:solidFill>
                  <a:srgbClr val="7030A0"/>
                </a:solidFill>
              </a:rPr>
              <a:t>TeV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446" y="2636912"/>
            <a:ext cx="3708226" cy="199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36096" y="2060848"/>
            <a:ext cx="296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[LHCb-CONF-2012-008]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: New Physics,                       rare decays, CP violation </a:t>
            </a:r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1DA2E-087D-4C28-819B-1A45C1B7293B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Puzzling </a:t>
            </a:r>
            <a:r>
              <a:rPr lang="en-US" b="1" dirty="0" err="1" smtClean="0"/>
              <a:t>isospin</a:t>
            </a:r>
            <a:r>
              <a:rPr lang="en-US" b="1" dirty="0" smtClean="0"/>
              <a:t> asymmetries </a:t>
            </a:r>
            <a:endParaRPr lang="en-US" dirty="0" smtClean="0"/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6" name="Picture 2" descr="http://lhcb-public.web.cern.ch/lhcb-public/Images_2012/B2KstarMu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5" y="1845580"/>
            <a:ext cx="3816424" cy="25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hcb-public.web.cern.ch/lhcb-public/Images_2012/B2KMu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07" y="1869996"/>
            <a:ext cx="3744416" cy="2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53" y="1204967"/>
            <a:ext cx="1548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→K*</a:t>
            </a:r>
            <a:r>
              <a:rPr lang="el-GR" b="1" dirty="0">
                <a:solidFill>
                  <a:srgbClr val="0070C0"/>
                </a:solidFill>
              </a:rPr>
              <a:t>μ</a:t>
            </a:r>
            <a:r>
              <a:rPr lang="el-GR" b="1" baseline="30000" dirty="0">
                <a:solidFill>
                  <a:srgbClr val="0070C0"/>
                </a:solidFill>
              </a:rPr>
              <a:t>+</a:t>
            </a:r>
            <a:r>
              <a:rPr lang="el-GR" b="1" dirty="0">
                <a:solidFill>
                  <a:srgbClr val="0070C0"/>
                </a:solidFill>
              </a:rPr>
              <a:t>μ</a:t>
            </a:r>
            <a:r>
              <a:rPr lang="el-GR" b="1" baseline="30000" dirty="0">
                <a:solidFill>
                  <a:srgbClr val="0070C0"/>
                </a:solidFill>
              </a:rPr>
              <a:t>-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2160" y="1235799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</a:t>
            </a:r>
            <a:r>
              <a:rPr lang="fr-FR" b="1" baseline="30000" dirty="0" smtClean="0">
                <a:solidFill>
                  <a:srgbClr val="0070C0"/>
                </a:solidFill>
              </a:rPr>
              <a:t>+</a:t>
            </a:r>
            <a:r>
              <a:rPr lang="fr-FR" b="1" dirty="0" smtClean="0">
                <a:solidFill>
                  <a:srgbClr val="0070C0"/>
                </a:solidFill>
              </a:rPr>
              <a:t>→K*</a:t>
            </a:r>
            <a:r>
              <a:rPr lang="fr-FR" b="1" baseline="30000" dirty="0" smtClean="0">
                <a:solidFill>
                  <a:srgbClr val="0070C0"/>
                </a:solidFill>
              </a:rPr>
              <a:t>+</a:t>
            </a:r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l-GR" b="1" baseline="30000" dirty="0" smtClean="0">
                <a:solidFill>
                  <a:srgbClr val="0070C0"/>
                </a:solidFill>
              </a:rPr>
              <a:t>+</a:t>
            </a:r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l-GR" b="1" baseline="30000" dirty="0" smtClean="0">
                <a:solidFill>
                  <a:srgbClr val="0070C0"/>
                </a:solidFill>
              </a:rPr>
              <a:t>-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41032" y="922250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-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3379" y="1257830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→</a:t>
            </a:r>
            <a:r>
              <a:rPr lang="fr-FR" b="1" dirty="0" smtClean="0">
                <a:solidFill>
                  <a:srgbClr val="0070C0"/>
                </a:solidFill>
              </a:rPr>
              <a:t>K</a:t>
            </a:r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l-GR" b="1" baseline="30000" dirty="0" smtClean="0">
                <a:solidFill>
                  <a:srgbClr val="0070C0"/>
                </a:solidFill>
              </a:rPr>
              <a:t>+</a:t>
            </a:r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l-GR" b="1" baseline="30000" dirty="0" smtClean="0">
                <a:solidFill>
                  <a:srgbClr val="0070C0"/>
                </a:solidFill>
              </a:rPr>
              <a:t>-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57862" y="974189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-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85393" y="1257830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</a:t>
            </a:r>
            <a:r>
              <a:rPr lang="fr-FR" b="1" baseline="30000" dirty="0" smtClean="0">
                <a:solidFill>
                  <a:srgbClr val="0070C0"/>
                </a:solidFill>
              </a:rPr>
              <a:t>+</a:t>
            </a:r>
            <a:r>
              <a:rPr lang="fr-FR" b="1" dirty="0" smtClean="0">
                <a:solidFill>
                  <a:srgbClr val="0070C0"/>
                </a:solidFill>
              </a:rPr>
              <a:t>→K</a:t>
            </a:r>
            <a:r>
              <a:rPr lang="fr-FR" b="1" baseline="30000" dirty="0" smtClean="0">
                <a:solidFill>
                  <a:srgbClr val="0070C0"/>
                </a:solidFill>
              </a:rPr>
              <a:t>+</a:t>
            </a:r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l-GR" b="1" baseline="30000" dirty="0" smtClean="0">
                <a:solidFill>
                  <a:srgbClr val="0070C0"/>
                </a:solidFill>
              </a:rPr>
              <a:t>+</a:t>
            </a:r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l-GR" b="1" baseline="30000" dirty="0" smtClean="0">
                <a:solidFill>
                  <a:srgbClr val="0070C0"/>
                </a:solidFill>
              </a:rPr>
              <a:t>-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3379" y="4448024"/>
            <a:ext cx="3797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4.4σ </a:t>
            </a:r>
            <a:r>
              <a:rPr lang="en-US" b="1" dirty="0" smtClean="0">
                <a:solidFill>
                  <a:srgbClr val="00B050"/>
                </a:solidFill>
              </a:rPr>
              <a:t>≠ 0 (the </a:t>
            </a:r>
            <a:r>
              <a:rPr lang="en-US" b="1" dirty="0">
                <a:solidFill>
                  <a:srgbClr val="00B050"/>
                </a:solidFill>
              </a:rPr>
              <a:t>whole q</a:t>
            </a:r>
            <a:r>
              <a:rPr lang="en-US" b="1" baseline="30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region)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651" y="4463603"/>
            <a:ext cx="4334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Consistent with small asymmetry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81315" y="5246070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Standard Model special feature?  or New Physics?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6753" y="5821333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[JHEP07 (2012) 133]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5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lhcb-public.web.cern.ch/lhcb-public/Images_2012/cmssm_tb35_m0_m12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39" y="4077209"/>
            <a:ext cx="3228487" cy="23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: New Physics,                       rare decays, CP violation </a:t>
            </a:r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1DA2E-087D-4C28-819B-1A45C1B7293B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1080294"/>
          </a:xfrm>
        </p:spPr>
        <p:txBody>
          <a:bodyPr/>
          <a:lstStyle/>
          <a:p>
            <a:pPr eaLnBrk="1" hangingPunct="1"/>
            <a:r>
              <a:rPr lang="en-US" b="1" dirty="0" smtClean="0"/>
              <a:t>Theory implication </a:t>
            </a:r>
            <a:endParaRPr lang="en-US" dirty="0" smtClean="0"/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076" name="Picture 4" descr="http://lhcb-public.web.cern.ch/lhcb-public/Images_2012/Straub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6" y="1863307"/>
            <a:ext cx="3535885" cy="22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hcb-public.web.cern.ch/lhcb-public/Images_2012/Straub2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49" y="1863307"/>
            <a:ext cx="3480677" cy="22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hcb-public.web.cern.ch/lhcb-public/Images_2012/Nazila2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1" y="4155490"/>
            <a:ext cx="3128420" cy="22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28591" y="1124629"/>
            <a:ext cx="5650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Rencontres de </a:t>
            </a:r>
            <a:r>
              <a:rPr lang="fr-FR" b="1" dirty="0" err="1" smtClean="0">
                <a:solidFill>
                  <a:srgbClr val="FF0000"/>
                </a:solidFill>
              </a:rPr>
              <a:t>Moriond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>
                <a:solidFill>
                  <a:srgbClr val="FF0000"/>
                </a:solidFill>
              </a:rPr>
              <a:t>March 2012 :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David </a:t>
            </a:r>
            <a:r>
              <a:rPr lang="fr-FR" b="1" dirty="0" err="1" smtClean="0">
                <a:solidFill>
                  <a:srgbClr val="FF0000"/>
                </a:solidFill>
              </a:rPr>
              <a:t>Straub</a:t>
            </a:r>
            <a:r>
              <a:rPr lang="fr-FR" b="1" dirty="0">
                <a:solidFill>
                  <a:srgbClr val="FF0000"/>
                </a:solidFill>
              </a:rPr>
              <a:t> (1,2) and </a:t>
            </a:r>
            <a:r>
              <a:rPr lang="fr-FR" b="1" dirty="0" err="1">
                <a:solidFill>
                  <a:srgbClr val="FF0000"/>
                </a:solidFill>
              </a:rPr>
              <a:t>Nazila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Mahmoudi</a:t>
            </a:r>
            <a:r>
              <a:rPr lang="fr-FR" b="1" dirty="0" smtClean="0">
                <a:solidFill>
                  <a:srgbClr val="FF0000"/>
                </a:solidFill>
              </a:rPr>
              <a:t> (3,4)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59110" y="472682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CMS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67221" y="45080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CMS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43808" y="5325776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FF00"/>
                </a:solidFill>
              </a:rPr>
              <a:t>LHCb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63277" y="5713280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FF00"/>
                </a:solidFill>
              </a:rPr>
              <a:t>LHCb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83686" y="5156134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allowed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35418" y="4508969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allowed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9967" y="2780928"/>
            <a:ext cx="602372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LHCb</a:t>
            </a:r>
            <a:r>
              <a:rPr lang="en-US" sz="3200" b="1" dirty="0">
                <a:solidFill>
                  <a:srgbClr val="FFFF00"/>
                </a:solidFill>
              </a:rPr>
              <a:t> strongly squeezes SUSY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36690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3379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337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28777-8D5C-4682-AAA6-F42B09F34D4B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Summary</a:t>
            </a:r>
            <a:r>
              <a:rPr lang="en-US" b="1" smtClean="0">
                <a:latin typeface="Symbol" pitchFamily="18" charset="2"/>
              </a:rPr>
              <a:t> </a:t>
            </a:r>
            <a:r>
              <a:rPr lang="el-GR" b="1" smtClean="0"/>
              <a:t> </a:t>
            </a:r>
            <a:endParaRPr lang="en-US" smtClean="0"/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323850" y="1125538"/>
            <a:ext cx="856863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- </a:t>
            </a:r>
            <a:r>
              <a:rPr lang="en-US" sz="2800" b="1" dirty="0" err="1">
                <a:solidFill>
                  <a:srgbClr val="0070C0"/>
                </a:solidFill>
              </a:rPr>
              <a:t>LHCb</a:t>
            </a:r>
            <a:r>
              <a:rPr lang="en-US" sz="2800" b="1" dirty="0">
                <a:solidFill>
                  <a:srgbClr val="0070C0"/>
                </a:solidFill>
              </a:rPr>
              <a:t> at LHC is making </a:t>
            </a:r>
            <a:r>
              <a:rPr lang="en-US" sz="2800" b="1" dirty="0" smtClean="0">
                <a:solidFill>
                  <a:srgbClr val="0070C0"/>
                </a:solidFill>
              </a:rPr>
              <a:t>precise measurements</a:t>
            </a:r>
            <a:endParaRPr lang="en-US" sz="2800" b="1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</a:rPr>
              <a:t>hints </a:t>
            </a:r>
            <a:r>
              <a:rPr lang="en-US" sz="2800" b="1" dirty="0">
                <a:solidFill>
                  <a:srgbClr val="0070C0"/>
                </a:solidFill>
              </a:rPr>
              <a:t>for strong signs of NP from </a:t>
            </a:r>
            <a:r>
              <a:rPr lang="en-US" sz="2800" b="1" dirty="0" smtClean="0">
                <a:solidFill>
                  <a:srgbClr val="0070C0"/>
                </a:solidFill>
              </a:rPr>
              <a:t>other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experiments </a:t>
            </a:r>
            <a:r>
              <a:rPr lang="en-US" sz="2800" b="1" dirty="0">
                <a:solidFill>
                  <a:srgbClr val="0070C0"/>
                </a:solidFill>
              </a:rPr>
              <a:t>are not </a:t>
            </a:r>
            <a:r>
              <a:rPr lang="en-US" sz="2800" b="1" dirty="0" smtClean="0">
                <a:solidFill>
                  <a:srgbClr val="0070C0"/>
                </a:solidFill>
              </a:rPr>
              <a:t>confirmed, </a:t>
            </a:r>
            <a:r>
              <a:rPr lang="en-US" sz="2800" b="1" dirty="0" err="1">
                <a:solidFill>
                  <a:srgbClr val="0070C0"/>
                </a:solidFill>
              </a:rPr>
              <a:t>LHCb</a:t>
            </a:r>
            <a:r>
              <a:rPr lang="en-US" sz="2800" b="1" dirty="0">
                <a:solidFill>
                  <a:srgbClr val="0070C0"/>
                </a:solidFill>
              </a:rPr>
              <a:t> results </a:t>
            </a:r>
            <a:r>
              <a:rPr lang="en-US" sz="2800" b="1" dirty="0" smtClean="0">
                <a:solidFill>
                  <a:srgbClr val="0070C0"/>
                </a:solidFill>
              </a:rPr>
              <a:t>are </a:t>
            </a:r>
            <a:r>
              <a:rPr lang="en-US" sz="2800" b="1" dirty="0">
                <a:solidFill>
                  <a:srgbClr val="0070C0"/>
                </a:solidFill>
              </a:rPr>
              <a:t>in agreement with the SM </a:t>
            </a:r>
            <a:r>
              <a:rPr lang="en-US" sz="2800" b="1" dirty="0" smtClean="0">
                <a:solidFill>
                  <a:srgbClr val="0070C0"/>
                </a:solidFill>
              </a:rPr>
              <a:t>prediction, </a:t>
            </a: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LHCb</a:t>
            </a:r>
            <a:r>
              <a:rPr lang="en-US" sz="2800" b="1" dirty="0" smtClean="0">
                <a:solidFill>
                  <a:srgbClr val="0070C0"/>
                </a:solidFill>
              </a:rPr>
              <a:t> is an “anomaly killer”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- </a:t>
            </a:r>
            <a:r>
              <a:rPr lang="en-US" sz="2800" b="1" dirty="0">
                <a:solidFill>
                  <a:srgbClr val="0070C0"/>
                </a:solidFill>
              </a:rPr>
              <a:t>but </a:t>
            </a:r>
            <a:r>
              <a:rPr lang="en-US" sz="2800" b="1" dirty="0" smtClean="0">
                <a:solidFill>
                  <a:srgbClr val="0070C0"/>
                </a:solidFill>
              </a:rPr>
              <a:t>… there are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 few new interesting observations, interesting SM features?, signs for New Physics?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- a</a:t>
            </a:r>
            <a:r>
              <a:rPr lang="en-US" sz="2800" b="1" dirty="0" smtClean="0">
                <a:solidFill>
                  <a:srgbClr val="0070C0"/>
                </a:solidFill>
              </a:rPr>
              <a:t>ll results presented here (except one) used </a:t>
            </a:r>
            <a:r>
              <a:rPr lang="en-US" sz="2800" b="1">
                <a:solidFill>
                  <a:srgbClr val="0070C0"/>
                </a:solidFill>
              </a:rPr>
              <a:t>2011 </a:t>
            </a:r>
            <a:r>
              <a:rPr lang="en-US" sz="2800" b="1" smtClean="0">
                <a:solidFill>
                  <a:srgbClr val="0070C0"/>
                </a:solidFill>
              </a:rPr>
              <a:t>data; </a:t>
            </a:r>
            <a:r>
              <a:rPr lang="en-US" sz="2800" b="1" dirty="0" err="1" smtClean="0">
                <a:solidFill>
                  <a:srgbClr val="0070C0"/>
                </a:solidFill>
              </a:rPr>
              <a:t>LHCb</a:t>
            </a:r>
            <a:r>
              <a:rPr lang="en-US" sz="2800" b="1" dirty="0" smtClean="0">
                <a:solidFill>
                  <a:srgbClr val="0070C0"/>
                </a:solidFill>
              </a:rPr>
              <a:t> data sample more than tripled.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en-US" sz="2800" b="1" dirty="0">
                <a:solidFill>
                  <a:srgbClr val="0070C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xcellent </a:t>
            </a:r>
            <a:r>
              <a:rPr lang="en-US" sz="2800" b="1" dirty="0">
                <a:solidFill>
                  <a:srgbClr val="0070C0"/>
                </a:solidFill>
              </a:rPr>
              <a:t>prospects for excellent results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at </a:t>
            </a:r>
            <a:r>
              <a:rPr lang="en-US" sz="2800" b="1" dirty="0" err="1">
                <a:solidFill>
                  <a:srgbClr val="0070C0"/>
                </a:solidFill>
              </a:rPr>
              <a:t>Moriond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2013 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557338"/>
            <a:ext cx="864235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Backup slides </a:t>
            </a:r>
            <a:endParaRPr lang="en-U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1650" y="2205038"/>
            <a:ext cx="86423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18" y="188640"/>
            <a:ext cx="878522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 err="1" smtClean="0"/>
              <a:t>LHCb</a:t>
            </a:r>
            <a:r>
              <a:rPr lang="en-US" b="1" dirty="0" smtClean="0"/>
              <a:t> performance numbers</a:t>
            </a: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1628800"/>
            <a:ext cx="69285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momentum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resolution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Δ p / p = 0.4 %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5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GeV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/c to 0.6 %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100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GeV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ECAL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resolution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(nominal):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1 % + 10 % / √(E[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GeV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])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impact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parameter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resolution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μm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high-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pT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tracks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invariant mass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resolution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~8 MeV/c</a:t>
            </a:r>
            <a:r>
              <a:rPr kumimoji="0" lang="fr-F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B → J/ψ X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decays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constraint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on J/ψ mass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~22 MeV/c</a:t>
            </a:r>
            <a:r>
              <a:rPr kumimoji="0" lang="fr-F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two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-body B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decays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~100 MeV/c</a:t>
            </a:r>
            <a:r>
              <a:rPr kumimoji="0" lang="fr-F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B</a:t>
            </a:r>
            <a:r>
              <a:rPr kumimoji="0" lang="fr-F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→ φ γ,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dominated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by photon contribution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decay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time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resolution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45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B</a:t>
            </a:r>
            <a:r>
              <a:rPr kumimoji="0" lang="fr-F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→ J/ψ φ and for B</a:t>
            </a:r>
            <a:r>
              <a:rPr kumimoji="0" lang="fr-F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→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r>
              <a:rPr kumimoji="0" lang="fr-FR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717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F4288-668C-4494-85C8-57ED0749B73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err="1" smtClean="0"/>
              <a:t>LHCb</a:t>
            </a:r>
            <a:r>
              <a:rPr lang="fr-FR" b="1" dirty="0" smtClean="0"/>
              <a:t> Detector</a:t>
            </a:r>
            <a:endParaRPr lang="en-US" dirty="0" smtClean="0"/>
          </a:p>
        </p:txBody>
      </p:sp>
      <p:pic>
        <p:nvPicPr>
          <p:cNvPr id="1026" name="Picture 2" descr="http://lhcb-public.web.cern.ch/lhcb-public/en/LHCb-outreach/multimedia/LHCbDetectorligh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711"/>
            <a:ext cx="9144000" cy="49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2736-F31E-4ED3-A734-B59AED3F7D3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71438"/>
            <a:ext cx="7358063" cy="794742"/>
          </a:xfrm>
          <a:ln/>
        </p:spPr>
        <p:txBody>
          <a:bodyPr/>
          <a:lstStyle/>
          <a:p>
            <a:r>
              <a:rPr lang="en-US" dirty="0"/>
              <a:t>B</a:t>
            </a:r>
            <a:r>
              <a:rPr lang="en-US" b="1" baseline="32000" dirty="0"/>
              <a:t>0</a:t>
            </a:r>
            <a:r>
              <a:rPr lang="en-US" b="1" baseline="-6000" dirty="0"/>
              <a:t>s</a:t>
            </a:r>
            <a:r>
              <a:rPr lang="en-US" b="1" dirty="0">
                <a:latin typeface="Arial" charset="0"/>
                <a:cs typeface="Arial" charset="0"/>
                <a:sym typeface="Arial" charset="0"/>
              </a:rPr>
              <a:t>→</a:t>
            </a:r>
            <a:r>
              <a:rPr lang="en-US" b="1" dirty="0">
                <a:ea typeface="Lucida Grande" charset="0"/>
                <a:cs typeface="Lucida Grande" charset="0"/>
              </a:rPr>
              <a:t>μ</a:t>
            </a:r>
            <a:r>
              <a:rPr lang="en-US" b="1" baseline="32000" dirty="0"/>
              <a:t>+</a:t>
            </a:r>
            <a:r>
              <a:rPr lang="en-US" b="1" dirty="0">
                <a:ea typeface="Lucida Grande" charset="0"/>
                <a:cs typeface="Lucida Grande" charset="0"/>
              </a:rPr>
              <a:t>μ</a:t>
            </a:r>
            <a:r>
              <a:rPr lang="en-US" b="1" baseline="32000" dirty="0"/>
              <a:t>− </a:t>
            </a:r>
            <a:r>
              <a:rPr lang="en-US" b="1" dirty="0"/>
              <a:t>: 7 </a:t>
            </a:r>
            <a:r>
              <a:rPr lang="en-US" b="1" dirty="0" err="1"/>
              <a:t>TeV</a:t>
            </a:r>
            <a:r>
              <a:rPr lang="en-US" b="1" dirty="0"/>
              <a:t> </a:t>
            </a:r>
            <a:r>
              <a:rPr lang="en-US" b="1" dirty="0" err="1"/>
              <a:t>vs</a:t>
            </a:r>
            <a:r>
              <a:rPr lang="en-US" b="1" dirty="0"/>
              <a:t> 8 </a:t>
            </a:r>
            <a:r>
              <a:rPr lang="en-US" b="1" dirty="0" err="1"/>
              <a:t>TeV</a:t>
            </a:r>
            <a:endParaRPr lang="en-US" b="1" dirty="0"/>
          </a:p>
        </p:txBody>
      </p:sp>
      <p:sp>
        <p:nvSpPr>
          <p:cNvPr id="58370" name="Rectangle 2"/>
          <p:cNvSpPr>
            <a:spLocks/>
          </p:cNvSpPr>
          <p:nvPr/>
        </p:nvSpPr>
        <p:spPr bwMode="auto">
          <a:xfrm>
            <a:off x="312540" y="1177589"/>
            <a:ext cx="21642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250009" algn="l"/>
                <a:tab pos="500019" algn="l"/>
                <a:tab pos="750028" algn="l"/>
                <a:tab pos="1000038" algn="l"/>
                <a:tab pos="1250048" algn="l"/>
                <a:tab pos="1500058" algn="l"/>
                <a:tab pos="1750067" algn="l"/>
                <a:tab pos="2000077" algn="l"/>
                <a:tab pos="2250086" algn="l"/>
                <a:tab pos="2500096" algn="l"/>
                <a:tab pos="2750105" algn="l"/>
                <a:tab pos="3000114" algn="l"/>
              </a:tabLst>
            </a:pPr>
            <a:r>
              <a:rPr lang="en-US" sz="2800">
                <a:ea typeface="Gill Sans" charset="0"/>
                <a:cs typeface="Gill Sans" charset="0"/>
              </a:rPr>
              <a:t>7 TeV (1 fb</a:t>
            </a:r>
            <a:r>
              <a:rPr lang="en-US" sz="2800" baseline="32000">
                <a:ea typeface="Gill Sans" charset="0"/>
                <a:cs typeface="Gill Sans" charset="0"/>
              </a:rPr>
              <a:t>-1</a:t>
            </a:r>
            <a:r>
              <a:rPr lang="en-US" sz="2800">
                <a:ea typeface="Gill Sans" charset="0"/>
                <a:cs typeface="Gill Sans" charset="0"/>
              </a:rPr>
              <a:t>):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1866305" y="1831448"/>
            <a:ext cx="4772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600">
                <a:solidFill>
                  <a:srgbClr val="FF0000"/>
                </a:solidFill>
                <a:latin typeface="Corsiva Hebrew" charset="0"/>
                <a:ea typeface="Apple Chancery" charset="0"/>
                <a:cs typeface="Apple Chancery" charset="0"/>
                <a:sym typeface="Corsiva Hebrew" charset="0"/>
              </a:rPr>
              <a:t>B</a:t>
            </a:r>
            <a:r>
              <a:rPr lang="en-US" sz="2600">
                <a:solidFill>
                  <a:srgbClr val="FF0000"/>
                </a:solidFill>
                <a:ea typeface="Gill Sans" charset="0"/>
                <a:cs typeface="Gill Sans" charset="0"/>
              </a:rPr>
              <a:t>(B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0</a:t>
            </a:r>
            <a:r>
              <a:rPr lang="en-US" sz="2600" baseline="-6000">
                <a:solidFill>
                  <a:srgbClr val="FF0000"/>
                </a:solidFill>
                <a:ea typeface="Gill Sans" charset="0"/>
                <a:cs typeface="Gill Sans" charset="0"/>
              </a:rPr>
              <a:t>s</a:t>
            </a:r>
            <a:r>
              <a:rPr lang="en-US" sz="26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→</a:t>
            </a:r>
            <a:r>
              <a:rPr lang="en-US" sz="2600">
                <a:solidFill>
                  <a:srgbClr val="FF0000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+</a:t>
            </a:r>
            <a:r>
              <a:rPr lang="en-US" sz="2600">
                <a:solidFill>
                  <a:srgbClr val="FF0000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−</a:t>
            </a:r>
            <a:r>
              <a:rPr lang="en-US" sz="2600">
                <a:solidFill>
                  <a:srgbClr val="FF0000"/>
                </a:solidFill>
                <a:ea typeface="Gill Sans" charset="0"/>
                <a:cs typeface="Gill Sans" charset="0"/>
              </a:rPr>
              <a:t>) = (1.4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+1.7</a:t>
            </a:r>
            <a:r>
              <a:rPr lang="en-US" sz="2600" baseline="-6000">
                <a:solidFill>
                  <a:srgbClr val="FF0000"/>
                </a:solidFill>
                <a:ea typeface="Gill Sans" charset="0"/>
                <a:cs typeface="Gill Sans" charset="0"/>
              </a:rPr>
              <a:t>−1.3</a:t>
            </a:r>
            <a:r>
              <a:rPr lang="en-US" sz="2600">
                <a:solidFill>
                  <a:srgbClr val="FF0000"/>
                </a:solidFill>
                <a:ea typeface="Gill Sans" charset="0"/>
                <a:cs typeface="Gill Sans" charset="0"/>
              </a:rPr>
              <a:t>)×10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-9</a:t>
            </a:r>
            <a:r>
              <a:rPr lang="en-US" sz="2600">
                <a:solidFill>
                  <a:srgbClr val="FF0000"/>
                </a:solidFill>
                <a:ea typeface="Gill Sans" charset="0"/>
                <a:cs typeface="Gill Sans" charset="0"/>
              </a:rPr>
              <a:t>  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1937743" y="2362765"/>
            <a:ext cx="1999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250009" algn="l"/>
                <a:tab pos="500019" algn="l"/>
                <a:tab pos="750028" algn="l"/>
                <a:tab pos="1000038" algn="l"/>
                <a:tab pos="1250048" algn="l"/>
                <a:tab pos="1500058" algn="l"/>
                <a:tab pos="1750067" algn="l"/>
                <a:tab pos="2000077" algn="l"/>
                <a:tab pos="2250086" algn="l"/>
                <a:tab pos="2500096" algn="l"/>
                <a:tab pos="2750105" algn="l"/>
                <a:tab pos="3000114" algn="l"/>
              </a:tabLst>
            </a:pPr>
            <a:r>
              <a:rPr lang="en-US" sz="2600">
                <a:solidFill>
                  <a:srgbClr val="0000FF"/>
                </a:solidFill>
                <a:ea typeface="Gill Sans" charset="0"/>
                <a:cs typeface="Gill Sans" charset="0"/>
              </a:rPr>
              <a:t>p-value:  0.11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285750" y="3302854"/>
            <a:ext cx="24640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250009" algn="l"/>
                <a:tab pos="500019" algn="l"/>
                <a:tab pos="750028" algn="l"/>
                <a:tab pos="1000038" algn="l"/>
                <a:tab pos="1250048" algn="l"/>
                <a:tab pos="1500058" algn="l"/>
                <a:tab pos="1750067" algn="l"/>
                <a:tab pos="2000077" algn="l"/>
                <a:tab pos="2250086" algn="l"/>
                <a:tab pos="2500096" algn="l"/>
                <a:tab pos="2750105" algn="l"/>
                <a:tab pos="3000114" algn="l"/>
              </a:tabLst>
            </a:pPr>
            <a:r>
              <a:rPr lang="en-US" sz="2800">
                <a:ea typeface="Gill Sans" charset="0"/>
                <a:cs typeface="Gill Sans" charset="0"/>
              </a:rPr>
              <a:t>8 TeV (1.1 fb</a:t>
            </a:r>
            <a:r>
              <a:rPr lang="en-US" sz="2800" baseline="32000">
                <a:ea typeface="Gill Sans" charset="0"/>
                <a:cs typeface="Gill Sans" charset="0"/>
              </a:rPr>
              <a:t>-1</a:t>
            </a:r>
            <a:r>
              <a:rPr lang="en-US" sz="2800">
                <a:ea typeface="Gill Sans" charset="0"/>
                <a:cs typeface="Gill Sans" charset="0"/>
              </a:rPr>
              <a:t>):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1866305" y="3898672"/>
            <a:ext cx="4772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687"/>
              </a:spcBef>
            </a:pPr>
            <a:r>
              <a:rPr lang="en-US" sz="2600">
                <a:solidFill>
                  <a:srgbClr val="FF0000"/>
                </a:solidFill>
                <a:latin typeface="Corsiva Hebrew" charset="0"/>
                <a:ea typeface="Apple Chancery" charset="0"/>
                <a:cs typeface="Apple Chancery" charset="0"/>
                <a:sym typeface="Corsiva Hebrew" charset="0"/>
              </a:rPr>
              <a:t>B</a:t>
            </a:r>
            <a:r>
              <a:rPr lang="en-US" sz="2600">
                <a:solidFill>
                  <a:srgbClr val="FF0000"/>
                </a:solidFill>
                <a:ea typeface="Gill Sans" charset="0"/>
                <a:cs typeface="Gill Sans" charset="0"/>
              </a:rPr>
              <a:t>(B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0</a:t>
            </a:r>
            <a:r>
              <a:rPr lang="en-US" sz="2600" baseline="-6000">
                <a:solidFill>
                  <a:srgbClr val="FF0000"/>
                </a:solidFill>
                <a:ea typeface="Gill Sans" charset="0"/>
                <a:cs typeface="Gill Sans" charset="0"/>
              </a:rPr>
              <a:t>s</a:t>
            </a:r>
            <a:r>
              <a:rPr lang="en-US" sz="26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→</a:t>
            </a:r>
            <a:r>
              <a:rPr lang="en-US" sz="2600">
                <a:solidFill>
                  <a:srgbClr val="FF0000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+</a:t>
            </a:r>
            <a:r>
              <a:rPr lang="en-US" sz="2600">
                <a:solidFill>
                  <a:srgbClr val="FF0000"/>
                </a:solidFill>
                <a:ea typeface="Lucida Grande" charset="0"/>
                <a:cs typeface="Lucida Grande" charset="0"/>
              </a:rPr>
              <a:t>μ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−</a:t>
            </a:r>
            <a:r>
              <a:rPr lang="en-US" sz="2600">
                <a:solidFill>
                  <a:srgbClr val="FF0000"/>
                </a:solidFill>
                <a:ea typeface="Gill Sans" charset="0"/>
                <a:cs typeface="Gill Sans" charset="0"/>
              </a:rPr>
              <a:t>) = (5.1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+2.4</a:t>
            </a:r>
            <a:r>
              <a:rPr lang="en-US" sz="2600" baseline="-6000">
                <a:solidFill>
                  <a:srgbClr val="FF0000"/>
                </a:solidFill>
                <a:ea typeface="Gill Sans" charset="0"/>
                <a:cs typeface="Gill Sans" charset="0"/>
              </a:rPr>
              <a:t>−1.9</a:t>
            </a:r>
            <a:r>
              <a:rPr lang="en-US" sz="2600">
                <a:solidFill>
                  <a:srgbClr val="FF0000"/>
                </a:solidFill>
                <a:ea typeface="Gill Sans" charset="0"/>
                <a:cs typeface="Gill Sans" charset="0"/>
              </a:rPr>
              <a:t>)×10</a:t>
            </a:r>
            <a:r>
              <a:rPr lang="en-US" sz="2600" baseline="32000">
                <a:solidFill>
                  <a:srgbClr val="FF0000"/>
                </a:solidFill>
                <a:ea typeface="Gill Sans" charset="0"/>
                <a:cs typeface="Gill Sans" charset="0"/>
              </a:rPr>
              <a:t>-9</a:t>
            </a:r>
            <a:r>
              <a:rPr lang="en-US" sz="2600">
                <a:solidFill>
                  <a:srgbClr val="FF0000"/>
                </a:solidFill>
                <a:ea typeface="Gill Sans" charset="0"/>
                <a:cs typeface="Gill Sans" charset="0"/>
              </a:rPr>
              <a:t>  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1884164" y="4465707"/>
            <a:ext cx="2295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250009" algn="l"/>
                <a:tab pos="500019" algn="l"/>
                <a:tab pos="750028" algn="l"/>
                <a:tab pos="1000038" algn="l"/>
                <a:tab pos="1250048" algn="l"/>
                <a:tab pos="1500058" algn="l"/>
                <a:tab pos="1750067" algn="l"/>
                <a:tab pos="2000077" algn="l"/>
                <a:tab pos="2250086" algn="l"/>
                <a:tab pos="2500096" algn="l"/>
                <a:tab pos="2750105" algn="l"/>
                <a:tab pos="3000114" algn="l"/>
              </a:tabLst>
            </a:pPr>
            <a:r>
              <a:rPr lang="en-US" sz="2600">
                <a:solidFill>
                  <a:srgbClr val="0000FF"/>
                </a:solidFill>
                <a:ea typeface="Gill Sans" charset="0"/>
                <a:cs typeface="Gill Sans" charset="0"/>
              </a:rPr>
              <a:t>p-value:  9x10</a:t>
            </a:r>
            <a:r>
              <a:rPr lang="en-US" sz="2600" baseline="32000">
                <a:solidFill>
                  <a:srgbClr val="0000FF"/>
                </a:solidFill>
                <a:ea typeface="Gill Sans" charset="0"/>
                <a:cs typeface="Gill Sans" charset="0"/>
              </a:rPr>
              <a:t>-4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558106" y="5384602"/>
            <a:ext cx="7679531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50009" algn="l"/>
                <a:tab pos="500019" algn="l"/>
                <a:tab pos="750028" algn="l"/>
                <a:tab pos="1000038" algn="l"/>
                <a:tab pos="1250048" algn="l"/>
                <a:tab pos="1500058" algn="l"/>
                <a:tab pos="1750067" algn="l"/>
                <a:tab pos="2000077" algn="l"/>
                <a:tab pos="2250086" algn="l"/>
                <a:tab pos="2500096" algn="l"/>
                <a:tab pos="2750105" algn="l"/>
                <a:tab pos="3000114" algn="l"/>
              </a:tabLst>
            </a:pPr>
            <a:r>
              <a:rPr lang="en-US" sz="2700" dirty="0">
                <a:ea typeface="Gill Sans" charset="0"/>
                <a:cs typeface="Gill Sans" charset="0"/>
              </a:rPr>
              <a:t>results from 7 </a:t>
            </a:r>
            <a:r>
              <a:rPr lang="en-US" sz="2700" dirty="0" err="1">
                <a:ea typeface="Gill Sans" charset="0"/>
                <a:cs typeface="Gill Sans" charset="0"/>
              </a:rPr>
              <a:t>TeV</a:t>
            </a:r>
            <a:r>
              <a:rPr lang="en-US" sz="2700" dirty="0">
                <a:ea typeface="Gill Sans" charset="0"/>
                <a:cs typeface="Gill Sans" charset="0"/>
              </a:rPr>
              <a:t> and 8 </a:t>
            </a:r>
            <a:r>
              <a:rPr lang="en-US" sz="2700" dirty="0" err="1">
                <a:ea typeface="Gill Sans" charset="0"/>
                <a:cs typeface="Gill Sans" charset="0"/>
              </a:rPr>
              <a:t>TeV</a:t>
            </a:r>
            <a:r>
              <a:rPr lang="en-US" sz="2700" dirty="0">
                <a:ea typeface="Gill Sans" charset="0"/>
                <a:cs typeface="Gill Sans" charset="0"/>
              </a:rPr>
              <a:t> are compatible at ~1.5</a:t>
            </a:r>
            <a:r>
              <a:rPr lang="en-US" sz="27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22076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US" smtClean="0"/>
          </a:p>
        </p:txBody>
      </p:sp>
      <p:sp>
        <p:nvSpPr>
          <p:cNvPr id="3891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LHCb: New Physics,                       rare decays, CP violation </a:t>
            </a:r>
          </a:p>
        </p:txBody>
      </p:sp>
      <p:sp>
        <p:nvSpPr>
          <p:cNvPr id="389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A1473F-EC88-4EBC-9FE5-C4E17491460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LHCb</a:t>
            </a:r>
            <a:r>
              <a:rPr lang="en-US" b="1" dirty="0" smtClean="0"/>
              <a:t> detector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610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43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A711D3-30C0-413C-956F-AE094E2DF1CC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B</a:t>
            </a:r>
            <a:r>
              <a:rPr lang="fr-FR" b="1" baseline="30000" smtClean="0"/>
              <a:t>0</a:t>
            </a:r>
            <a:r>
              <a:rPr lang="fr-FR" b="1" smtClean="0"/>
              <a:t>→K*</a:t>
            </a:r>
            <a:r>
              <a:rPr lang="el-GR" b="1" smtClean="0"/>
              <a:t>μ</a:t>
            </a:r>
            <a:r>
              <a:rPr lang="el-GR" b="1" baseline="30000" smtClean="0"/>
              <a:t>+</a:t>
            </a:r>
            <a:r>
              <a:rPr lang="el-GR" b="1" smtClean="0"/>
              <a:t>μ</a:t>
            </a:r>
            <a:r>
              <a:rPr lang="el-GR" b="1" baseline="30000" smtClean="0"/>
              <a:t>-</a:t>
            </a:r>
            <a:r>
              <a:rPr lang="el-GR" b="1" smtClean="0"/>
              <a:t> </a:t>
            </a:r>
            <a:r>
              <a:rPr lang="en-US" b="1" smtClean="0"/>
              <a:t>: event selection</a:t>
            </a:r>
            <a:r>
              <a:rPr lang="el-GR" b="1" smtClean="0"/>
              <a:t> </a:t>
            </a:r>
            <a:endParaRPr lang="en-US" smtClean="0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0" y="1268413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Select events using Boosted Decision Tree from sample of 309 pb</a:t>
            </a:r>
            <a:r>
              <a:rPr lang="en-US" b="1" baseline="30000">
                <a:solidFill>
                  <a:srgbClr val="7030A0"/>
                </a:solidFill>
              </a:rPr>
              <a:t>-1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0" y="1700213"/>
            <a:ext cx="626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Veto decays in J/Ψ and Ψ(2S) resonance regions 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377983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33600"/>
            <a:ext cx="429101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179388" y="4508500"/>
            <a:ext cx="1252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Measure </a:t>
            </a:r>
          </a:p>
          <a:p>
            <a:r>
              <a:rPr lang="fr-FR">
                <a:solidFill>
                  <a:srgbClr val="000000"/>
                </a:solidFill>
              </a:rPr>
              <a:t>in 6 q</a:t>
            </a:r>
            <a:r>
              <a:rPr lang="fr-FR" baseline="30000">
                <a:solidFill>
                  <a:srgbClr val="000000"/>
                </a:solidFill>
              </a:rPr>
              <a:t>2</a:t>
            </a:r>
            <a:r>
              <a:rPr lang="fr-FR">
                <a:solidFill>
                  <a:srgbClr val="000000"/>
                </a:solidFill>
              </a:rPr>
              <a:t> </a:t>
            </a:r>
          </a:p>
          <a:p>
            <a:r>
              <a:rPr lang="fr-FR">
                <a:solidFill>
                  <a:srgbClr val="000000"/>
                </a:solidFill>
              </a:rPr>
              <a:t>bins: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1187450" y="5013325"/>
            <a:ext cx="272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•</a:t>
            </a:r>
            <a:r>
              <a:rPr lang="fr-FR">
                <a:solidFill>
                  <a:srgbClr val="00B050"/>
                </a:solidFill>
              </a:rPr>
              <a:t>differential branching </a:t>
            </a:r>
          </a:p>
          <a:p>
            <a:r>
              <a:rPr lang="fr-FR">
                <a:solidFill>
                  <a:srgbClr val="00B050"/>
                </a:solidFill>
              </a:rPr>
              <a:t>fraction, d</a:t>
            </a:r>
            <a:r>
              <a:rPr lang="el-GR">
                <a:solidFill>
                  <a:srgbClr val="00B050"/>
                </a:solidFill>
              </a:rPr>
              <a:t>Γ/</a:t>
            </a:r>
            <a:r>
              <a:rPr lang="fr-FR">
                <a:solidFill>
                  <a:srgbClr val="00B050"/>
                </a:solidFill>
              </a:rPr>
              <a:t>dq</a:t>
            </a:r>
            <a:r>
              <a:rPr lang="fr-FR" baseline="300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1116013" y="5661025"/>
            <a:ext cx="3398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•</a:t>
            </a:r>
            <a:r>
              <a:rPr lang="fr-FR">
                <a:solidFill>
                  <a:srgbClr val="00B050"/>
                </a:solidFill>
              </a:rPr>
              <a:t>longitudinal polarisation, F</a:t>
            </a:r>
            <a:r>
              <a:rPr lang="fr-FR" baseline="-2500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1116013" y="6021388"/>
            <a:ext cx="66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•</a:t>
            </a:r>
            <a:r>
              <a:rPr lang="fr-FR">
                <a:solidFill>
                  <a:srgbClr val="00B050"/>
                </a:solidFill>
              </a:rPr>
              <a:t>A</a:t>
            </a:r>
            <a:r>
              <a:rPr lang="fr-FR" baseline="-25000">
                <a:solidFill>
                  <a:srgbClr val="00B050"/>
                </a:solidFill>
              </a:rPr>
              <a:t>FB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6443663" y="2349500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000000"/>
                </a:solidFill>
              </a:rPr>
              <a:t>303 signal events</a:t>
            </a:r>
          </a:p>
          <a:p>
            <a:r>
              <a:rPr lang="fr-FR" sz="1800">
                <a:solidFill>
                  <a:srgbClr val="000000"/>
                </a:solidFill>
              </a:rPr>
              <a:t>after mass cut</a:t>
            </a:r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5040313" y="4797425"/>
            <a:ext cx="410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Simultaneous fit of 1D projections </a:t>
            </a:r>
          </a:p>
          <a:p>
            <a:r>
              <a:rPr lang="en-US">
                <a:solidFill>
                  <a:srgbClr val="00B0F0"/>
                </a:solidFill>
              </a:rPr>
              <a:t>of helicity angles of kaon &amp; lepton </a:t>
            </a:r>
            <a:endParaRPr lang="fr-FR">
              <a:solidFill>
                <a:srgbClr val="00B0F0"/>
              </a:solidFill>
            </a:endParaRPr>
          </a:p>
        </p:txBody>
      </p:sp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5003800" y="55895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Performance of fit validated on MC and B</a:t>
            </a:r>
            <a:r>
              <a:rPr lang="en-US" baseline="30000">
                <a:solidFill>
                  <a:srgbClr val="00B0F0"/>
                </a:solidFill>
              </a:rPr>
              <a:t>0</a:t>
            </a:r>
            <a:r>
              <a:rPr lang="en-US">
                <a:solidFill>
                  <a:srgbClr val="00B0F0"/>
                </a:solidFill>
              </a:rPr>
              <a:t>→J/ΨK* decays</a:t>
            </a:r>
            <a:r>
              <a:rPr lang="en-US" b="1">
                <a:solidFill>
                  <a:srgbClr val="00B0F0"/>
                </a:solidFill>
              </a:rPr>
              <a:t> </a:t>
            </a:r>
            <a:endParaRPr lang="fr-FR">
              <a:solidFill>
                <a:srgbClr val="00B0F0"/>
              </a:solidFill>
            </a:endParaRPr>
          </a:p>
        </p:txBody>
      </p:sp>
      <p:sp>
        <p:nvSpPr>
          <p:cNvPr id="18449" name="ZoneTexte 22"/>
          <p:cNvSpPr txBox="1">
            <a:spLocks noChangeArrowheads="1"/>
          </p:cNvSpPr>
          <p:nvPr/>
        </p:nvSpPr>
        <p:spPr bwMode="auto">
          <a:xfrm>
            <a:off x="4284663" y="5589588"/>
            <a:ext cx="388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B050"/>
                </a:solidFill>
              </a:rPr>
              <a:t>}</a:t>
            </a:r>
            <a:endParaRPr lang="fr-FR" sz="4800">
              <a:solidFill>
                <a:srgbClr val="00B050"/>
              </a:solidFill>
            </a:endParaRPr>
          </a:p>
        </p:txBody>
      </p:sp>
      <p:cxnSp>
        <p:nvCxnSpPr>
          <p:cNvPr id="25" name="Connecteur droit avec flèche 24"/>
          <p:cNvCxnSpPr>
            <a:stCxn id="18449" idx="3"/>
            <a:endCxn id="18447" idx="1"/>
          </p:cNvCxnSpPr>
          <p:nvPr/>
        </p:nvCxnSpPr>
        <p:spPr>
          <a:xfrm flipV="1">
            <a:off x="4673600" y="5151438"/>
            <a:ext cx="366713" cy="85407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662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</a:p>
        </p:txBody>
      </p:sp>
      <p:sp>
        <p:nvSpPr>
          <p:cNvPr id="266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27288-5DCD-4F5A-933F-954392D5E737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85225" cy="1143000"/>
          </a:xfrm>
        </p:spPr>
        <p:txBody>
          <a:bodyPr/>
          <a:lstStyle/>
          <a:p>
            <a:pPr eaLnBrk="1" hangingPunct="1"/>
            <a:r>
              <a:rPr lang="en-US" b="1" smtClean="0"/>
              <a:t>B</a:t>
            </a:r>
            <a:r>
              <a:rPr lang="en-US" b="1" baseline="-25000" smtClean="0"/>
              <a:t>s</a:t>
            </a:r>
            <a:r>
              <a:rPr lang="en-US" b="1" smtClean="0"/>
              <a:t>→ J/</a:t>
            </a:r>
            <a:r>
              <a:rPr lang="en-US" b="1" smtClean="0">
                <a:latin typeface="Symbol" pitchFamily="18" charset="2"/>
              </a:rPr>
              <a:t>y</a:t>
            </a:r>
            <a:r>
              <a:rPr lang="en-US" b="1" smtClean="0"/>
              <a:t>f</a:t>
            </a:r>
            <a:r>
              <a:rPr lang="en-US" b="1" baseline="-25000" smtClean="0"/>
              <a:t>0</a:t>
            </a:r>
            <a:r>
              <a:rPr lang="en-US" b="1" smtClean="0"/>
              <a:t>(980)</a:t>
            </a:r>
            <a:endParaRPr lang="en-US" baseline="-25000" smtClean="0"/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395288" y="1412875"/>
            <a:ext cx="46085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Feb. 1, 2011 – LHCb: </a:t>
            </a:r>
          </a:p>
          <a:p>
            <a:r>
              <a:rPr lang="en-US" sz="2800" b="1">
                <a:solidFill>
                  <a:srgbClr val="0070C0"/>
                </a:solidFill>
              </a:rPr>
              <a:t>“1st observation of</a:t>
            </a:r>
          </a:p>
          <a:p>
            <a:r>
              <a:rPr lang="en-US" sz="2800" b="1">
                <a:solidFill>
                  <a:srgbClr val="0070C0"/>
                </a:solidFill>
              </a:rPr>
              <a:t>B</a:t>
            </a:r>
            <a:r>
              <a:rPr lang="en-US" sz="2800" b="1" baseline="-25000">
                <a:solidFill>
                  <a:srgbClr val="0070C0"/>
                </a:solidFill>
              </a:rPr>
              <a:t>s</a:t>
            </a:r>
            <a:r>
              <a:rPr lang="en-US" sz="2800" b="1">
                <a:solidFill>
                  <a:srgbClr val="0070C0"/>
                </a:solidFill>
              </a:rPr>
              <a:t>→ J/ψ f</a:t>
            </a:r>
            <a:r>
              <a:rPr lang="en-US" sz="2800" b="1" baseline="-25000">
                <a:solidFill>
                  <a:srgbClr val="0070C0"/>
                </a:solidFill>
              </a:rPr>
              <a:t>0</a:t>
            </a:r>
            <a:r>
              <a:rPr lang="en-US" sz="2800" b="1">
                <a:solidFill>
                  <a:srgbClr val="0070C0"/>
                </a:solidFill>
              </a:rPr>
              <a:t>(980) decays“</a:t>
            </a:r>
          </a:p>
          <a:p>
            <a:r>
              <a:rPr lang="fr-FR" sz="1800">
                <a:solidFill>
                  <a:srgbClr val="000000"/>
                </a:solidFill>
              </a:rPr>
              <a:t>[arXiv:1102.0206]</a:t>
            </a:r>
          </a:p>
          <a:p>
            <a:endParaRPr lang="en-US" sz="1800" b="1">
              <a:solidFill>
                <a:srgbClr val="0070C0"/>
              </a:solidFill>
            </a:endParaRPr>
          </a:p>
          <a:p>
            <a:endParaRPr lang="en-US" sz="1800" b="1">
              <a:solidFill>
                <a:srgbClr val="0070C0"/>
              </a:solidFill>
            </a:endParaRPr>
          </a:p>
          <a:p>
            <a:r>
              <a:rPr lang="en-US" sz="2800" b="1">
                <a:solidFill>
                  <a:srgbClr val="0070C0"/>
                </a:solidFill>
              </a:rPr>
              <a:t>f</a:t>
            </a:r>
            <a:r>
              <a:rPr lang="en-US" sz="2800" b="1" baseline="-25000">
                <a:solidFill>
                  <a:srgbClr val="0070C0"/>
                </a:solidFill>
              </a:rPr>
              <a:t>0</a:t>
            </a:r>
            <a:r>
              <a:rPr lang="en-US" sz="2800" b="1">
                <a:solidFill>
                  <a:srgbClr val="0070C0"/>
                </a:solidFill>
              </a:rPr>
              <a:t> is a scalar</a:t>
            </a:r>
          </a:p>
          <a:p>
            <a:r>
              <a:rPr lang="en-US" sz="2800" b="1">
                <a:solidFill>
                  <a:srgbClr val="0070C0"/>
                </a:solidFill>
              </a:rPr>
              <a:t>with an ss</a:t>
            </a:r>
          </a:p>
          <a:p>
            <a:r>
              <a:rPr lang="en-US" sz="2800" b="1">
                <a:solidFill>
                  <a:srgbClr val="0070C0"/>
                </a:solidFill>
              </a:rPr>
              <a:t>component</a:t>
            </a:r>
          </a:p>
          <a:p>
            <a:r>
              <a:rPr lang="en-US" sz="2800" b="1">
                <a:solidFill>
                  <a:srgbClr val="0070C0"/>
                </a:solidFill>
              </a:rPr>
              <a:t>but decays</a:t>
            </a:r>
          </a:p>
          <a:p>
            <a:r>
              <a:rPr lang="en-US" sz="2800" b="1">
                <a:solidFill>
                  <a:srgbClr val="0070C0"/>
                </a:solidFill>
              </a:rPr>
              <a:t>predominatly</a:t>
            </a:r>
          </a:p>
          <a:p>
            <a:r>
              <a:rPr lang="en-US" sz="2800" b="1">
                <a:solidFill>
                  <a:srgbClr val="0070C0"/>
                </a:solidFill>
              </a:rPr>
              <a:t>into </a:t>
            </a:r>
            <a:r>
              <a:rPr lang="el-GR" sz="2800" b="1">
                <a:solidFill>
                  <a:srgbClr val="0070C0"/>
                </a:solidFill>
              </a:rPr>
              <a:t>π</a:t>
            </a:r>
            <a:r>
              <a:rPr lang="el-GR" sz="2800" b="1" baseline="30000">
                <a:solidFill>
                  <a:srgbClr val="0070C0"/>
                </a:solidFill>
              </a:rPr>
              <a:t>+</a:t>
            </a:r>
            <a:r>
              <a:rPr lang="el-GR" sz="2800" b="1">
                <a:solidFill>
                  <a:srgbClr val="0070C0"/>
                </a:solidFill>
              </a:rPr>
              <a:t>π</a:t>
            </a:r>
            <a:r>
              <a:rPr lang="el-GR" sz="2800" b="1" baseline="30000">
                <a:solidFill>
                  <a:srgbClr val="0070C0"/>
                </a:solidFill>
              </a:rPr>
              <a:t>-</a:t>
            </a:r>
            <a:endParaRPr lang="en-US" sz="2800" b="1" baseline="30000">
              <a:solidFill>
                <a:srgbClr val="0070C0"/>
              </a:solidFill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997200"/>
            <a:ext cx="5715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81075"/>
            <a:ext cx="39116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2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,                                                   Bolek Pietrzyk</a:t>
            </a: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65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noFill/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LHCb: New Physics,                       rare decays, CP violation </a:t>
            </a:r>
          </a:p>
        </p:txBody>
      </p:sp>
      <p:sp>
        <p:nvSpPr>
          <p:cNvPr id="276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F09F94-9615-4068-A20F-CAAA7D047BA9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85225" cy="1143000"/>
          </a:xfrm>
        </p:spPr>
        <p:txBody>
          <a:bodyPr/>
          <a:lstStyle/>
          <a:p>
            <a:pPr eaLnBrk="1" hangingPunct="1"/>
            <a:r>
              <a:rPr lang="en-US" b="1" smtClean="0"/>
              <a:t>B</a:t>
            </a:r>
            <a:r>
              <a:rPr lang="en-US" b="1" baseline="-25000" smtClean="0"/>
              <a:t>s</a:t>
            </a:r>
            <a:r>
              <a:rPr lang="en-US" b="1" smtClean="0"/>
              <a:t>→ J/</a:t>
            </a:r>
            <a:r>
              <a:rPr lang="en-US" b="1" smtClean="0">
                <a:latin typeface="Symbol" pitchFamily="18" charset="2"/>
              </a:rPr>
              <a:t>y</a:t>
            </a:r>
            <a:r>
              <a:rPr lang="en-US" b="1" smtClean="0"/>
              <a:t>f</a:t>
            </a:r>
            <a:r>
              <a:rPr lang="en-US" b="1" baseline="-25000" smtClean="0"/>
              <a:t>0</a:t>
            </a:r>
            <a:r>
              <a:rPr lang="en-US" b="1" smtClean="0"/>
              <a:t>(980)</a:t>
            </a:r>
            <a:endParaRPr lang="en-US" baseline="-25000" smtClean="0"/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684213" y="6021388"/>
            <a:ext cx="25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51577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4"/>
          <p:cNvSpPr>
            <a:spLocks noChangeArrowheads="1"/>
          </p:cNvSpPr>
          <p:nvPr/>
        </p:nvSpPr>
        <p:spPr bwMode="auto">
          <a:xfrm>
            <a:off x="3132138" y="1557338"/>
            <a:ext cx="1417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DA0B00"/>
                </a:solidFill>
                <a:latin typeface="GillSans"/>
              </a:rPr>
              <a:t>B</a:t>
            </a:r>
            <a:r>
              <a:rPr lang="fr-FR" sz="1100">
                <a:solidFill>
                  <a:srgbClr val="DA0B00"/>
                </a:solidFill>
                <a:latin typeface="GillSans"/>
              </a:rPr>
              <a:t>s</a:t>
            </a:r>
            <a:r>
              <a:rPr lang="fr-FR">
                <a:solidFill>
                  <a:srgbClr val="DA0B00"/>
                </a:solidFill>
                <a:latin typeface="LucidaGrande"/>
              </a:rPr>
              <a:t>→</a:t>
            </a:r>
            <a:r>
              <a:rPr lang="fr-FR">
                <a:solidFill>
                  <a:srgbClr val="DA0B00"/>
                </a:solidFill>
                <a:latin typeface="GillSans"/>
              </a:rPr>
              <a:t>J/</a:t>
            </a:r>
            <a:r>
              <a:rPr lang="el-GR">
                <a:solidFill>
                  <a:srgbClr val="DA0B00"/>
                </a:solidFill>
                <a:latin typeface="LucidaGrande"/>
              </a:rPr>
              <a:t>ψππ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900113" y="2133600"/>
            <a:ext cx="142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44FF"/>
                </a:solidFill>
                <a:latin typeface="GillSans"/>
              </a:rPr>
              <a:t>B</a:t>
            </a:r>
            <a:r>
              <a:rPr lang="fr-FR" sz="1100">
                <a:solidFill>
                  <a:srgbClr val="0044FF"/>
                </a:solidFill>
                <a:latin typeface="GillSans"/>
              </a:rPr>
              <a:t>0</a:t>
            </a:r>
            <a:r>
              <a:rPr lang="fr-FR">
                <a:solidFill>
                  <a:srgbClr val="0044FF"/>
                </a:solidFill>
                <a:latin typeface="LucidaGrande"/>
              </a:rPr>
              <a:t>→</a:t>
            </a:r>
            <a:r>
              <a:rPr lang="fr-FR">
                <a:solidFill>
                  <a:srgbClr val="0044FF"/>
                </a:solidFill>
                <a:latin typeface="GillSans"/>
              </a:rPr>
              <a:t>J/</a:t>
            </a:r>
            <a:r>
              <a:rPr lang="el-GR">
                <a:solidFill>
                  <a:srgbClr val="0044FF"/>
                </a:solidFill>
                <a:latin typeface="LucidaGrande"/>
              </a:rPr>
              <a:t>ψ</a:t>
            </a:r>
            <a:r>
              <a:rPr lang="fr-FR">
                <a:solidFill>
                  <a:srgbClr val="0044FF"/>
                </a:solidFill>
                <a:latin typeface="GillSans"/>
              </a:rPr>
              <a:t>K</a:t>
            </a:r>
            <a:r>
              <a:rPr lang="el-GR">
                <a:solidFill>
                  <a:srgbClr val="0044FF"/>
                </a:solidFill>
                <a:latin typeface="LucidaGrande"/>
              </a:rPr>
              <a:t>π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971550" y="2565400"/>
            <a:ext cx="142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8600B0"/>
                </a:solidFill>
                <a:latin typeface="GillSans"/>
              </a:rPr>
              <a:t>B</a:t>
            </a:r>
            <a:r>
              <a:rPr lang="fr-FR" sz="1100">
                <a:solidFill>
                  <a:srgbClr val="8600B0"/>
                </a:solidFill>
                <a:latin typeface="GillSans"/>
              </a:rPr>
              <a:t>0</a:t>
            </a:r>
            <a:r>
              <a:rPr lang="fr-FR">
                <a:solidFill>
                  <a:srgbClr val="8600B0"/>
                </a:solidFill>
                <a:latin typeface="LucidaGrande"/>
              </a:rPr>
              <a:t>→</a:t>
            </a:r>
            <a:r>
              <a:rPr lang="fr-FR">
                <a:solidFill>
                  <a:srgbClr val="8600B0"/>
                </a:solidFill>
                <a:latin typeface="GillSans"/>
              </a:rPr>
              <a:t>J/</a:t>
            </a:r>
            <a:r>
              <a:rPr lang="el-GR">
                <a:solidFill>
                  <a:srgbClr val="8600B0"/>
                </a:solidFill>
                <a:latin typeface="LucidaGrande"/>
              </a:rPr>
              <a:t>ψππ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1187450" y="2781300"/>
            <a:ext cx="157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GillSans"/>
              </a:rPr>
              <a:t>B</a:t>
            </a:r>
            <a:r>
              <a:rPr lang="fr-FR" sz="1100">
                <a:solidFill>
                  <a:srgbClr val="000000"/>
                </a:solidFill>
                <a:latin typeface="GillSans"/>
              </a:rPr>
              <a:t>s</a:t>
            </a:r>
            <a:r>
              <a:rPr lang="fr-FR">
                <a:solidFill>
                  <a:srgbClr val="000000"/>
                </a:solidFill>
                <a:latin typeface="LucidaGrande"/>
              </a:rPr>
              <a:t>→</a:t>
            </a:r>
            <a:r>
              <a:rPr lang="fr-FR">
                <a:solidFill>
                  <a:srgbClr val="000000"/>
                </a:solidFill>
                <a:latin typeface="GillSans"/>
              </a:rPr>
              <a:t>J/</a:t>
            </a:r>
            <a:r>
              <a:rPr lang="el-GR">
                <a:solidFill>
                  <a:srgbClr val="000000"/>
                </a:solidFill>
                <a:latin typeface="LucidaGrande"/>
              </a:rPr>
              <a:t>ψ η</a:t>
            </a:r>
            <a:r>
              <a:rPr lang="el-GR">
                <a:solidFill>
                  <a:srgbClr val="000000"/>
                </a:solidFill>
                <a:latin typeface="GillSans"/>
              </a:rPr>
              <a:t>’,</a:t>
            </a:r>
            <a:r>
              <a:rPr lang="el-GR">
                <a:solidFill>
                  <a:srgbClr val="000000"/>
                </a:solidFill>
                <a:latin typeface="LucidaGrande"/>
              </a:rPr>
              <a:t>φ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27660" name="Rectangle 18"/>
          <p:cNvSpPr>
            <a:spLocks noChangeArrowheads="1"/>
          </p:cNvSpPr>
          <p:nvPr/>
        </p:nvSpPr>
        <p:spPr bwMode="auto">
          <a:xfrm>
            <a:off x="3492500" y="2924175"/>
            <a:ext cx="12509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558F28"/>
                </a:solidFill>
                <a:latin typeface="GillSans"/>
              </a:rPr>
              <a:t>B</a:t>
            </a:r>
            <a:r>
              <a:rPr lang="fr-FR" sz="1100">
                <a:solidFill>
                  <a:srgbClr val="558F28"/>
                </a:solidFill>
                <a:latin typeface="GillSans"/>
              </a:rPr>
              <a:t>+</a:t>
            </a:r>
            <a:r>
              <a:rPr lang="fr-FR">
                <a:solidFill>
                  <a:srgbClr val="558F28"/>
                </a:solidFill>
                <a:latin typeface="LucidaGrande"/>
              </a:rPr>
              <a:t>→</a:t>
            </a:r>
            <a:r>
              <a:rPr lang="fr-FR">
                <a:solidFill>
                  <a:srgbClr val="558F28"/>
                </a:solidFill>
                <a:latin typeface="GillSans"/>
              </a:rPr>
              <a:t>J/</a:t>
            </a:r>
            <a:r>
              <a:rPr lang="el-GR">
                <a:solidFill>
                  <a:srgbClr val="558F28"/>
                </a:solidFill>
                <a:latin typeface="LucidaGrande"/>
              </a:rPr>
              <a:t>ψπ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27661" name="Rectangle 19"/>
          <p:cNvSpPr>
            <a:spLocks noChangeArrowheads="1"/>
          </p:cNvSpPr>
          <p:nvPr/>
        </p:nvSpPr>
        <p:spPr bwMode="auto">
          <a:xfrm>
            <a:off x="5292725" y="1557338"/>
            <a:ext cx="3225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2011 data</a:t>
            </a:r>
          </a:p>
          <a:p>
            <a:r>
              <a:rPr lang="en-US" b="1">
                <a:solidFill>
                  <a:srgbClr val="0070C0"/>
                </a:solidFill>
              </a:rPr>
              <a:t>N</a:t>
            </a:r>
            <a:r>
              <a:rPr lang="en-US" b="1" baseline="-25000">
                <a:solidFill>
                  <a:srgbClr val="0070C0"/>
                </a:solidFill>
              </a:rPr>
              <a:t>sig</a:t>
            </a:r>
            <a:r>
              <a:rPr lang="en-US" b="1">
                <a:solidFill>
                  <a:srgbClr val="0070C0"/>
                </a:solidFill>
              </a:rPr>
              <a:t> = 1428 ± 47 events</a:t>
            </a:r>
          </a:p>
          <a:p>
            <a:r>
              <a:rPr lang="en-US" b="1">
                <a:solidFill>
                  <a:srgbClr val="0070C0"/>
                </a:solidFill>
              </a:rPr>
              <a:t>365 ± 22 after tagging</a:t>
            </a:r>
          </a:p>
          <a:p>
            <a:r>
              <a:rPr lang="el-GR" b="1">
                <a:solidFill>
                  <a:srgbClr val="0070C0"/>
                </a:solidFill>
              </a:rPr>
              <a:t>ε</a:t>
            </a:r>
            <a:r>
              <a:rPr lang="en-US" b="1">
                <a:solidFill>
                  <a:srgbClr val="0070C0"/>
                </a:solidFill>
              </a:rPr>
              <a:t>D</a:t>
            </a:r>
            <a:r>
              <a:rPr lang="en-US" b="1" baseline="30000">
                <a:solidFill>
                  <a:srgbClr val="0070C0"/>
                </a:solidFill>
              </a:rPr>
              <a:t>2 </a:t>
            </a:r>
            <a:r>
              <a:rPr lang="en-US" b="1">
                <a:solidFill>
                  <a:srgbClr val="0070C0"/>
                </a:solidFill>
              </a:rPr>
              <a:t>= 2.13%</a:t>
            </a:r>
          </a:p>
          <a:p>
            <a:endParaRPr lang="en-US" b="1">
              <a:solidFill>
                <a:srgbClr val="0070C0"/>
              </a:solidFill>
            </a:endParaRPr>
          </a:p>
          <a:p>
            <a:r>
              <a:rPr lang="en-US" b="1">
                <a:solidFill>
                  <a:srgbClr val="0070C0"/>
                </a:solidFill>
              </a:rPr>
              <a:t>The f</a:t>
            </a:r>
            <a:r>
              <a:rPr lang="en-US" b="1" baseline="-25000">
                <a:solidFill>
                  <a:srgbClr val="0070C0"/>
                </a:solidFill>
              </a:rPr>
              <a:t>0</a:t>
            </a:r>
            <a:r>
              <a:rPr lang="en-US" b="1">
                <a:solidFill>
                  <a:srgbClr val="0070C0"/>
                </a:solidFill>
              </a:rPr>
              <a:t>(980) signal region </a:t>
            </a:r>
          </a:p>
          <a:p>
            <a:r>
              <a:rPr lang="en-US" b="1">
                <a:solidFill>
                  <a:srgbClr val="0070C0"/>
                </a:solidFill>
              </a:rPr>
              <a:t>looks pure scalar</a:t>
            </a:r>
          </a:p>
          <a:p>
            <a:pPr>
              <a:buFont typeface="Wingdings" pitchFamily="2" charset="2"/>
              <a:buChar char="à"/>
            </a:pPr>
            <a:r>
              <a:rPr lang="en-US" b="1">
                <a:solidFill>
                  <a:srgbClr val="0070C0"/>
                </a:solidFill>
              </a:rPr>
              <a:t>purely CP odd</a:t>
            </a:r>
          </a:p>
          <a:p>
            <a:pPr>
              <a:buFont typeface="Wingdings" pitchFamily="2" charset="2"/>
              <a:buChar char="à"/>
            </a:pPr>
            <a:r>
              <a:rPr lang="en-US" b="1">
                <a:solidFill>
                  <a:srgbClr val="0070C0"/>
                </a:solidFill>
              </a:rPr>
              <a:t> no angular analysis</a:t>
            </a:r>
          </a:p>
          <a:p>
            <a:r>
              <a:rPr lang="en-US" b="1">
                <a:solidFill>
                  <a:srgbClr val="0070C0"/>
                </a:solidFill>
              </a:rPr>
              <a:t>required </a:t>
            </a:r>
          </a:p>
        </p:txBody>
      </p:sp>
    </p:spTree>
    <p:extLst>
      <p:ext uri="{BB962C8B-B14F-4D97-AF65-F5344CB8AC3E}">
        <p14:creationId xmlns:p14="http://schemas.microsoft.com/office/powerpoint/2010/main" val="25202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717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F4288-668C-4494-85C8-57ED0749B730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err="1" smtClean="0"/>
              <a:t>LHCb</a:t>
            </a:r>
            <a:r>
              <a:rPr lang="fr-FR" b="1" dirty="0" smtClean="0"/>
              <a:t> </a:t>
            </a:r>
            <a:r>
              <a:rPr lang="fr-FR" b="1" dirty="0"/>
              <a:t>D</a:t>
            </a:r>
            <a:r>
              <a:rPr lang="fr-FR" b="1" dirty="0" smtClean="0"/>
              <a:t>etector</a:t>
            </a:r>
            <a:endParaRPr lang="en-US" dirty="0" smtClean="0"/>
          </a:p>
        </p:txBody>
      </p:sp>
      <p:pic>
        <p:nvPicPr>
          <p:cNvPr id="1026" name="Picture 2" descr="http://lhcb-public.web.cern.ch/lhcb-public/en/LHCb-outreach/multimedia/LHCbDetectorligh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711"/>
            <a:ext cx="9144000" cy="49096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ZoneTexte 1"/>
          <p:cNvSpPr txBox="1"/>
          <p:nvPr/>
        </p:nvSpPr>
        <p:spPr>
          <a:xfrm>
            <a:off x="755576" y="285293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VELO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50575" y="438107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2282492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RICH1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56317" y="4183724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MAGNET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2000" y="4989123"/>
            <a:ext cx="1670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TRACKING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CHAMBERS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0359" y="4578214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RICH2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53467" y="1700808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CALORIMETERS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48264" y="4812926"/>
            <a:ext cx="1670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MUON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CHAMBERS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Flèche vers le haut 3"/>
          <p:cNvSpPr/>
          <p:nvPr/>
        </p:nvSpPr>
        <p:spPr>
          <a:xfrm>
            <a:off x="5165009" y="4581128"/>
            <a:ext cx="242316" cy="44151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8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717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F4288-668C-4494-85C8-57ED0749B730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err="1" smtClean="0"/>
              <a:t>LHCb</a:t>
            </a:r>
            <a:r>
              <a:rPr lang="fr-FR" b="1" dirty="0" smtClean="0"/>
              <a:t> Trigger</a:t>
            </a:r>
            <a:endParaRPr lang="en-US" dirty="0" smtClean="0"/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65810" y="1054790"/>
            <a:ext cx="89646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# </a:t>
            </a:r>
            <a:r>
              <a:rPr lang="en-US" b="1" dirty="0">
                <a:solidFill>
                  <a:srgbClr val="7030A0"/>
                </a:solidFill>
              </a:rPr>
              <a:t>Dedicated heavy </a:t>
            </a:r>
            <a:r>
              <a:rPr lang="en-US" b="1" dirty="0" err="1">
                <a:solidFill>
                  <a:srgbClr val="7030A0"/>
                </a:solidFill>
              </a:rPr>
              <a:t>flavour</a:t>
            </a:r>
            <a:r>
              <a:rPr lang="en-US" b="1" dirty="0">
                <a:solidFill>
                  <a:srgbClr val="7030A0"/>
                </a:solidFill>
              </a:rPr>
              <a:t> trigger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hlink"/>
                </a:solidFill>
              </a:rPr>
              <a:t>L0</a:t>
            </a:r>
            <a:r>
              <a:rPr lang="en-US" b="1" dirty="0">
                <a:solidFill>
                  <a:schemeClr val="hlink"/>
                </a:solidFill>
              </a:rPr>
              <a:t>: hardware trigger firing on high </a:t>
            </a:r>
            <a:r>
              <a:rPr lang="en-US" b="1" dirty="0" err="1" smtClean="0">
                <a:solidFill>
                  <a:schemeClr val="hlink"/>
                </a:solidFill>
              </a:rPr>
              <a:t>p</a:t>
            </a:r>
            <a:r>
              <a:rPr lang="en-US" b="1" baseline="-25000" dirty="0" err="1">
                <a:solidFill>
                  <a:schemeClr val="hlink"/>
                </a:solidFill>
              </a:rPr>
              <a:t>T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hlink"/>
                </a:solidFill>
              </a:rPr>
              <a:t>hadrons and </a:t>
            </a:r>
            <a:r>
              <a:rPr lang="en-US" b="1" dirty="0" err="1">
                <a:solidFill>
                  <a:schemeClr val="hlink"/>
                </a:solidFill>
              </a:rPr>
              <a:t>muons</a:t>
            </a:r>
            <a:r>
              <a:rPr lang="en-US" b="1" dirty="0">
                <a:solidFill>
                  <a:schemeClr val="hlink"/>
                </a:solidFill>
              </a:rPr>
              <a:t>(~few </a:t>
            </a:r>
            <a:r>
              <a:rPr lang="en-US" b="1" dirty="0" err="1">
                <a:solidFill>
                  <a:schemeClr val="hlink"/>
                </a:solidFill>
              </a:rPr>
              <a:t>GeV</a:t>
            </a:r>
            <a:r>
              <a:rPr lang="en-US" b="1" dirty="0">
                <a:solidFill>
                  <a:schemeClr val="hlink"/>
                </a:solidFill>
              </a:rPr>
              <a:t>/c)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hlink"/>
                </a:solidFill>
              </a:rPr>
              <a:t>HLT</a:t>
            </a:r>
            <a:r>
              <a:rPr lang="en-US" b="1" dirty="0">
                <a:solidFill>
                  <a:schemeClr val="hlink"/>
                </a:solidFill>
              </a:rPr>
              <a:t>: software trigger exploiting, </a:t>
            </a:r>
            <a:endParaRPr lang="en-US" b="1" dirty="0" smtClean="0">
              <a:solidFill>
                <a:schemeClr val="hlink"/>
              </a:solidFill>
            </a:endParaRPr>
          </a:p>
          <a:p>
            <a:r>
              <a:rPr lang="en-US" b="1" dirty="0" smtClean="0">
                <a:solidFill>
                  <a:schemeClr val="hlink"/>
                </a:solidFill>
              </a:rPr>
              <a:t>in </a:t>
            </a:r>
            <a:r>
              <a:rPr lang="en-US" b="1" dirty="0">
                <a:solidFill>
                  <a:schemeClr val="hlink"/>
                </a:solidFill>
              </a:rPr>
              <a:t>particular, </a:t>
            </a:r>
            <a:r>
              <a:rPr lang="en-US" b="1" dirty="0" smtClean="0">
                <a:solidFill>
                  <a:schemeClr val="hlink"/>
                </a:solidFill>
              </a:rPr>
              <a:t>tracking and </a:t>
            </a:r>
            <a:r>
              <a:rPr lang="en-US" b="1" dirty="0" err="1" smtClean="0">
                <a:solidFill>
                  <a:schemeClr val="hlink"/>
                </a:solidFill>
              </a:rPr>
              <a:t>vertexing</a:t>
            </a:r>
            <a:r>
              <a:rPr lang="en-US" b="1" dirty="0" smtClean="0">
                <a:solidFill>
                  <a:schemeClr val="hlink"/>
                </a:solidFill>
              </a:rPr>
              <a:t>, </a:t>
            </a:r>
          </a:p>
          <a:p>
            <a:r>
              <a:rPr lang="en-US" b="1" dirty="0" smtClean="0">
                <a:solidFill>
                  <a:schemeClr val="hlink"/>
                </a:solidFill>
              </a:rPr>
              <a:t>outputs at 5 kHz</a:t>
            </a:r>
          </a:p>
          <a:p>
            <a:r>
              <a:rPr lang="en-US" b="1" dirty="0" smtClean="0">
                <a:solidFill>
                  <a:schemeClr val="hlink"/>
                </a:solidFill>
              </a:rPr>
              <a:t>  </a:t>
            </a:r>
            <a:r>
              <a:rPr lang="en-US" b="1" dirty="0">
                <a:solidFill>
                  <a:schemeClr val="hlink"/>
                </a:solidFill>
              </a:rPr>
              <a:t>→ Efficient for </a:t>
            </a:r>
            <a:r>
              <a:rPr lang="en-US" b="1" dirty="0" err="1">
                <a:solidFill>
                  <a:schemeClr val="hlink"/>
                </a:solidFill>
              </a:rPr>
              <a:t>hadronic</a:t>
            </a:r>
            <a:r>
              <a:rPr lang="en-US" b="1" dirty="0">
                <a:solidFill>
                  <a:schemeClr val="hlink"/>
                </a:solidFill>
              </a:rPr>
              <a:t> B and D decays, </a:t>
            </a:r>
            <a:endParaRPr lang="en-US" b="1" dirty="0" smtClean="0">
              <a:solidFill>
                <a:schemeClr val="hlink"/>
              </a:solidFill>
            </a:endParaRPr>
          </a:p>
          <a:p>
            <a:r>
              <a:rPr lang="en-US" b="1" dirty="0" smtClean="0">
                <a:solidFill>
                  <a:schemeClr val="hlink"/>
                </a:solidFill>
              </a:rPr>
              <a:t>as </a:t>
            </a:r>
            <a:r>
              <a:rPr lang="en-US" b="1" dirty="0">
                <a:solidFill>
                  <a:schemeClr val="hlink"/>
                </a:solidFill>
              </a:rPr>
              <a:t>well as </a:t>
            </a:r>
            <a:r>
              <a:rPr lang="en-US" b="1" dirty="0" err="1">
                <a:solidFill>
                  <a:schemeClr val="hlink"/>
                </a:solidFill>
              </a:rPr>
              <a:t>leptonic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channels</a:t>
            </a:r>
            <a:endParaRPr lang="en-US" b="1" dirty="0">
              <a:solidFill>
                <a:schemeClr val="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4" y="3789040"/>
            <a:ext cx="38892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lhcb.web.cern.ch/lhcb/speakersbureau/html/Schematics/LHCb_Trigger_P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22" y="1076016"/>
            <a:ext cx="3657200" cy="52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964612" cy="52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 smtClean="0"/>
              <a:t>LHCb</a:t>
            </a:r>
            <a:r>
              <a:rPr lang="en-US" sz="2400" b="1" dirty="0" smtClean="0"/>
              <a:t> collected 37 pb</a:t>
            </a:r>
            <a:r>
              <a:rPr lang="en-US" sz="2400" b="1" baseline="30000" dirty="0" smtClean="0"/>
              <a:t>-1 </a:t>
            </a:r>
            <a:r>
              <a:rPr lang="en-US" sz="2400" b="1" dirty="0" smtClean="0"/>
              <a:t>in 2010,  1.1 fb</a:t>
            </a:r>
            <a:r>
              <a:rPr lang="en-US" sz="2400" b="1" baseline="30000" dirty="0" smtClean="0"/>
              <a:t>-1 </a:t>
            </a:r>
            <a:r>
              <a:rPr lang="en-US" sz="2400" b="1" dirty="0" smtClean="0"/>
              <a:t>in 2011 at 7 </a:t>
            </a:r>
            <a:r>
              <a:rPr lang="en-US" sz="2400" b="1" dirty="0" err="1" smtClean="0"/>
              <a:t>TeV</a:t>
            </a:r>
            <a:r>
              <a:rPr lang="en-US" sz="2400" b="1" dirty="0" smtClean="0"/>
              <a:t>, </a:t>
            </a:r>
          </a:p>
          <a:p>
            <a:r>
              <a:rPr lang="en-US" sz="2400" b="1" dirty="0" smtClean="0"/>
              <a:t>and 2.1 fb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 in 2012 at 8 </a:t>
            </a:r>
            <a:r>
              <a:rPr lang="en-US" sz="2400" b="1" dirty="0" err="1" smtClean="0"/>
              <a:t>TeV</a:t>
            </a:r>
            <a:r>
              <a:rPr lang="en-US" sz="2400" b="1" dirty="0" smtClean="0"/>
              <a:t>.</a:t>
            </a:r>
          </a:p>
          <a:p>
            <a:endParaRPr lang="en-US" sz="2400" b="1" baseline="30000" dirty="0" smtClean="0"/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endParaRPr lang="en-US" b="1" dirty="0" smtClean="0">
              <a:solidFill>
                <a:schemeClr val="hlink"/>
              </a:solidFill>
            </a:endParaRPr>
          </a:p>
          <a:p>
            <a:r>
              <a:rPr lang="en-US" b="1" dirty="0" smtClean="0">
                <a:solidFill>
                  <a:schemeClr val="hlink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Luminosity leveling delivers ~constant operation at 3.8x10</a:t>
            </a:r>
            <a:r>
              <a:rPr lang="en-US" b="1" baseline="30000" dirty="0" smtClean="0">
                <a:solidFill>
                  <a:srgbClr val="0070C0"/>
                </a:solidFill>
              </a:rPr>
              <a:t>32</a:t>
            </a:r>
            <a:r>
              <a:rPr lang="en-US" b="1" dirty="0" smtClean="0">
                <a:solidFill>
                  <a:srgbClr val="0070C0"/>
                </a:solidFill>
              </a:rPr>
              <a:t>cm</a:t>
            </a:r>
            <a:r>
              <a:rPr lang="en-US" b="1" baseline="30000" dirty="0" smtClean="0">
                <a:solidFill>
                  <a:srgbClr val="0070C0"/>
                </a:solidFill>
              </a:rPr>
              <a:t>-2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baseline="30000" dirty="0" smtClean="0">
                <a:solidFill>
                  <a:srgbClr val="0070C0"/>
                </a:solidFill>
              </a:rPr>
              <a:t>-1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- above design luminosity of 2x10</a:t>
            </a:r>
            <a:r>
              <a:rPr lang="en-US" b="1" baseline="30000" dirty="0" smtClean="0">
                <a:solidFill>
                  <a:srgbClr val="0070C0"/>
                </a:solidFill>
              </a:rPr>
              <a:t>32</a:t>
            </a:r>
            <a:r>
              <a:rPr lang="en-US" b="1" dirty="0" smtClean="0">
                <a:solidFill>
                  <a:srgbClr val="0070C0"/>
                </a:solidFill>
              </a:rPr>
              <a:t>cm</a:t>
            </a:r>
            <a:r>
              <a:rPr lang="en-US" b="1" baseline="30000" dirty="0" smtClean="0">
                <a:solidFill>
                  <a:srgbClr val="0070C0"/>
                </a:solidFill>
              </a:rPr>
              <a:t>-2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baseline="30000" dirty="0" smtClean="0">
                <a:solidFill>
                  <a:srgbClr val="0070C0"/>
                </a:solidFill>
              </a:rPr>
              <a:t>-1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dirty="0" smtClean="0">
                <a:solidFill>
                  <a:srgbClr val="0070C0"/>
                </a:solidFill>
              </a:rPr>
              <a:t>fficiency 2012 94.3% </a:t>
            </a:r>
            <a:endParaRPr lang="en-US" b="1" baseline="30000" dirty="0" smtClean="0">
              <a:solidFill>
                <a:srgbClr val="0070C0"/>
              </a:solidFill>
            </a:endParaRPr>
          </a:p>
          <a:p>
            <a:endParaRPr lang="en-US" b="1" baseline="30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64"/>
            <a:ext cx="4691938" cy="296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30" y="2309379"/>
            <a:ext cx="3925094" cy="257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dirty="0" smtClean="0"/>
              <a:t>,                                                   </a:t>
            </a:r>
            <a:r>
              <a:rPr lang="fr-FR" dirty="0" err="1" smtClean="0"/>
              <a:t>Bolek</a:t>
            </a:r>
            <a:r>
              <a:rPr lang="fr-FR" dirty="0" smtClean="0"/>
              <a:t> </a:t>
            </a:r>
            <a:r>
              <a:rPr lang="fr-FR" dirty="0" err="1" smtClean="0"/>
              <a:t>Pietrzyk</a:t>
            </a:r>
            <a:endParaRPr lang="en-GB" dirty="0" smtClean="0"/>
          </a:p>
        </p:txBody>
      </p:sp>
      <p:sp>
        <p:nvSpPr>
          <p:cNvPr id="819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: New Physics,                       rare decays, CP violation 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A8187-25DC-438C-8357-D51D02F7133E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LHCb</a:t>
            </a:r>
            <a:r>
              <a:rPr lang="en-US" b="1" dirty="0" smtClean="0"/>
              <a:t> data taking</a:t>
            </a:r>
            <a:endParaRPr lang="en-US" dirty="0" smtClean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166300" y="3940987"/>
            <a:ext cx="329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rgbClr val="FF0000"/>
                </a:solidFill>
              </a:rPr>
              <a:t>Lumi</a:t>
            </a:r>
            <a:r>
              <a:rPr lang="fr-FR" sz="1600" dirty="0">
                <a:solidFill>
                  <a:srgbClr val="FF0000"/>
                </a:solidFill>
              </a:rPr>
              <a:t> of </a:t>
            </a:r>
            <a:r>
              <a:rPr lang="fr-FR" sz="1600" dirty="0" err="1">
                <a:solidFill>
                  <a:srgbClr val="FF0000"/>
                </a:solidFill>
              </a:rPr>
              <a:t>LHCb</a:t>
            </a:r>
            <a:r>
              <a:rPr lang="fr-FR" sz="1600" dirty="0">
                <a:solidFill>
                  <a:srgbClr val="FF0000"/>
                </a:solidFill>
              </a:rPr>
              <a:t> ‘</a:t>
            </a:r>
            <a:r>
              <a:rPr lang="fr-FR" sz="1600" dirty="0" err="1">
                <a:solidFill>
                  <a:srgbClr val="FF0000"/>
                </a:solidFill>
              </a:rPr>
              <a:t>levelled</a:t>
            </a:r>
            <a:r>
              <a:rPr lang="fr-FR" sz="1600" dirty="0">
                <a:solidFill>
                  <a:srgbClr val="FF0000"/>
                </a:solidFill>
              </a:rPr>
              <a:t>’ </a:t>
            </a:r>
            <a:r>
              <a:rPr lang="fr-FR" sz="1600" dirty="0" err="1">
                <a:solidFill>
                  <a:srgbClr val="FF0000"/>
                </a:solidFill>
              </a:rPr>
              <a:t>continually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68144" y="2708920"/>
            <a:ext cx="2916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ATLAS &amp; CMS </a:t>
            </a:r>
            <a:r>
              <a:rPr lang="en-US" sz="1600" dirty="0" err="1">
                <a:solidFill>
                  <a:srgbClr val="0070C0"/>
                </a:solidFill>
              </a:rPr>
              <a:t>lumi</a:t>
            </a:r>
            <a:r>
              <a:rPr lang="en-US" sz="1600" dirty="0">
                <a:solidFill>
                  <a:srgbClr val="0070C0"/>
                </a:solidFill>
              </a:rPr>
              <a:t> falls                     .           off exponentially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lbweb.cern.ch/groups/online/OperationsPlots/index_files/IntegratedLumiLHCbTime_Outrea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" y="2111365"/>
            <a:ext cx="4251580" cy="30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512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51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6312F-D4AB-4EF1-9B48-2490248675F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Indirect measurements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179388" y="1412776"/>
            <a:ext cx="6984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Indirect measurements are important:</a:t>
            </a:r>
            <a:endParaRPr lang="en-US" sz="3200" dirty="0"/>
          </a:p>
        </p:txBody>
      </p:sp>
      <p:pic>
        <p:nvPicPr>
          <p:cNvPr id="4098" name="Picture 2" descr="C:\Users\pietrzyk\Desktop\BolekTop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1" y="2254331"/>
            <a:ext cx="454787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5411" y="290490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86931" y="323551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2783" y="362338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29132" y="4074864"/>
            <a:ext cx="292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BP </a:t>
            </a:r>
            <a:r>
              <a:rPr lang="en-US" dirty="0" smtClean="0">
                <a:solidFill>
                  <a:srgbClr val="00B050"/>
                </a:solidFill>
              </a:rPr>
              <a:t>at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Moriond</a:t>
            </a:r>
            <a:r>
              <a:rPr lang="fr-FR" dirty="0" smtClean="0">
                <a:solidFill>
                  <a:srgbClr val="00B050"/>
                </a:solidFill>
              </a:rPr>
              <a:t> EW 1995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pietrzyk\Desktop\Top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1" y="1998931"/>
            <a:ext cx="3458973" cy="32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6931" y="4991176"/>
            <a:ext cx="5264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Tevatron</a:t>
            </a:r>
            <a:r>
              <a:rPr lang="en-US" sz="2400" b="1" dirty="0" smtClean="0">
                <a:solidFill>
                  <a:srgbClr val="0070C0"/>
                </a:solidFill>
              </a:rPr>
              <a:t> combination (July 2012): </a:t>
            </a: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  </a:t>
            </a:r>
            <a:r>
              <a:rPr lang="en-US" sz="2400" b="1" dirty="0">
                <a:solidFill>
                  <a:srgbClr val="0070C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173.18 </a:t>
            </a:r>
            <a:r>
              <a:rPr lang="en-US" sz="2400" b="1" dirty="0">
                <a:solidFill>
                  <a:srgbClr val="0070C0"/>
                </a:solidFill>
              </a:rPr>
              <a:t>± </a:t>
            </a:r>
            <a:r>
              <a:rPr lang="en-US" sz="2400" b="1" dirty="0" smtClean="0">
                <a:solidFill>
                  <a:srgbClr val="0070C0"/>
                </a:solidFill>
              </a:rPr>
              <a:t>0.56 </a:t>
            </a:r>
            <a:r>
              <a:rPr lang="en-US" sz="2400" b="1" dirty="0">
                <a:solidFill>
                  <a:srgbClr val="0070C0"/>
                </a:solidFill>
              </a:rPr>
              <a:t>(𝑠𝑡𝑎) ± </a:t>
            </a:r>
            <a:r>
              <a:rPr lang="en-US" sz="2400" b="1" dirty="0" smtClean="0">
                <a:solidFill>
                  <a:srgbClr val="0070C0"/>
                </a:solidFill>
              </a:rPr>
              <a:t>0.75 </a:t>
            </a:r>
            <a:r>
              <a:rPr lang="en-US" sz="2400" b="1" dirty="0">
                <a:solidFill>
                  <a:srgbClr val="0070C0"/>
                </a:solidFill>
              </a:rPr>
              <a:t>(𝑠𝑦𝑠)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605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epewwg.web.cern.ch/LEPEWWG/icons/w12_blueb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5163"/>
            <a:ext cx="4581034" cy="503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512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: New Physics,                       rare decays, CP violation </a:t>
            </a:r>
          </a:p>
        </p:txBody>
      </p:sp>
      <p:sp>
        <p:nvSpPr>
          <p:cNvPr id="51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6312F-D4AB-4EF1-9B48-2490248675FA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Indirect measurements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179388" y="1412776"/>
            <a:ext cx="6984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Indirect measurements are important:</a:t>
            </a:r>
            <a:endParaRPr lang="en-US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924040" y="4291966"/>
            <a:ext cx="2908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LHC (2012): </a:t>
            </a:r>
          </a:p>
          <a:p>
            <a:r>
              <a:rPr lang="fr-FR" sz="3200" b="1" dirty="0" err="1" smtClean="0">
                <a:solidFill>
                  <a:srgbClr val="0070C0"/>
                </a:solidFill>
              </a:rPr>
              <a:t>m</a:t>
            </a:r>
            <a:r>
              <a:rPr lang="fr-FR" sz="3200" b="1" baseline="-25000" dirty="0" err="1" smtClean="0">
                <a:solidFill>
                  <a:srgbClr val="0070C0"/>
                </a:solidFill>
              </a:rPr>
              <a:t>H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~ 126 </a:t>
            </a:r>
            <a:r>
              <a:rPr lang="en-US" sz="3200" b="1" dirty="0" err="1" smtClean="0">
                <a:solidFill>
                  <a:srgbClr val="0070C0"/>
                </a:solidFill>
              </a:rPr>
              <a:t>GeV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877736" y="2276872"/>
            <a:ext cx="405912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LEPEWWG (2012): </a:t>
            </a:r>
          </a:p>
          <a:p>
            <a:r>
              <a:rPr lang="fr-FR" sz="3200" b="1" dirty="0" err="1" smtClean="0">
                <a:solidFill>
                  <a:srgbClr val="0070C0"/>
                </a:solidFill>
              </a:rPr>
              <a:t>m</a:t>
            </a:r>
            <a:r>
              <a:rPr lang="fr-FR" sz="3200" b="1" baseline="-25000" dirty="0" err="1" smtClean="0">
                <a:solidFill>
                  <a:srgbClr val="0070C0"/>
                </a:solidFill>
              </a:rPr>
              <a:t>H</a:t>
            </a:r>
            <a:r>
              <a:rPr lang="en-US" sz="32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&lt; 158 </a:t>
            </a:r>
            <a:r>
              <a:rPr lang="en-US" sz="3200" b="1" dirty="0" err="1" smtClean="0">
                <a:solidFill>
                  <a:srgbClr val="0070C0"/>
                </a:solidFill>
              </a:rPr>
              <a:t>GeV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one-sided 95 percent confidence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level </a:t>
            </a:r>
            <a:r>
              <a:rPr lang="en-US" dirty="0">
                <a:solidFill>
                  <a:srgbClr val="0070C0"/>
                </a:solidFill>
              </a:rPr>
              <a:t>upper </a:t>
            </a:r>
            <a:r>
              <a:rPr lang="en-US" dirty="0" smtClean="0">
                <a:solidFill>
                  <a:srgbClr val="0070C0"/>
                </a:solidFill>
              </a:rPr>
              <a:t>limit, </a:t>
            </a:r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smtClean="0">
                <a:solidFill>
                  <a:srgbClr val="0070C0"/>
                </a:solidFill>
              </a:rPr>
              <a:t>2.7)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,                                                   Bolek Pietrzyk</a:t>
            </a:r>
            <a:endParaRPr lang="en-GB" smtClean="0"/>
          </a:p>
        </p:txBody>
      </p:sp>
      <p:sp>
        <p:nvSpPr>
          <p:cNvPr id="512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LHCb: New Physics,                       rare decays, CP violation </a:t>
            </a:r>
          </a:p>
        </p:txBody>
      </p:sp>
      <p:sp>
        <p:nvSpPr>
          <p:cNvPr id="51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6312F-D4AB-4EF1-9B48-2490248675FA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Flavour</a:t>
            </a:r>
            <a:r>
              <a:rPr lang="en-US" b="1" dirty="0" smtClean="0"/>
              <a:t> Physics is Important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179388" y="1844675"/>
            <a:ext cx="874871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/>
              <a:t>Flavour</a:t>
            </a:r>
            <a:r>
              <a:rPr lang="en-US" sz="3200" dirty="0"/>
              <a:t> physics is a proven tool of discovery:</a:t>
            </a:r>
          </a:p>
          <a:p>
            <a:endParaRPr lang="en-US" sz="3200" b="1" dirty="0"/>
          </a:p>
          <a:p>
            <a:r>
              <a:rPr lang="en-US" b="1" dirty="0" smtClean="0">
                <a:solidFill>
                  <a:schemeClr val="hlink"/>
                </a:solidFill>
              </a:rPr>
              <a:t> - CP </a:t>
            </a:r>
            <a:r>
              <a:rPr lang="en-US" b="1" dirty="0">
                <a:solidFill>
                  <a:schemeClr val="hlink"/>
                </a:solidFill>
              </a:rPr>
              <a:t>violation → need for </a:t>
            </a:r>
            <a:r>
              <a:rPr lang="en-US" b="1" dirty="0" smtClean="0">
                <a:solidFill>
                  <a:schemeClr val="hlink"/>
                </a:solidFill>
              </a:rPr>
              <a:t>at least three generations</a:t>
            </a:r>
          </a:p>
          <a:p>
            <a:pPr lvl="0"/>
            <a:r>
              <a:rPr lang="en-US" b="1" dirty="0" smtClean="0">
                <a:solidFill>
                  <a:srgbClr val="009999"/>
                </a:solidFill>
              </a:rPr>
              <a:t> - </a:t>
            </a:r>
            <a:r>
              <a:rPr lang="en-US" b="1" dirty="0">
                <a:solidFill>
                  <a:srgbClr val="009999"/>
                </a:solidFill>
              </a:rPr>
              <a:t>BR(K</a:t>
            </a:r>
            <a:r>
              <a:rPr lang="en-US" b="1" baseline="30000" dirty="0">
                <a:solidFill>
                  <a:srgbClr val="009999"/>
                </a:solidFill>
              </a:rPr>
              <a:t>0</a:t>
            </a:r>
            <a:r>
              <a:rPr lang="en-US" b="1" baseline="-25000" dirty="0">
                <a:solidFill>
                  <a:srgbClr val="009999"/>
                </a:solidFill>
              </a:rPr>
              <a:t>L</a:t>
            </a:r>
            <a:r>
              <a:rPr lang="en-US" b="1" dirty="0">
                <a:solidFill>
                  <a:srgbClr val="009999"/>
                </a:solidFill>
              </a:rPr>
              <a:t>→μμ) &amp; GIM→ prediction of </a:t>
            </a:r>
            <a:r>
              <a:rPr lang="en-US" b="1" dirty="0" smtClean="0">
                <a:solidFill>
                  <a:srgbClr val="009999"/>
                </a:solidFill>
              </a:rPr>
              <a:t>charm</a:t>
            </a:r>
            <a:endParaRPr lang="en-US" b="1" dirty="0" smtClean="0">
              <a:solidFill>
                <a:schemeClr val="hlink"/>
              </a:solidFill>
            </a:endParaRPr>
          </a:p>
          <a:p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chemeClr val="hlink"/>
                </a:solidFill>
              </a:rPr>
              <a:t>- B mixing → mass of top is very heavy</a:t>
            </a:r>
          </a:p>
          <a:p>
            <a:r>
              <a:rPr lang="en-US" b="1" dirty="0">
                <a:solidFill>
                  <a:schemeClr val="hlink"/>
                </a:solidFill>
              </a:rPr>
              <a:t> - SUSY parameter space already severely constrained by e.g. </a:t>
            </a:r>
            <a:r>
              <a:rPr lang="en-US" b="1" dirty="0" err="1">
                <a:solidFill>
                  <a:schemeClr val="hlink"/>
                </a:solidFill>
              </a:rPr>
              <a:t>b→sγ</a:t>
            </a:r>
            <a:endParaRPr lang="en-US" b="1" dirty="0">
              <a:solidFill>
                <a:schemeClr val="hlink"/>
              </a:solidFill>
            </a:endParaRPr>
          </a:p>
          <a:p>
            <a:r>
              <a:rPr lang="en-US" b="1" dirty="0">
                <a:solidFill>
                  <a:schemeClr val="hlink"/>
                </a:solidFill>
              </a:rPr>
              <a:t> </a:t>
            </a:r>
          </a:p>
          <a:p>
            <a:r>
              <a:rPr lang="en-US" b="1" dirty="0">
                <a:solidFill>
                  <a:schemeClr val="hlink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Precise studies of </a:t>
            </a:r>
            <a:r>
              <a:rPr lang="en-US" sz="2400" b="1" dirty="0" err="1">
                <a:solidFill>
                  <a:srgbClr val="0070C0"/>
                </a:solidFill>
              </a:rPr>
              <a:t>flavour</a:t>
            </a:r>
            <a:r>
              <a:rPr lang="en-US" sz="2400" b="1" dirty="0">
                <a:solidFill>
                  <a:srgbClr val="0070C0"/>
                </a:solidFill>
              </a:rPr>
              <a:t> observables are an excellent way to look for New Physics! </a:t>
            </a:r>
          </a:p>
        </p:txBody>
      </p:sp>
    </p:spTree>
    <p:extLst>
      <p:ext uri="{BB962C8B-B14F-4D97-AF65-F5344CB8AC3E}">
        <p14:creationId xmlns:p14="http://schemas.microsoft.com/office/powerpoint/2010/main" val="2665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2236</Words>
  <Application>Microsoft Office PowerPoint</Application>
  <PresentationFormat>Affichage à l'écran (4:3)</PresentationFormat>
  <Paragraphs>450</Paragraphs>
  <Slides>34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Modèle par défaut</vt:lpstr>
      <vt:lpstr>1_Modèle par défaut</vt:lpstr>
      <vt:lpstr>2_Modèle par défaut</vt:lpstr>
      <vt:lpstr>4_Modèle par défaut</vt:lpstr>
      <vt:lpstr>5_Modèle par défaut</vt:lpstr>
      <vt:lpstr>Searches for New Physics  in rare decays and CP violating observables at LHCb </vt:lpstr>
      <vt:lpstr>Intoduction to LHCb </vt:lpstr>
      <vt:lpstr>LHCb Detector</vt:lpstr>
      <vt:lpstr>LHCb Detector</vt:lpstr>
      <vt:lpstr>LHCb Trigger</vt:lpstr>
      <vt:lpstr>LHCb data taking</vt:lpstr>
      <vt:lpstr>Indirect measurements</vt:lpstr>
      <vt:lpstr>Indirect measurements</vt:lpstr>
      <vt:lpstr>Flavour Physics is Important</vt:lpstr>
      <vt:lpstr>Measurement of the angle g  </vt:lpstr>
      <vt:lpstr>CP-violation in Bs mixing  </vt:lpstr>
      <vt:lpstr>Bs→ J/yf   </vt:lpstr>
      <vt:lpstr>Heavier strange-beauty lives longer – improved Φs </vt:lpstr>
      <vt:lpstr>Flavour-specific matter antimatter asymmetry </vt:lpstr>
      <vt:lpstr>Three-body charmless B decays</vt:lpstr>
      <vt:lpstr>Three-body charmless B decays</vt:lpstr>
      <vt:lpstr>The golden mode: Bs→ μ+μ- </vt:lpstr>
      <vt:lpstr>Bs→ μ+μ- : experimental context </vt:lpstr>
      <vt:lpstr>Bs→μ+μ- search with LHCb  </vt:lpstr>
      <vt:lpstr>Bs→μ+μ- search with LHCb  </vt:lpstr>
      <vt:lpstr>Bs→μ+μ- search with LHCb  </vt:lpstr>
      <vt:lpstr>B0→μ+μ- : upper limit </vt:lpstr>
      <vt:lpstr>B0→K*l+l- </vt:lpstr>
      <vt:lpstr>AFB in B0→K*μ+μ- </vt:lpstr>
      <vt:lpstr>Puzzling isospin asymmetries </vt:lpstr>
      <vt:lpstr>Theory implication </vt:lpstr>
      <vt:lpstr>Summary  </vt:lpstr>
      <vt:lpstr>Backup slides </vt:lpstr>
      <vt:lpstr>Présentation PowerPoint</vt:lpstr>
      <vt:lpstr>B0s→μ+μ− : 7 TeV vs 8 TeV</vt:lpstr>
      <vt:lpstr>LHCb detector</vt:lpstr>
      <vt:lpstr>B0→K*μ+μ- : event selection </vt:lpstr>
      <vt:lpstr>Bs→ J/yf0(980)</vt:lpstr>
      <vt:lpstr>Bs→ J/yf0(980)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 detector status  and commissioning</dc:title>
  <dc:creator>pietrzyk</dc:creator>
  <cp:lastModifiedBy>Bolek Pietrzyk</cp:lastModifiedBy>
  <cp:revision>426</cp:revision>
  <dcterms:created xsi:type="dcterms:W3CDTF">2006-05-08T15:28:33Z</dcterms:created>
  <dcterms:modified xsi:type="dcterms:W3CDTF">2013-01-06T21:43:07Z</dcterms:modified>
</cp:coreProperties>
</file>