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82" r:id="rId2"/>
    <p:sldId id="505" r:id="rId3"/>
    <p:sldId id="494" r:id="rId4"/>
    <p:sldId id="506" r:id="rId5"/>
    <p:sldId id="507" r:id="rId6"/>
    <p:sldId id="495" r:id="rId7"/>
    <p:sldId id="508" r:id="rId8"/>
    <p:sldId id="509" r:id="rId9"/>
    <p:sldId id="517" r:id="rId10"/>
    <p:sldId id="520" r:id="rId11"/>
    <p:sldId id="533" r:id="rId12"/>
    <p:sldId id="535" r:id="rId13"/>
    <p:sldId id="511" r:id="rId14"/>
    <p:sldId id="512" r:id="rId15"/>
    <p:sldId id="513" r:id="rId16"/>
    <p:sldId id="523" r:id="rId17"/>
    <p:sldId id="514" r:id="rId18"/>
    <p:sldId id="515" r:id="rId19"/>
    <p:sldId id="516" r:id="rId20"/>
    <p:sldId id="519" r:id="rId21"/>
    <p:sldId id="524" r:id="rId22"/>
    <p:sldId id="525" r:id="rId23"/>
    <p:sldId id="526" r:id="rId24"/>
    <p:sldId id="527" r:id="rId25"/>
    <p:sldId id="528" r:id="rId26"/>
    <p:sldId id="536" r:id="rId27"/>
    <p:sldId id="537" r:id="rId28"/>
    <p:sldId id="539" r:id="rId29"/>
    <p:sldId id="540" r:id="rId30"/>
    <p:sldId id="538" r:id="rId31"/>
    <p:sldId id="522" r:id="rId32"/>
    <p:sldId id="440" r:id="rId33"/>
    <p:sldId id="446" r:id="rId34"/>
    <p:sldId id="480" r:id="rId3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90AFF"/>
    <a:srgbClr val="FF1CE7"/>
    <a:srgbClr val="C2C2C2"/>
    <a:srgbClr val="66CCFF"/>
    <a:srgbClr val="FF9933"/>
    <a:srgbClr val="00FF00"/>
    <a:srgbClr val="66FF66"/>
    <a:srgbClr val="00FFFF"/>
    <a:srgbClr val="CC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330" autoAdjust="0"/>
    <p:restoredTop sz="88924" autoAdjust="0"/>
  </p:normalViewPr>
  <p:slideViewPr>
    <p:cSldViewPr>
      <p:cViewPr>
        <p:scale>
          <a:sx n="100" d="100"/>
          <a:sy n="100" d="100"/>
        </p:scale>
        <p:origin x="-432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A328BF9-E030-2645-B9F9-C2184A7E2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EAC4B6B-1361-5A44-9FEF-8277C37E54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current </a:t>
            </a:r>
            <a:r>
              <a:rPr lang="en-US" dirty="0" err="1" smtClean="0"/>
              <a:t>LHCb</a:t>
            </a:r>
            <a:r>
              <a:rPr lang="en-US" dirty="0" smtClean="0"/>
              <a:t> trigger allows to read out the full detector at 1.1 MHz. The purpose of L0 is reduce the event rate to that level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The FE electronics will be upgraded to readout at the LHC clock rate; in principle 40 MHz. The purpose of the </a:t>
            </a:r>
            <a:r>
              <a:rPr lang="en-US" dirty="0" err="1" smtClean="0"/>
              <a:t>tuneable</a:t>
            </a:r>
            <a:r>
              <a:rPr lang="en-US" dirty="0" smtClean="0"/>
              <a:t> Low Level Trigger are: 1)</a:t>
            </a:r>
            <a:r>
              <a:rPr lang="en-US" baseline="0" dirty="0" smtClean="0"/>
              <a:t> t</a:t>
            </a:r>
            <a:r>
              <a:rPr lang="en-US" dirty="0" smtClean="0"/>
              <a:t>o</a:t>
            </a:r>
            <a:r>
              <a:rPr lang="en-US" baseline="0" dirty="0" smtClean="0"/>
              <a:t> allow a staged DAQ system which cannot handle the full rate 2) to deal with occupancy fluctuations preventing full readout 3)insuffieient CPU power in the event filter farm.</a:t>
            </a:r>
          </a:p>
          <a:p>
            <a:r>
              <a:rPr lang="en-US" baseline="0" dirty="0" smtClean="0"/>
              <a:t>In the HLT not all tracks can be tracked in the downstream detector. IP requirement and number hits on track are used to select tracks. Keep HLT1 / HLT2 functionality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3695F-6CF6-47C5-91F7-620E01A9F41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Spd</a:t>
            </a: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and m1 removed completely</a:t>
            </a:r>
            <a:r>
              <a:rPr lang="en-US" sz="2000" baseline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Readout detector at 40MHz to run full software trigger</a:t>
            </a:r>
          </a:p>
          <a:p>
            <a:pPr marL="631825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Replacement of all sub-detector Front-End electronics to 40 MHZ readout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Replacement of all silicon detectors attached to the current 1MHz electronics</a:t>
            </a:r>
          </a:p>
          <a:p>
            <a:pPr marL="630238" lvl="1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VELO, IT, TT, RICH photo-detectors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Remove some detectors due to increased occupancies at higher luminosity</a:t>
            </a:r>
          </a:p>
          <a:p>
            <a:pPr marL="630238" lvl="1" indent="-3619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RICH1-aerogel, M1, possibly PS&amp;SPD</a:t>
            </a:r>
          </a:p>
          <a:p>
            <a:pPr marL="271463" indent="-271463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Eventually improve PID at low </a:t>
            </a:r>
            <a:r>
              <a:rPr lang="en-US" sz="2000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momenta</a:t>
            </a:r>
            <a:r>
              <a:rPr lang="en-US" sz="20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by introducing TORCH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3695F-6CF6-47C5-91F7-620E01A9F41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Readout of </a:t>
            </a:r>
            <a:r>
              <a:rPr lang="en-US" dirty="0" err="1" smtClean="0"/>
              <a:t>Sci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</a:t>
            </a:r>
            <a:r>
              <a:rPr lang="en-US" baseline="0" dirty="0" smtClean="0"/>
              <a:t> is Silicon Photomultipliers 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(20 </a:t>
            </a:r>
            <a:r>
              <a:rPr lang="en-US" baseline="0" dirty="0" err="1" smtClean="0"/>
              <a:t>p.e</a:t>
            </a:r>
            <a:r>
              <a:rPr lang="en-US" baseline="0" dirty="0" smtClean="0"/>
              <a:t>. per </a:t>
            </a:r>
            <a:r>
              <a:rPr lang="en-US" baseline="0" dirty="0" err="1" smtClean="0"/>
              <a:t>mip</a:t>
            </a:r>
            <a:r>
              <a:rPr lang="en-US" baseline="0" dirty="0" smtClean="0"/>
              <a:t>) – radiation protection. Alternative MAPMT a la RICH – same readout</a:t>
            </a:r>
          </a:p>
          <a:p>
            <a:r>
              <a:rPr lang="en-US" baseline="0" dirty="0" smtClean="0"/>
              <a:t>Fibers by Kuraray</a:t>
            </a:r>
          </a:p>
          <a:p>
            <a:r>
              <a:rPr lang="en-US" baseline="0" dirty="0" err="1" smtClean="0"/>
              <a:t>Nsig/Nbck</a:t>
            </a:r>
            <a:r>
              <a:rPr lang="en-US" baseline="0" dirty="0" smtClean="0"/>
              <a:t> = constant due to the fact that the primary vertices are well separated!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HPD electronics are limited to 1</a:t>
            </a:r>
            <a:r>
              <a:rPr lang="en-US" baseline="0" dirty="0" smtClean="0"/>
              <a:t> MHz and is integrated within the vacuum envelope of the HPD tube. Therefore whole HPD must be replaced. Pixel </a:t>
            </a:r>
            <a:r>
              <a:rPr lang="en-US" baseline="0" dirty="0" err="1" smtClean="0"/>
              <a:t>HPD’s</a:t>
            </a:r>
            <a:r>
              <a:rPr lang="en-US" baseline="0" dirty="0" smtClean="0"/>
              <a:t> are custom made</a:t>
            </a:r>
          </a:p>
          <a:p>
            <a:r>
              <a:rPr lang="en-US" baseline="0" dirty="0" smtClean="0"/>
              <a:t>The low photon yield of the </a:t>
            </a:r>
            <a:r>
              <a:rPr lang="en-US" baseline="0" dirty="0" err="1" smtClean="0"/>
              <a:t>aerogel</a:t>
            </a:r>
            <a:r>
              <a:rPr lang="en-US" baseline="0" dirty="0" smtClean="0"/>
              <a:t> leads to too much background in high </a:t>
            </a:r>
            <a:r>
              <a:rPr lang="en-US" baseline="0" dirty="0" err="1" smtClean="0"/>
              <a:t>trackmultiplicity</a:t>
            </a:r>
            <a:r>
              <a:rPr lang="en-US" baseline="0" dirty="0" smtClean="0"/>
              <a:t> environment.</a:t>
            </a:r>
          </a:p>
          <a:p>
            <a:r>
              <a:rPr lang="en-US" baseline="0" dirty="0" smtClean="0"/>
              <a:t>TORCH time-of-flight and DIRC technology work coherently. Readout: Micro-Channel Plate photon detectors (MCP). TORCH is related to PID detectors TOP of Belle II and </a:t>
            </a:r>
            <a:r>
              <a:rPr lang="en-US" baseline="0" dirty="0" err="1" smtClean="0"/>
              <a:t>endcap</a:t>
            </a:r>
            <a:r>
              <a:rPr lang="en-US" baseline="0" dirty="0" smtClean="0"/>
              <a:t> DIRC of PANDA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MaPMT</a:t>
            </a:r>
            <a:r>
              <a:rPr lang="en-US" baseline="0" dirty="0" smtClean="0"/>
              <a:t> option is baseline for RICH-1 and RIC-2. Magnetic field effects are being tested, shielding is required. Front end is 40 MHz ASIC, perhaps Maroc-3 readout chip.</a:t>
            </a:r>
          </a:p>
          <a:p>
            <a:r>
              <a:rPr lang="en-US" baseline="0" dirty="0" smtClean="0"/>
              <a:t>Alternatives: HPD with external readout, MCP photon detector with </a:t>
            </a:r>
            <a:r>
              <a:rPr lang="en-US" baseline="0" dirty="0" err="1" smtClean="0"/>
              <a:t>Timepix</a:t>
            </a:r>
            <a:r>
              <a:rPr lang="en-US" baseline="0" dirty="0" smtClean="0"/>
              <a:t> readout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Reduce the </a:t>
            </a:r>
            <a:r>
              <a:rPr lang="en-US" dirty="0" err="1" smtClean="0"/>
              <a:t>photomulitplier</a:t>
            </a:r>
            <a:r>
              <a:rPr lang="en-US" dirty="0" smtClean="0"/>
              <a:t> gain by a factor 5 to keep the same current after </a:t>
            </a:r>
            <a:r>
              <a:rPr lang="en-US" dirty="0" err="1" smtClean="0"/>
              <a:t>lumi</a:t>
            </a:r>
            <a:r>
              <a:rPr lang="en-US" dirty="0" smtClean="0"/>
              <a:t> increase. New electronics: New FE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M1 will be removed</a:t>
            </a:r>
            <a:r>
              <a:rPr lang="en-US" baseline="0" dirty="0" smtClean="0"/>
              <a:t> as the momentum measurement at the LLT will be done using the T stations</a:t>
            </a:r>
          </a:p>
          <a:p>
            <a:r>
              <a:rPr lang="en-US" baseline="0" dirty="0" smtClean="0"/>
              <a:t>M_J/psi S/B reduction is 15%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Expect to replace 1-2% of the chambers per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Hidden valley motivated by string theory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323850" y="6308725"/>
            <a:ext cx="8569325" cy="144463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100000">
                <a:srgbClr val="99CCFF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1979613" y="1125538"/>
            <a:ext cx="6840537" cy="14287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79388" y="1773238"/>
            <a:ext cx="1944687" cy="14287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6200000">
            <a:off x="1727994" y="1448594"/>
            <a:ext cx="647700" cy="144462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611188" y="6400800"/>
            <a:ext cx="19304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Chris Parkes</a:t>
            </a: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1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ExperPartPhys_colou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703661" y="0"/>
            <a:ext cx="544033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860800"/>
            <a:ext cx="6400800" cy="2328863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 Parkes		 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2BD6-699F-1A42-856B-5643FAE0790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65175"/>
            <a:ext cx="3810000" cy="533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3810000" cy="533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 Parkes		 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37C4-B1A2-EF47-B755-238ED51810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 Parkes		 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AEB2-B38B-B943-9DB6-E4613AFA1E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 Parkes		 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65AD5-307F-3048-AB5A-91BA83469E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179388" y="6453188"/>
            <a:ext cx="8713787" cy="14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100000">
                <a:srgbClr val="99CCFF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79388" y="549275"/>
            <a:ext cx="8785225" cy="142875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latin typeface="Times New Roman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777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765175"/>
            <a:ext cx="7772400" cy="5330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r>
              <a:rPr lang="en-US" dirty="0"/>
              <a:t>Chris </a:t>
            </a:r>
            <a:r>
              <a:rPr lang="en-US" dirty="0" smtClean="0"/>
              <a:t>Parkes	</a:t>
            </a:r>
            <a:r>
              <a:rPr lang="en-US" dirty="0"/>
              <a:t>	 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7650"/>
            <a:ext cx="11160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A48DE2-1B57-EF4D-8AC3-956FE546ED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4" r:id="rId3"/>
    <p:sldLayoutId id="2147483896" r:id="rId4"/>
    <p:sldLayoutId id="2147483897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F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C00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8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3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png"/><Relationship Id="rId5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6" name="Picture 3" descr="cavernpeop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8" y="1630363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747713" y="1000125"/>
            <a:ext cx="8281987" cy="4962525"/>
            <a:chOff x="747713" y="1000125"/>
            <a:chExt cx="8281987" cy="4962525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7643813" y="4429125"/>
              <a:ext cx="1385887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Comic Sans MS" charset="0"/>
                </a:rPr>
                <a:t>Interaction</a:t>
              </a:r>
            </a:p>
            <a:p>
              <a:pPr algn="ctr" eaLnBrk="0" hangingPunct="0"/>
              <a:r>
                <a:rPr lang="en-US" sz="1400" b="1">
                  <a:latin typeface="Comic Sans MS" charset="0"/>
                </a:rPr>
                <a:t>Point</a:t>
              </a:r>
              <a:endParaRPr lang="en-GB" sz="1400" b="1">
                <a:latin typeface="Comic Sans MS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rot="16200000" flipH="1">
              <a:off x="6643687" y="1714501"/>
              <a:ext cx="1000125" cy="571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4071938" y="1643063"/>
              <a:ext cx="428625" cy="1428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16200000" flipH="1">
              <a:off x="2857500" y="1500188"/>
              <a:ext cx="571500" cy="571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23" idx="2"/>
            </p:cNvCxnSpPr>
            <p:nvPr/>
          </p:nvCxnSpPr>
          <p:spPr bwMode="auto">
            <a:xfrm rot="16200000" flipH="1">
              <a:off x="1670050" y="1598613"/>
              <a:ext cx="319088" cy="5556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747713" y="1000125"/>
              <a:ext cx="2109787" cy="46672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Muon System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6679406" y="4823619"/>
              <a:ext cx="1216025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16200000" flipV="1">
              <a:off x="4606926" y="4965700"/>
              <a:ext cx="787400" cy="1428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3036887" y="5251451"/>
              <a:ext cx="49847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2143125" y="5500688"/>
              <a:ext cx="2214563" cy="46196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Calorimeters</a:t>
              </a: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4843463" y="5429250"/>
              <a:ext cx="2871787" cy="461963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Tracking  System</a:t>
              </a: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7496175" y="1027113"/>
              <a:ext cx="1504950" cy="83026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latin typeface="Comic Sans MS" pitchFamily="66" charset="0"/>
                </a:rPr>
                <a:t>Vertex Locator</a:t>
              </a: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4335463" y="1033463"/>
              <a:ext cx="2522537" cy="46196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Comic Sans MS" pitchFamily="66" charset="0"/>
                </a:rPr>
                <a:t>RICH Detectors</a:t>
              </a:r>
            </a:p>
          </p:txBody>
        </p:sp>
        <p:cxnSp>
          <p:nvCxnSpPr>
            <p:cNvPr id="31" name="Straight Arrow Connector 30"/>
            <p:cNvCxnSpPr>
              <a:stCxn id="29" idx="2"/>
            </p:cNvCxnSpPr>
            <p:nvPr/>
          </p:nvCxnSpPr>
          <p:spPr bwMode="auto">
            <a:xfrm rot="5400000">
              <a:off x="7589044" y="2483644"/>
              <a:ext cx="1285875" cy="3333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6200000" flipV="1">
              <a:off x="7715250" y="4000500"/>
              <a:ext cx="8572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2133600"/>
              <a:ext cx="7315200" cy="4724400"/>
              <a:chOff x="0" y="2133600"/>
              <a:chExt cx="7315200" cy="4724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24000" y="2133600"/>
                <a:ext cx="5791200" cy="2123658"/>
                <a:chOff x="1524000" y="2133600"/>
                <a:chExt cx="5791200" cy="2123658"/>
              </a:xfrm>
            </p:grpSpPr>
            <p:sp>
              <p:nvSpPr>
                <p:cNvPr id="1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524000" y="2133600"/>
                  <a:ext cx="5791200" cy="2123658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CC0099"/>
                      </a:solidFill>
                    </a:rPr>
                    <a:t>Upgrade:</a:t>
                  </a:r>
                </a:p>
                <a:p>
                  <a:r>
                    <a:rPr lang="en-US" sz="4400" dirty="0" smtClean="0">
                      <a:solidFill>
                        <a:srgbClr val="CC0099"/>
                      </a:solidFill>
                    </a:rPr>
                    <a:t>Beyond the Energy Frontier</a:t>
                  </a:r>
                </a:p>
              </p:txBody>
            </p:sp>
            <p:pic>
              <p:nvPicPr>
                <p:cNvPr id="12" name="Picture 42" descr="lhcblogo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828800" y="2209800"/>
                  <a:ext cx="1223963" cy="76785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0" y="6457890"/>
                <a:ext cx="6934200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00FF"/>
                    </a:solidFill>
                    <a:latin typeface="+mn-lt"/>
                  </a:rPr>
                  <a:t>Chris 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+mn-lt"/>
                  </a:rPr>
                  <a:t>Parkes, Epiphany Conference, Krakow, January 2012</a:t>
                </a:r>
                <a:endParaRPr lang="en-US" sz="2000" dirty="0">
                  <a:solidFill>
                    <a:srgbClr val="0000FF"/>
                  </a:solidFill>
                  <a:latin typeface="+mn-lt"/>
                </a:endParaRPr>
              </a:p>
            </p:txBody>
          </p:sp>
        </p:grpSp>
        <p:pic>
          <p:nvPicPr>
            <p:cNvPr id="33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3200" y="0"/>
              <a:ext cx="2590800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762000" y="0"/>
            <a:ext cx="7668344" cy="457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to 40 MHz</a:t>
            </a:r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583505" y="1128936"/>
            <a:ext cx="8308975" cy="4906962"/>
            <a:chOff x="457200" y="1447800"/>
            <a:chExt cx="8308975" cy="490696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1447800"/>
              <a:ext cx="8308975" cy="49069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320040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47800" y="28194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81400" y="2362200"/>
              <a:ext cx="609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19050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752600"/>
              <a:ext cx="1066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53000" y="1524000"/>
              <a:ext cx="2286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62200" y="1905000"/>
              <a:ext cx="838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6305" y="1052736"/>
            <a:ext cx="1524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VELO</a:t>
            </a:r>
          </a:p>
          <a:p>
            <a:pPr algn="ctr"/>
            <a:r>
              <a:rPr lang="en-US" sz="1800" dirty="0" smtClean="0"/>
              <a:t>Si strips</a:t>
            </a:r>
          </a:p>
          <a:p>
            <a:pPr algn="ctr"/>
            <a:r>
              <a:rPr lang="en-US" sz="1800" dirty="0" smtClean="0"/>
              <a:t>(replace all)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14428" y="1052736"/>
            <a:ext cx="1828800" cy="914400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Silicon Tracker</a:t>
            </a:r>
          </a:p>
          <a:p>
            <a:pPr algn="ctr"/>
            <a:r>
              <a:rPr lang="en-US" sz="1800" dirty="0" smtClean="0"/>
              <a:t>Si strips</a:t>
            </a:r>
          </a:p>
          <a:p>
            <a:pPr algn="ctr"/>
            <a:r>
              <a:rPr lang="en-US" sz="1800" dirty="0" smtClean="0"/>
              <a:t>(replace all)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07705" y="1052736"/>
            <a:ext cx="1834662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Outer Tracker</a:t>
            </a:r>
          </a:p>
          <a:p>
            <a:pPr algn="ctr"/>
            <a:r>
              <a:rPr lang="en-US" sz="1800" dirty="0" smtClean="0"/>
              <a:t>Straw tubes</a:t>
            </a:r>
          </a:p>
          <a:p>
            <a:pPr algn="ctr"/>
            <a:r>
              <a:rPr lang="en-US" sz="1800" dirty="0" smtClean="0"/>
              <a:t>(replace R/O)</a:t>
            </a:r>
            <a:endParaRPr lang="en-US" sz="1800" dirty="0"/>
          </a:p>
        </p:txBody>
      </p:sp>
      <p:sp>
        <p:nvSpPr>
          <p:cNvPr id="18" name="Rounded Rectangle 17"/>
          <p:cNvSpPr/>
          <p:nvPr/>
        </p:nvSpPr>
        <p:spPr>
          <a:xfrm>
            <a:off x="2183704" y="5319936"/>
            <a:ext cx="1596207" cy="11334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RICH</a:t>
            </a:r>
          </a:p>
          <a:p>
            <a:pPr algn="ctr"/>
            <a:r>
              <a:rPr lang="en-US" sz="1800" dirty="0" smtClean="0"/>
              <a:t>HPDs</a:t>
            </a:r>
          </a:p>
          <a:p>
            <a:pPr algn="ctr"/>
            <a:r>
              <a:rPr lang="en-US" sz="1800" dirty="0" smtClean="0"/>
              <a:t>(replace HPD &amp; R/O)</a:t>
            </a:r>
            <a:endParaRPr lang="en-US" sz="1800" dirty="0"/>
          </a:p>
        </p:txBody>
      </p:sp>
      <p:sp>
        <p:nvSpPr>
          <p:cNvPr id="19" name="Rounded Rectangle 18"/>
          <p:cNvSpPr/>
          <p:nvPr/>
        </p:nvSpPr>
        <p:spPr>
          <a:xfrm>
            <a:off x="4774504" y="5373216"/>
            <a:ext cx="2317776" cy="91737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Calo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PMTs (reduce PMT gain, replace R/O)</a:t>
            </a:r>
            <a:endParaRPr lang="en-US" sz="1800" dirty="0"/>
          </a:p>
        </p:txBody>
      </p:sp>
      <p:sp>
        <p:nvSpPr>
          <p:cNvPr id="20" name="Rounded Rectangle 19"/>
          <p:cNvSpPr/>
          <p:nvPr/>
        </p:nvSpPr>
        <p:spPr>
          <a:xfrm>
            <a:off x="6069904" y="1052736"/>
            <a:ext cx="2390528" cy="914400"/>
          </a:xfrm>
          <a:prstGeom prst="roundRect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Muon</a:t>
            </a:r>
            <a:r>
              <a:rPr lang="en-US" sz="1800" dirty="0" smtClean="0"/>
              <a:t>  MWPC</a:t>
            </a:r>
          </a:p>
          <a:p>
            <a:pPr algn="ctr"/>
            <a:r>
              <a:rPr lang="en-US" sz="1800" dirty="0" smtClean="0"/>
              <a:t>(almost compatible)</a:t>
            </a:r>
            <a:endParaRPr lang="en-US" sz="1800" dirty="0"/>
          </a:p>
        </p:txBody>
      </p:sp>
      <p:sp>
        <p:nvSpPr>
          <p:cNvPr id="22" name="Down Arrow 21"/>
          <p:cNvSpPr/>
          <p:nvPr/>
        </p:nvSpPr>
        <p:spPr>
          <a:xfrm rot="20742047">
            <a:off x="832545" y="1903601"/>
            <a:ext cx="484632" cy="142993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own Arrow 22"/>
          <p:cNvSpPr/>
          <p:nvPr/>
        </p:nvSpPr>
        <p:spPr>
          <a:xfrm rot="324883">
            <a:off x="1888201" y="1864041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Down Arrow 23"/>
          <p:cNvSpPr/>
          <p:nvPr/>
        </p:nvSpPr>
        <p:spPr>
          <a:xfrm rot="20653907">
            <a:off x="3231321" y="1911467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Down Arrow 24"/>
          <p:cNvSpPr/>
          <p:nvPr/>
        </p:nvSpPr>
        <p:spPr>
          <a:xfrm rot="9412581">
            <a:off x="1854237" y="4058407"/>
            <a:ext cx="484632" cy="15257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Down Arrow 25"/>
          <p:cNvSpPr/>
          <p:nvPr/>
        </p:nvSpPr>
        <p:spPr>
          <a:xfrm rot="13854252">
            <a:off x="3734746" y="4472922"/>
            <a:ext cx="484632" cy="147855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Down Arrow 26"/>
          <p:cNvSpPr/>
          <p:nvPr/>
        </p:nvSpPr>
        <p:spPr>
          <a:xfrm>
            <a:off x="3783905" y="1928106"/>
            <a:ext cx="484632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Down Arrow 27"/>
          <p:cNvSpPr/>
          <p:nvPr/>
        </p:nvSpPr>
        <p:spPr>
          <a:xfrm rot="10800000">
            <a:off x="5307906" y="4679581"/>
            <a:ext cx="484632" cy="716557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10</a:t>
            </a:fld>
            <a:endParaRPr lang="en-GB" dirty="0" smtClean="0"/>
          </a:p>
        </p:txBody>
      </p:sp>
      <p:sp>
        <p:nvSpPr>
          <p:cNvPr id="30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Luminosity and Pile-Up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2057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LHCb</a:t>
            </a:r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design: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~ 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with 25 ns BX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interactions / beam crossing = 0.4</a:t>
            </a:r>
          </a:p>
          <a:p>
            <a:r>
              <a:rPr lang="en-US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"/>
              </a:rPr>
              <a:t>LHCb</a:t>
            </a:r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"/>
              </a:rPr>
              <a:t> operations in 2011</a:t>
            </a:r>
            <a:r>
              <a:rPr lang="en-US" dirty="0" smtClean="0">
                <a:sym typeface="Wingdings"/>
              </a:rPr>
              <a:t>: 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up to 4x10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with 50 ns BX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interactions / beam crossing = 2</a:t>
            </a:r>
          </a:p>
          <a:p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LHCb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Upgrade: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&gt; 1x10</a:t>
            </a:r>
            <a:r>
              <a:rPr lang="en-US" baseline="30000" dirty="0" smtClean="0"/>
              <a:t>33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>
                <a:sym typeface="Wingdings"/>
              </a:rPr>
              <a:t> with 25 ns BX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dirty="0" err="1" smtClean="0">
                <a:sym typeface="Wingdings"/>
              </a:rPr>
              <a:t>interactions</a:t>
            </a:r>
            <a:r>
              <a:rPr lang="en-US" dirty="0" smtClean="0">
                <a:sym typeface="Wingdings"/>
              </a:rPr>
              <a:t> / beam crossing = 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4" descr="interactionVsRateLo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62953" y="2743200"/>
            <a:ext cx="5281047" cy="35814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19400"/>
            <a:ext cx="2971800" cy="1880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724400"/>
            <a:ext cx="2890434" cy="1828800"/>
          </a:xfrm>
          <a:prstGeom prst="rect">
            <a:avLst/>
          </a:prstGeom>
        </p:spPr>
      </p:pic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11</a:t>
            </a:fld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Luminosity and Pile-Up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2057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LHCb</a:t>
            </a:r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design: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~ 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with 25 ns BX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interactions / beam crossing = 0.4</a:t>
            </a:r>
          </a:p>
          <a:p>
            <a:r>
              <a:rPr lang="en-US" b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"/>
              </a:rPr>
              <a:t>LHCb</a:t>
            </a:r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"/>
              </a:rPr>
              <a:t> operations in 2011</a:t>
            </a:r>
            <a:r>
              <a:rPr lang="en-US" dirty="0" smtClean="0">
                <a:sym typeface="Wingdings"/>
              </a:rPr>
              <a:t>: 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up to 4x10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with 50 ns BX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interactions / beam crossing = 2</a:t>
            </a:r>
          </a:p>
          <a:p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LHCb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Upgrade: </a:t>
            </a:r>
            <a:r>
              <a:rPr lang="en-US" dirty="0" smtClean="0">
                <a:latin typeface="Lucida Calligraphy"/>
              </a:rPr>
              <a:t>L</a:t>
            </a:r>
            <a:r>
              <a:rPr lang="en-US" dirty="0" smtClean="0"/>
              <a:t> &gt; 1x10</a:t>
            </a:r>
            <a:r>
              <a:rPr lang="en-US" baseline="30000" dirty="0" smtClean="0"/>
              <a:t>33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>
                <a:sym typeface="Wingdings"/>
              </a:rPr>
              <a:t> with 25 ns BX</a:t>
            </a:r>
          </a:p>
          <a:p>
            <a:pPr>
              <a:buNone/>
            </a:pPr>
            <a:r>
              <a:rPr lang="en-US" dirty="0" smtClean="0">
                <a:sym typeface="Wingdings"/>
              </a:rPr>
              <a:t>	</a:t>
            </a:r>
            <a:r>
              <a:rPr lang="en-US" dirty="0" err="1" smtClean="0">
                <a:sym typeface="Wingdings"/>
              </a:rPr>
              <a:t>interactions</a:t>
            </a:r>
            <a:r>
              <a:rPr lang="en-US" smtClean="0">
                <a:sym typeface="Wingdings"/>
              </a:rPr>
              <a:t> / beam crossing = 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4" descr="interactionVsRateLo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62953" y="2743200"/>
            <a:ext cx="5281047" cy="35814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19400"/>
            <a:ext cx="2971800" cy="1880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724400"/>
            <a:ext cx="2890434" cy="1828800"/>
          </a:xfrm>
          <a:prstGeom prst="rect">
            <a:avLst/>
          </a:prstGeom>
        </p:spPr>
      </p:pic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12</a:t>
            </a:fld>
            <a:endParaRPr lang="en-GB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1143000" y="1371600"/>
            <a:ext cx="7010400" cy="434340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LHCb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 already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 running at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twice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 design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luminosity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lang="en-US" sz="2800" baseline="0" dirty="0" smtClean="0">
              <a:solidFill>
                <a:srgbClr val="0000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Pile-up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rPr>
              <a:t>already at level </a:t>
            </a:r>
            <a:r>
              <a:rPr lang="en-US" sz="2800" dirty="0" smtClean="0">
                <a:solidFill>
                  <a:srgbClr val="0000FF"/>
                </a:solidFill>
              </a:rPr>
              <a:t>expected at start of upgrade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800" dirty="0" smtClean="0">
                <a:solidFill>
                  <a:srgbClr val="0000FF"/>
                </a:solidFill>
              </a:rPr>
              <a:t>Short </a:t>
            </a:r>
            <a:r>
              <a:rPr lang="en-US" sz="2800" dirty="0" smtClean="0">
                <a:solidFill>
                  <a:srgbClr val="FF0000"/>
                </a:solidFill>
              </a:rPr>
              <a:t>25ns</a:t>
            </a:r>
            <a:r>
              <a:rPr lang="en-US" sz="2800" dirty="0" smtClean="0">
                <a:solidFill>
                  <a:srgbClr val="0000FF"/>
                </a:solidFill>
              </a:rPr>
              <a:t> test run also occurred in 2011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800" dirty="0" smtClean="0">
                <a:solidFill>
                  <a:srgbClr val="0000FF"/>
                </a:solidFill>
              </a:rPr>
              <a:t>Can use current data to project </a:t>
            </a:r>
            <a:r>
              <a:rPr lang="en-US" sz="2800" dirty="0" smtClean="0">
                <a:solidFill>
                  <a:srgbClr val="FF0000"/>
                </a:solidFill>
              </a:rPr>
              <a:t>future performance</a:t>
            </a:r>
            <a:r>
              <a:rPr lang="en-US" sz="2800" dirty="0" smtClean="0">
                <a:solidFill>
                  <a:srgbClr val="0000FF"/>
                </a:solidFill>
              </a:rPr>
              <a:t> of upgrade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990600"/>
            <a:ext cx="4038600" cy="2133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</a:t>
            </a:r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@40 MHz readout </a:t>
            </a:r>
          </a:p>
          <a:p>
            <a:pPr lvl="1"/>
            <a:r>
              <a:rPr lang="en-US" dirty="0" smtClean="0"/>
              <a:t>Pixel detector: VELOPIX based on </a:t>
            </a:r>
            <a:r>
              <a:rPr lang="en-US" dirty="0" err="1" smtClean="0"/>
              <a:t>Timepix</a:t>
            </a:r>
            <a:r>
              <a:rPr lang="en-US" dirty="0" smtClean="0"/>
              <a:t> chip</a:t>
            </a:r>
          </a:p>
          <a:p>
            <a:pPr lvl="2"/>
            <a:r>
              <a:rPr lang="en-US" dirty="0" smtClean="0"/>
              <a:t>55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55 </a:t>
            </a:r>
            <a:r>
              <a:rPr lang="en-US" dirty="0" err="1" smtClean="0"/>
              <a:t>μm</a:t>
            </a:r>
            <a:r>
              <a:rPr lang="en-US" dirty="0" smtClean="0"/>
              <a:t> pixel size</a:t>
            </a:r>
          </a:p>
          <a:p>
            <a:pPr lvl="1"/>
            <a:r>
              <a:rPr lang="en-US" dirty="0" smtClean="0"/>
              <a:t>Strip detector</a:t>
            </a:r>
          </a:p>
          <a:p>
            <a:pPr lvl="2"/>
            <a:r>
              <a:rPr lang="en-US" dirty="0" smtClean="0"/>
              <a:t>New chip</a:t>
            </a:r>
            <a:endParaRPr lang="en-US" dirty="0"/>
          </a:p>
        </p:txBody>
      </p:sp>
      <p:pic>
        <p:nvPicPr>
          <p:cNvPr id="5" name="Picture 4" descr="velo_module.ep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8600" y="914400"/>
            <a:ext cx="4669205" cy="2667000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9595" y="0"/>
            <a:ext cx="2581205" cy="1305334"/>
            <a:chOff x="9595" y="0"/>
            <a:chExt cx="2581205" cy="1305334"/>
          </a:xfrm>
        </p:grpSpPr>
        <p:pic>
          <p:nvPicPr>
            <p:cNvPr id="8" name="Picture 7" descr="LHCb general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595" y="0"/>
              <a:ext cx="2581205" cy="130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52400" y="457200"/>
              <a:ext cx="228600" cy="304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3733800"/>
            <a:ext cx="4114800" cy="2514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88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R&amp;D </a:t>
            </a:r>
            <a:r>
              <a:rPr kumimoji="0" lang="en-US" sz="2588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programme</a:t>
            </a:r>
            <a:endParaRPr kumimoji="0" lang="en-US" sz="2588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35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odule structure (</a:t>
            </a:r>
            <a:r>
              <a:rPr lang="en-US" sz="2353" dirty="0" smtClean="0"/>
              <a:t>X</a:t>
            </a:r>
            <a:r>
              <a:rPr lang="en-US" sz="2353" baseline="-25000" dirty="0" smtClean="0"/>
              <a:t>0</a:t>
            </a:r>
            <a:r>
              <a:rPr kumimoji="0" lang="en-US" sz="235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353" dirty="0" smtClean="0"/>
              <a:t>Sensor options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235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Planar</a:t>
            </a:r>
            <a:r>
              <a:rPr kumimoji="0" lang="en-US" sz="2353" b="0" i="0" u="none" strike="noStrike" kern="1200" cap="none" spc="0" normalizeH="0" noProof="0" dirty="0" smtClean="0">
                <a:ln>
                  <a:noFill/>
                </a:ln>
                <a:solidFill>
                  <a:srgbClr val="003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Si, Diamond, 3D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53" baseline="0" dirty="0" smtClean="0"/>
              <a:t>CO</a:t>
            </a:r>
            <a:r>
              <a:rPr lang="en-US" sz="2353" baseline="-25000" dirty="0" smtClean="0"/>
              <a:t>2</a:t>
            </a:r>
            <a:r>
              <a:rPr lang="en-US" sz="2353" dirty="0" smtClean="0"/>
              <a:t> cooling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235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Electronics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53" dirty="0" smtClean="0"/>
              <a:t>RF-foil of vacuum box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-75406" y="1218406"/>
            <a:ext cx="7612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6" descr="Screen shot 2011-06-12 at 10.55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352800"/>
            <a:ext cx="3230562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Velo</a:t>
            </a:r>
            <a:r>
              <a:rPr lang="en-US" dirty="0" smtClean="0"/>
              <a:t> R&amp;D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95" y="0"/>
            <a:ext cx="2581205" cy="1305334"/>
            <a:chOff x="9595" y="0"/>
            <a:chExt cx="2581205" cy="1305334"/>
          </a:xfrm>
        </p:grpSpPr>
        <p:pic>
          <p:nvPicPr>
            <p:cNvPr id="5" name="Picture 4" descr="LHCb general.jp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9595" y="0"/>
              <a:ext cx="2581205" cy="130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52400" y="457200"/>
              <a:ext cx="228600" cy="304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rot="16200000" flipV="1">
            <a:off x="-75406" y="1218406"/>
            <a:ext cx="7612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Documents and Settings\plackett\My Dropbox\Richards Documents\Pictures\Telescope Aug2010\Testbeam_Aug2010 0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0" y="0"/>
            <a:ext cx="3048000" cy="235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/>
          <a:srcRect t="1186"/>
          <a:stretch>
            <a:fillRect/>
          </a:stretch>
        </p:blipFill>
        <p:spPr>
          <a:xfrm>
            <a:off x="4347188" y="3458817"/>
            <a:ext cx="4796812" cy="2484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5943600"/>
            <a:ext cx="21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Angle (deg)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802866" y="4350534"/>
            <a:ext cx="87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dirty="0" err="1" smtClean="0"/>
              <a:t>(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04800" y="1295401"/>
            <a:ext cx="7772400" cy="1219200"/>
          </a:xfrm>
        </p:spPr>
        <p:txBody>
          <a:bodyPr/>
          <a:lstStyle/>
          <a:p>
            <a:r>
              <a:rPr lang="en-US" dirty="0" smtClean="0"/>
              <a:t>Micron resolution, high rate</a:t>
            </a:r>
          </a:p>
          <a:p>
            <a:pPr>
              <a:buNone/>
            </a:pPr>
            <a:r>
              <a:rPr lang="en-US" dirty="0" smtClean="0"/>
              <a:t> telescope based on </a:t>
            </a:r>
            <a:r>
              <a:rPr lang="en-US" dirty="0" err="1" smtClean="0"/>
              <a:t>TimePix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29200" y="2895600"/>
            <a:ext cx="324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Planar Sensor Studies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454650"/>
            <a:ext cx="36576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304800" y="6096000"/>
            <a:ext cx="34067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dirty="0"/>
              <a:t>JINST 6 P05002 (</a:t>
            </a:r>
            <a:r>
              <a:rPr lang="en-US" sz="1100" dirty="0" smtClean="0"/>
              <a:t>2011)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8200" y="2438400"/>
            <a:ext cx="2750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Sensor Studies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7" descr="3d.png"/>
          <p:cNvPicPr>
            <a:picLocks noChangeAspect="1"/>
          </p:cNvPicPr>
          <p:nvPr/>
        </p:nvPicPr>
        <p:blipFill>
          <a:blip r:embed="rId6"/>
          <a:srcRect l="11226" r="23660"/>
          <a:stretch>
            <a:fillRect/>
          </a:stretch>
        </p:blipFill>
        <p:spPr bwMode="auto">
          <a:xfrm>
            <a:off x="2133600" y="3581400"/>
            <a:ext cx="1582738" cy="152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019800" y="25146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 smtClean="0"/>
              <a:t>Nucl</a:t>
            </a:r>
            <a:r>
              <a:rPr lang="en-US" sz="1200" i="1" dirty="0" smtClean="0"/>
              <a:t>. </a:t>
            </a:r>
            <a:r>
              <a:rPr lang="en-US" sz="1200" i="1" dirty="0" err="1" smtClean="0"/>
              <a:t>Instrum</a:t>
            </a:r>
            <a:r>
              <a:rPr lang="en-US" sz="1200" i="1" dirty="0" smtClean="0"/>
              <a:t>. Meth. A Volume 661, </a:t>
            </a:r>
          </a:p>
          <a:p>
            <a:r>
              <a:rPr lang="en-US" sz="1200" i="1" dirty="0" smtClean="0"/>
              <a:t>Issue 1, 1 January 2012, Pages 31-49		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048000"/>
            <a:ext cx="1752600" cy="24437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6200000">
            <a:off x="1387746" y="4174854"/>
            <a:ext cx="149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153400" cy="2133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Outer Region </a:t>
            </a:r>
          </a:p>
          <a:p>
            <a:pPr lvl="1"/>
            <a:r>
              <a:rPr lang="en-US" sz="1600" dirty="0" smtClean="0"/>
              <a:t>Straw Tubes (current)</a:t>
            </a:r>
          </a:p>
          <a:p>
            <a:pPr lvl="1"/>
            <a:r>
              <a:rPr lang="en-US" sz="1600" dirty="0" smtClean="0"/>
              <a:t>1mm Scintillating </a:t>
            </a:r>
            <a:r>
              <a:rPr lang="en-US" sz="1600" dirty="0" err="1" smtClean="0"/>
              <a:t>Fibre</a:t>
            </a:r>
            <a:r>
              <a:rPr lang="en-US" sz="1600" dirty="0" smtClean="0"/>
              <a:t> Tracker</a:t>
            </a:r>
          </a:p>
          <a:p>
            <a:pPr lvl="1"/>
            <a:r>
              <a:rPr lang="en-US" sz="1600" dirty="0" smtClean="0"/>
              <a:t>Replace on-detector electronics by 40 MHz version (FPGA-</a:t>
            </a:r>
            <a:r>
              <a:rPr lang="en-US" sz="1600" dirty="0" err="1" smtClean="0"/>
              <a:t>TDCs</a:t>
            </a:r>
            <a:r>
              <a:rPr lang="en-US" sz="1600" dirty="0" smtClean="0"/>
              <a:t>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Inner Region must be replaced </a:t>
            </a:r>
            <a:r>
              <a:rPr lang="en-US" sz="1600" dirty="0" smtClean="0"/>
              <a:t>(1 MHz electronics integrated)</a:t>
            </a:r>
          </a:p>
          <a:p>
            <a:pPr lvl="1"/>
            <a:r>
              <a:rPr lang="en-US" sz="1600" dirty="0" smtClean="0"/>
              <a:t>Silicon strips (replace current)</a:t>
            </a:r>
          </a:p>
          <a:p>
            <a:pPr lvl="1"/>
            <a:r>
              <a:rPr lang="en-US" sz="1600" dirty="0" smtClean="0"/>
              <a:t>0.25 mm Scintillating </a:t>
            </a:r>
            <a:r>
              <a:rPr lang="en-US" sz="1600" dirty="0" err="1" smtClean="0"/>
              <a:t>Fibre</a:t>
            </a:r>
            <a:r>
              <a:rPr lang="en-US" sz="1600" dirty="0" smtClean="0"/>
              <a:t> Tracker </a:t>
            </a:r>
            <a:endParaRPr lang="en-US" sz="1600" dirty="0"/>
          </a:p>
        </p:txBody>
      </p:sp>
      <p:pic>
        <p:nvPicPr>
          <p:cNvPr id="4" name="Picture 3" descr="LHCb genera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95" y="0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304800"/>
            <a:ext cx="76200" cy="609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304800"/>
            <a:ext cx="304800" cy="609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304800" y="1219200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838597" y="1219597"/>
            <a:ext cx="456406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ffVsTrackMulti.eps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4138050"/>
            <a:ext cx="2819400" cy="2719950"/>
          </a:xfrm>
          <a:prstGeom prst="rect">
            <a:avLst/>
          </a:prstGeom>
        </p:spPr>
      </p:pic>
      <p:pic>
        <p:nvPicPr>
          <p:cNvPr id="11" name="Picture 10" descr="psik-npv.eps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741198" y="4098916"/>
            <a:ext cx="2592802" cy="2682884"/>
          </a:xfrm>
          <a:prstGeom prst="rect">
            <a:avLst/>
          </a:prstGeom>
        </p:spPr>
      </p:pic>
      <p:pic>
        <p:nvPicPr>
          <p:cNvPr id="12" name="Picture 11" descr="it-new-fiber-ss.eps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523571" y="4254062"/>
            <a:ext cx="3468029" cy="2451538"/>
          </a:xfrm>
          <a:prstGeom prst="rect">
            <a:avLst/>
          </a:prstGeom>
        </p:spPr>
      </p:pic>
      <p:pic>
        <p:nvPicPr>
          <p:cNvPr id="15" name="Picture 14" descr="it-fi-pattern-rec.eps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77000" y="762000"/>
            <a:ext cx="2548128" cy="167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61925" y="4050268"/>
            <a:ext cx="257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IT-</a:t>
            </a:r>
            <a:r>
              <a:rPr lang="en-US" dirty="0" err="1" smtClean="0"/>
              <a:t>fibre</a:t>
            </a:r>
            <a:r>
              <a:rPr lang="en-US" dirty="0" smtClean="0"/>
              <a:t> detectors: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03207" y="914400"/>
            <a:ext cx="137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</a:t>
            </a:r>
            <a:r>
              <a:rPr lang="en-US" dirty="0" err="1" smtClean="0"/>
              <a:t>fibres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4004846"/>
            <a:ext cx="22108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Nsig/Nbkg</a:t>
            </a:r>
            <a:r>
              <a:rPr lang="en-US" sz="1600" dirty="0" smtClean="0"/>
              <a:t> for B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/>
              <a:t>J/ψK</a:t>
            </a:r>
            <a:r>
              <a:rPr lang="en-US" sz="1600" baseline="30000" dirty="0" smtClean="0"/>
              <a:t>+</a:t>
            </a:r>
            <a:endParaRPr lang="en-US" sz="16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57386" y="3834824"/>
            <a:ext cx="1704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Tracking efficiency </a:t>
            </a:r>
          </a:p>
          <a:p>
            <a:r>
              <a:rPr lang="en-US" sz="1600" dirty="0" err="1" smtClean="0"/>
              <a:t>vs</a:t>
            </a:r>
            <a:r>
              <a:rPr lang="en-US" sz="1600" dirty="0" smtClean="0"/>
              <a:t> multiplicity</a:t>
            </a:r>
            <a:endParaRPr lang="en-US" sz="1600" baseline="30000" dirty="0"/>
          </a:p>
        </p:txBody>
      </p:sp>
      <p:sp>
        <p:nvSpPr>
          <p:cNvPr id="23" name="Footer Placeholder 1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Strip chip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7175"/>
            <a:ext cx="9448800" cy="5330825"/>
          </a:xfrm>
        </p:spPr>
        <p:txBody>
          <a:bodyPr/>
          <a:lstStyle/>
          <a:p>
            <a:r>
              <a:rPr lang="en-US" dirty="0" smtClean="0"/>
              <a:t>VELO, TT, IT silicon strip designs all require 40MHz readout chip</a:t>
            </a:r>
          </a:p>
          <a:p>
            <a:pPr lvl="1"/>
            <a:r>
              <a:rPr lang="en-US" dirty="0" smtClean="0"/>
              <a:t>Readout electronics identified as key area by LHCC</a:t>
            </a:r>
          </a:p>
          <a:p>
            <a:pPr lvl="1"/>
            <a:r>
              <a:rPr lang="en-US" dirty="0" smtClean="0"/>
              <a:t>May also share design elements with Sci. </a:t>
            </a:r>
            <a:r>
              <a:rPr lang="en-US" dirty="0" err="1" smtClean="0"/>
              <a:t>Fibres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 chip data processing and zero-suppression</a:t>
            </a:r>
          </a:p>
          <a:p>
            <a:pPr lvl="1"/>
            <a:r>
              <a:rPr lang="en-US" dirty="0" smtClean="0"/>
              <a:t>Outline specification produced</a:t>
            </a:r>
          </a:p>
          <a:p>
            <a:pPr lvl="1"/>
            <a:r>
              <a:rPr lang="en-US" dirty="0" smtClean="0"/>
              <a:t>Prototyping of key ADC stage underway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6" name="Picture 5" descr="LHCb general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595" y="0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304800"/>
            <a:ext cx="76200" cy="609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304800"/>
            <a:ext cx="304800" cy="609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04800" y="1219200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838597" y="1219597"/>
            <a:ext cx="456406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-75406" y="1218406"/>
            <a:ext cx="7612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457200"/>
            <a:ext cx="228600" cy="30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06263" y="0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AGH-Krakow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Particle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2057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RICH-1 and RICH-2 detectors remain</a:t>
            </a:r>
          </a:p>
          <a:p>
            <a:pPr lvl="1"/>
            <a:r>
              <a:rPr lang="en-US" sz="1400" dirty="0" smtClean="0"/>
              <a:t>Readout baseline: replace pixel </a:t>
            </a:r>
            <a:r>
              <a:rPr lang="en-US" sz="1400" dirty="0" err="1" smtClean="0"/>
              <a:t>HPDs</a:t>
            </a:r>
            <a:r>
              <a:rPr lang="en-US" sz="1400" dirty="0" smtClean="0"/>
              <a:t> by </a:t>
            </a:r>
            <a:r>
              <a:rPr lang="en-US" sz="1400" dirty="0" err="1" smtClean="0"/>
              <a:t>MaPMTs</a:t>
            </a:r>
            <a:r>
              <a:rPr lang="en-US" sz="1400" dirty="0" smtClean="0"/>
              <a:t> &amp; readout out by 40 MHz ASIC</a:t>
            </a:r>
          </a:p>
          <a:p>
            <a:pPr lvl="1"/>
            <a:r>
              <a:rPr lang="en-US" sz="1400" dirty="0" smtClean="0"/>
              <a:t>Alternative: new HPD with external readout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Low momentum tracks: replace </a:t>
            </a:r>
            <a:r>
              <a:rPr lang="en-US" sz="1400" dirty="0" err="1" smtClean="0">
                <a:solidFill>
                  <a:srgbClr val="0000FF"/>
                </a:solidFill>
              </a:rPr>
              <a:t>Aerogel</a:t>
            </a:r>
            <a:r>
              <a:rPr lang="en-US" sz="1400" dirty="0" smtClean="0">
                <a:solidFill>
                  <a:srgbClr val="0000FF"/>
                </a:solidFill>
              </a:rPr>
              <a:t> by Time-of-Flight detector “TORCH” (=Time Of internally Reflected </a:t>
            </a:r>
            <a:r>
              <a:rPr lang="en-US" sz="1400" dirty="0" err="1" smtClean="0">
                <a:solidFill>
                  <a:srgbClr val="0000FF"/>
                </a:solidFill>
              </a:rPr>
              <a:t>CHerencov</a:t>
            </a:r>
            <a:r>
              <a:rPr lang="en-US" sz="1400" dirty="0" smtClean="0">
                <a:solidFill>
                  <a:srgbClr val="0000FF"/>
                </a:solidFill>
              </a:rPr>
              <a:t> light)</a:t>
            </a:r>
          </a:p>
          <a:p>
            <a:pPr lvl="1"/>
            <a:r>
              <a:rPr lang="en-US" sz="1400" dirty="0" smtClean="0"/>
              <a:t>1 cm thick </a:t>
            </a:r>
            <a:r>
              <a:rPr lang="en-US" sz="1400" dirty="0" err="1" smtClean="0"/>
              <a:t>quarz</a:t>
            </a:r>
            <a:r>
              <a:rPr lang="en-US" sz="1400" dirty="0" smtClean="0"/>
              <a:t> plate combining technology of time-of-flight and DIRC</a:t>
            </a:r>
          </a:p>
          <a:p>
            <a:pPr lvl="1"/>
            <a:r>
              <a:rPr lang="en-US" sz="1400" dirty="0" smtClean="0"/>
              <a:t>Measure </a:t>
            </a:r>
            <a:r>
              <a:rPr lang="en-US" sz="1400" dirty="0" err="1" smtClean="0"/>
              <a:t>ToF</a:t>
            </a:r>
            <a:r>
              <a:rPr lang="en-US" sz="1400" dirty="0" smtClean="0"/>
              <a:t> of tracks with 10-15 </a:t>
            </a:r>
            <a:r>
              <a:rPr lang="en-US" sz="1400" dirty="0" err="1" smtClean="0"/>
              <a:t>ps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(~70 </a:t>
            </a:r>
            <a:r>
              <a:rPr lang="en-US" sz="1400" dirty="0" err="1" smtClean="0">
                <a:sym typeface="Wingdings"/>
              </a:rPr>
              <a:t>ps</a:t>
            </a:r>
            <a:r>
              <a:rPr lang="en-US" sz="1400" dirty="0" smtClean="0">
                <a:sym typeface="Wingdings"/>
              </a:rPr>
              <a:t> per photon).</a:t>
            </a:r>
          </a:p>
        </p:txBody>
      </p:sp>
      <p:pic>
        <p:nvPicPr>
          <p:cNvPr id="4" name="Picture 3" descr="LHCb genera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95" y="0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228600"/>
            <a:ext cx="304800" cy="762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228600"/>
            <a:ext cx="228600" cy="685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53194" y="1294606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066006" y="1294606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IDvs-mom2.eps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2400" y="4114800"/>
            <a:ext cx="3200400" cy="2432550"/>
          </a:xfrm>
          <a:prstGeom prst="rect">
            <a:avLst/>
          </a:prstGeom>
        </p:spPr>
      </p:pic>
      <p:pic>
        <p:nvPicPr>
          <p:cNvPr id="10" name="Picture 9" descr="torch1.eps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05200" y="4191000"/>
            <a:ext cx="2560198" cy="2043235"/>
          </a:xfrm>
          <a:prstGeom prst="rect">
            <a:avLst/>
          </a:prstGeom>
        </p:spPr>
      </p:pic>
      <p:pic>
        <p:nvPicPr>
          <p:cNvPr id="11" name="Picture 10" descr="torch2.eps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70968" y="4038600"/>
            <a:ext cx="3073032" cy="25444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3733800"/>
            <a:ext cx="2757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K-π separation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dirty="0" smtClean="0"/>
              <a:t> in upgrade: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3700046"/>
            <a:ext cx="1573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TORCH detector:</a:t>
            </a:r>
            <a:endParaRPr lang="en-US" sz="1600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18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Calorimeters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19811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ECAL and HCAL are maintained</a:t>
            </a:r>
          </a:p>
          <a:p>
            <a:pPr lvl="1"/>
            <a:r>
              <a:rPr lang="en-US" dirty="0" smtClean="0"/>
              <a:t>Keep all modules &amp; photomultipliers (reduce gain in upgrade)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Initial stages (PS/SPD) </a:t>
            </a:r>
            <a:r>
              <a:rPr lang="en-US" dirty="0" smtClean="0"/>
              <a:t>used in</a:t>
            </a:r>
            <a:r>
              <a:rPr lang="en-US" dirty="0" smtClean="0">
                <a:solidFill>
                  <a:srgbClr val="0000FF"/>
                </a:solidFill>
              </a:rPr>
              <a:t> 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level trigger will be removed 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e/γ</a:t>
            </a:r>
            <a:r>
              <a:rPr lang="en-US" dirty="0" smtClean="0"/>
              <a:t> separation provided by tracker)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Front End electronics modified for lower yield and to allow 40 MHz readout</a:t>
            </a:r>
          </a:p>
        </p:txBody>
      </p:sp>
      <p:pic>
        <p:nvPicPr>
          <p:cNvPr id="4" name="Picture 3" descr="LHCb genera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95" y="0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371600" y="152400"/>
            <a:ext cx="304800" cy="990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gital-Proto.eps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10200" y="4036016"/>
            <a:ext cx="3307195" cy="2466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3581400"/>
            <a:ext cx="329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digital electronics prototype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1294606" y="1447006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CECAL.eps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90600" y="4061012"/>
            <a:ext cx="2743200" cy="24204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3657600"/>
            <a:ext cx="159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ASIC prototype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21335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detectors are already read out at 40 MHz in current L0 trigger</a:t>
            </a:r>
          </a:p>
          <a:p>
            <a:pPr lvl="1"/>
            <a:r>
              <a:rPr lang="en-US" dirty="0" smtClean="0"/>
              <a:t>Front end electronics can be kept</a:t>
            </a:r>
          </a:p>
          <a:p>
            <a:pPr lvl="1"/>
            <a:r>
              <a:rPr lang="en-US" dirty="0" smtClean="0"/>
              <a:t>Remove detector M1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Performance at higher </a:t>
            </a:r>
            <a:r>
              <a:rPr lang="en-US" dirty="0" smtClean="0">
                <a:solidFill>
                  <a:srgbClr val="0000FF"/>
                </a:solidFill>
              </a:rPr>
              <a:t>occupancy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Investigations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</a:p>
          <a:p>
            <a:pPr lvl="1"/>
            <a:r>
              <a:rPr lang="en-US" dirty="0" smtClean="0"/>
              <a:t>MWPC aging : tested at CERN to 10</a:t>
            </a:r>
            <a:r>
              <a:rPr lang="en-US" baseline="30000" dirty="0" smtClean="0"/>
              <a:t>33</a:t>
            </a:r>
            <a:r>
              <a:rPr lang="en-US" dirty="0" smtClean="0"/>
              <a:t> level and 50 fb</a:t>
            </a:r>
            <a:r>
              <a:rPr lang="en-US" baseline="30000" dirty="0" smtClean="0"/>
              <a:t>-1</a:t>
            </a:r>
            <a:r>
              <a:rPr lang="en-US" dirty="0" smtClean="0"/>
              <a:t>, </a:t>
            </a:r>
            <a:endParaRPr lang="en-US" dirty="0" smtClean="0"/>
          </a:p>
          <a:p>
            <a:pPr lvl="1"/>
            <a:r>
              <a:rPr lang="en-US" dirty="0" smtClean="0"/>
              <a:t>Rate capability for FE of inner regions of station M2 at 2x10</a:t>
            </a:r>
            <a:r>
              <a:rPr lang="en-US" baseline="30000" dirty="0" smtClean="0"/>
              <a:t>33</a:t>
            </a:r>
            <a:r>
              <a:rPr lang="en-US" dirty="0" smtClean="0"/>
              <a:t> </a:t>
            </a:r>
            <a:r>
              <a:rPr lang="en-US" dirty="0" smtClean="0"/>
              <a:t>luminosity</a:t>
            </a:r>
            <a:endParaRPr lang="en-US" dirty="0" smtClean="0">
              <a:solidFill>
                <a:srgbClr val="660066"/>
              </a:solidFill>
            </a:endParaRPr>
          </a:p>
        </p:txBody>
      </p:sp>
      <p:pic>
        <p:nvPicPr>
          <p:cNvPr id="4" name="Picture 3" descr="LHCb genera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595" y="0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76400" y="152400"/>
            <a:ext cx="457200" cy="9906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uid1.eps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4800" y="4114800"/>
            <a:ext cx="3924161" cy="2590800"/>
          </a:xfrm>
          <a:prstGeom prst="rect">
            <a:avLst/>
          </a:prstGeom>
        </p:spPr>
      </p:pic>
      <p:pic>
        <p:nvPicPr>
          <p:cNvPr id="7" name="Picture 6" descr="muid2.eps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16893" y="4137908"/>
            <a:ext cx="3893708" cy="2567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3776246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J/ψ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μ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aseline="30000" dirty="0" smtClean="0">
                <a:sym typeface="Wingdings"/>
              </a:rPr>
              <a:t>+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μ</a:t>
            </a:r>
            <a:r>
              <a:rPr lang="en-US" sz="1600" baseline="30000" dirty="0" smtClean="0">
                <a:sym typeface="Wingdings"/>
              </a:rPr>
              <a:t> –</a:t>
            </a:r>
            <a:r>
              <a:rPr lang="en-US" sz="1600" dirty="0" smtClean="0">
                <a:sym typeface="Wingdings"/>
              </a:rPr>
              <a:t> for single PV events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3776246"/>
            <a:ext cx="3399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J/ψ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μ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aseline="30000" dirty="0" smtClean="0">
                <a:sym typeface="Wingdings"/>
              </a:rPr>
              <a:t>+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μ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baseline="30000" dirty="0" smtClean="0">
                <a:sym typeface="Wingdings"/>
              </a:rPr>
              <a:t>–</a:t>
            </a:r>
            <a:r>
              <a:rPr lang="en-US" sz="1600" dirty="0" smtClean="0">
                <a:sym typeface="Wingdings"/>
              </a:rPr>
              <a:t> for events with &lt;PV&gt;=2.3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675605" y="1370806"/>
            <a:ext cx="457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 bwMode="auto">
          <a:xfrm>
            <a:off x="762000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BF17A-B57E-5444-B2FA-811404FFFDF3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C65AD5-307F-3048-AB5A-91BA83469E5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600200" y="304800"/>
            <a:ext cx="5791200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CC0099"/>
                </a:solidFill>
              </a:rPr>
              <a:t>Upgrade:</a:t>
            </a:r>
          </a:p>
          <a:p>
            <a:r>
              <a:rPr lang="en-US" sz="4400" dirty="0" smtClean="0">
                <a:solidFill>
                  <a:srgbClr val="CC0099"/>
                </a:solidFill>
              </a:rPr>
              <a:t>Beyond the Energy Frontier</a:t>
            </a:r>
          </a:p>
        </p:txBody>
      </p:sp>
      <p:pic>
        <p:nvPicPr>
          <p:cNvPr id="5" name="Picture 42" descr="lhc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81000"/>
            <a:ext cx="1223963" cy="7678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2743200"/>
            <a:ext cx="75456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  <a:buFont typeface="Arial"/>
              <a:buChar char="•"/>
            </a:pPr>
            <a:r>
              <a:rPr lang="en-US" sz="3200" dirty="0" err="1" smtClean="0"/>
              <a:t>LHCb</a:t>
            </a:r>
            <a:endParaRPr lang="en-US" sz="3200" dirty="0" smtClean="0"/>
          </a:p>
          <a:p>
            <a:pPr lvl="1"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 recap: initial highlights</a:t>
            </a:r>
          </a:p>
          <a:p>
            <a:pPr lvl="1"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Improving on </a:t>
            </a:r>
            <a:r>
              <a:rPr lang="en-US" sz="3200" dirty="0" err="1" smtClean="0"/>
              <a:t>LHCb</a:t>
            </a:r>
            <a:r>
              <a:rPr lang="en-US" sz="3200" dirty="0" smtClean="0"/>
              <a:t> - Key Challenges</a:t>
            </a:r>
          </a:p>
          <a:p>
            <a:pPr algn="l">
              <a:buClr>
                <a:schemeClr val="accent2"/>
              </a:buClr>
              <a:buFont typeface="Arial"/>
              <a:buChar char="•"/>
            </a:pPr>
            <a:endParaRPr lang="en-US" sz="3200" dirty="0" smtClean="0"/>
          </a:p>
          <a:p>
            <a:pPr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Detector Upgrade</a:t>
            </a:r>
          </a:p>
          <a:p>
            <a:pPr algn="l">
              <a:buClr>
                <a:schemeClr val="accent2"/>
              </a:buClr>
              <a:buFont typeface="Arial"/>
              <a:buChar char="•"/>
            </a:pPr>
            <a:endParaRPr lang="en-US" sz="3200" dirty="0" smtClean="0"/>
          </a:p>
          <a:p>
            <a:pPr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Physics </a:t>
            </a:r>
            <a:r>
              <a:rPr lang="en-US" sz="3200" dirty="0" err="1" smtClean="0"/>
              <a:t>Programme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495436"/>
            <a:ext cx="1676400" cy="2362564"/>
          </a:xfrm>
          <a:prstGeom prst="rect">
            <a:avLst/>
          </a:prstGeom>
          <a:ln w="31750" cap="rnd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8050" cy="549275"/>
          </a:xfrm>
        </p:spPr>
        <p:txBody>
          <a:bodyPr/>
          <a:lstStyle/>
          <a:p>
            <a:r>
              <a:rPr lang="en-US" dirty="0" smtClean="0"/>
              <a:t>~</a:t>
            </a:r>
            <a:r>
              <a:rPr lang="en-US" sz="4200" dirty="0" smtClean="0"/>
              <a:t>Timescales: </a:t>
            </a:r>
            <a:r>
              <a:rPr lang="en-US" sz="4200" dirty="0" err="1" smtClean="0"/>
              <a:t>LHCb</a:t>
            </a:r>
            <a:r>
              <a:rPr lang="en-US" sz="4200" dirty="0" smtClean="0"/>
              <a:t> &amp; Accelerator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3733800" cy="5330825"/>
          </a:xfrm>
        </p:spPr>
        <p:txBody>
          <a:bodyPr/>
          <a:lstStyle/>
          <a:p>
            <a:r>
              <a:rPr lang="en-US" dirty="0" smtClean="0"/>
              <a:t>2011: 1.2 fb</a:t>
            </a:r>
            <a:r>
              <a:rPr lang="en-US" baseline="30000" dirty="0" smtClean="0"/>
              <a:t>-1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dirty="0" smtClean="0"/>
          </a:p>
          <a:p>
            <a:r>
              <a:rPr lang="en-US" sz="2400" dirty="0" smtClean="0"/>
              <a:t>Doubling time for statistics requires upgrade ~ 2018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4038600" y="1066800"/>
            <a:ext cx="4040909" cy="94672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  <a:gs pos="99000">
                <a:schemeClr val="tx2">
                  <a:lumMod val="7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2010 - 2012</a:t>
            </a:r>
          </a:p>
          <a:p>
            <a:pPr algn="ctr"/>
            <a:r>
              <a:rPr lang="en-US" sz="1400" dirty="0" smtClean="0"/>
              <a:t>Start of </a:t>
            </a:r>
            <a:r>
              <a:rPr lang="en-US" sz="1400" dirty="0" err="1" smtClean="0"/>
              <a:t>LHCb</a:t>
            </a:r>
            <a:r>
              <a:rPr lang="en-US" sz="1400" dirty="0" smtClean="0"/>
              <a:t> physics </a:t>
            </a:r>
            <a:r>
              <a:rPr lang="en-US" sz="1400" dirty="0" err="1" smtClean="0"/>
              <a:t>programme</a:t>
            </a:r>
            <a:endParaRPr lang="en-US" sz="1400" dirty="0" smtClean="0"/>
          </a:p>
          <a:p>
            <a:pPr algn="ctr"/>
            <a:r>
              <a:rPr lang="en-US" sz="1400" dirty="0" smtClean="0"/>
              <a:t>7-8 </a:t>
            </a:r>
            <a:r>
              <a:rPr lang="en-US" sz="1400" dirty="0" err="1" smtClean="0"/>
              <a:t>TeV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7" name="Down Arrow 6"/>
          <p:cNvSpPr/>
          <p:nvPr/>
        </p:nvSpPr>
        <p:spPr>
          <a:xfrm>
            <a:off x="5978237" y="2128981"/>
            <a:ext cx="138545" cy="577273"/>
          </a:xfrm>
          <a:prstGeom prst="downArrow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accent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2057400"/>
            <a:ext cx="1924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Long shutdown</a:t>
            </a:r>
          </a:p>
          <a:p>
            <a:r>
              <a:rPr lang="en-US" sz="2000" dirty="0" smtClean="0"/>
              <a:t>Splice repairs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4038600" y="2819400"/>
            <a:ext cx="4040909" cy="86359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2015-2017</a:t>
            </a:r>
          </a:p>
          <a:p>
            <a:pPr algn="ctr"/>
            <a:r>
              <a:rPr lang="en-US" sz="1400" dirty="0" smtClean="0"/>
              <a:t>14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algn="ctr"/>
            <a:r>
              <a:rPr lang="en-US" sz="1400" dirty="0" err="1" smtClean="0"/>
              <a:t>LHCb</a:t>
            </a:r>
            <a:r>
              <a:rPr lang="en-US" sz="1400" dirty="0" smtClean="0"/>
              <a:t> &gt; 5 fb</a:t>
            </a:r>
            <a:r>
              <a:rPr lang="en-US" sz="1400" baseline="30000" dirty="0" smtClean="0"/>
              <a:t>-1</a:t>
            </a:r>
          </a:p>
        </p:txBody>
      </p:sp>
      <p:sp>
        <p:nvSpPr>
          <p:cNvPr id="10" name="Down Arrow 9"/>
          <p:cNvSpPr/>
          <p:nvPr/>
        </p:nvSpPr>
        <p:spPr>
          <a:xfrm>
            <a:off x="5932053" y="3759199"/>
            <a:ext cx="198582" cy="7620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0" y="3810000"/>
            <a:ext cx="2822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Injector and LHC</a:t>
            </a:r>
          </a:p>
          <a:p>
            <a:r>
              <a:rPr lang="en-US" sz="2000" dirty="0" smtClean="0"/>
              <a:t>Phase I GPD upgrades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4038600" y="4558148"/>
            <a:ext cx="4040909" cy="95703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smtClean="0"/>
              <a:t>2018-2022</a:t>
            </a:r>
          </a:p>
          <a:p>
            <a:pPr algn="ctr"/>
            <a:r>
              <a:rPr lang="en-US" sz="1400" dirty="0" smtClean="0"/>
              <a:t>Start of </a:t>
            </a:r>
            <a:r>
              <a:rPr lang="en-US" sz="1400" dirty="0" err="1" smtClean="0"/>
              <a:t>LHCb</a:t>
            </a:r>
            <a:r>
              <a:rPr lang="en-US" sz="1400" dirty="0" smtClean="0"/>
              <a:t> upgrade physics </a:t>
            </a:r>
            <a:r>
              <a:rPr lang="en-US" sz="1400" dirty="0" err="1" smtClean="0"/>
              <a:t>programme</a:t>
            </a:r>
            <a:endParaRPr lang="en-US" sz="1400" dirty="0" smtClean="0"/>
          </a:p>
        </p:txBody>
      </p:sp>
      <p:sp>
        <p:nvSpPr>
          <p:cNvPr id="13" name="Down Arrow 12"/>
          <p:cNvSpPr/>
          <p:nvPr/>
        </p:nvSpPr>
        <p:spPr>
          <a:xfrm>
            <a:off x="5968997" y="5532582"/>
            <a:ext cx="176369" cy="64192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86487" y="5638800"/>
            <a:ext cx="1994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Towards High </a:t>
            </a:r>
          </a:p>
          <a:p>
            <a:r>
              <a:rPr lang="en-US" sz="2000" dirty="0" smtClean="0"/>
              <a:t>Luminosity LHC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352800" y="3657600"/>
            <a:ext cx="2438400" cy="9144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LHCb</a:t>
            </a:r>
            <a:r>
              <a:rPr kumimoji="0" lang="en-US" sz="27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upgrade installed</a:t>
            </a:r>
            <a:endParaRPr kumimoji="0" lang="en-US" sz="27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3010869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C65AD5-307F-3048-AB5A-91BA83469E5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600200" y="304800"/>
            <a:ext cx="5791200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CC0099"/>
                </a:solidFill>
              </a:rPr>
              <a:t>Upgrade:</a:t>
            </a:r>
          </a:p>
          <a:p>
            <a:r>
              <a:rPr lang="en-US" sz="4400" dirty="0" smtClean="0">
                <a:solidFill>
                  <a:srgbClr val="CC0099"/>
                </a:solidFill>
              </a:rPr>
              <a:t>Beyond the Energy Frontier</a:t>
            </a:r>
          </a:p>
        </p:txBody>
      </p:sp>
      <p:pic>
        <p:nvPicPr>
          <p:cNvPr id="5" name="Picture 42" descr="lhc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81000"/>
            <a:ext cx="1223963" cy="7678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43200" y="2286000"/>
            <a:ext cx="39805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</a:pPr>
            <a:endParaRPr lang="en-US" sz="3200" dirty="0" smtClean="0"/>
          </a:p>
          <a:p>
            <a:pPr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Physics </a:t>
            </a:r>
            <a:r>
              <a:rPr lang="en-US" sz="3200" dirty="0" err="1" smtClean="0"/>
              <a:t>Programme</a:t>
            </a:r>
            <a:endParaRPr lang="en-US" sz="32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505200"/>
            <a:ext cx="2895600" cy="28067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400" y="3505200"/>
            <a:ext cx="5638800" cy="2800766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dirty="0">
                <a:solidFill>
                  <a:srgbClr val="CC0000"/>
                </a:solidFill>
                <a:latin typeface="Arial" charset="0"/>
              </a:rPr>
              <a:t>Complementary to ATLAS / CMS </a:t>
            </a:r>
            <a:r>
              <a:rPr lang="en-US" sz="2200" dirty="0" smtClean="0">
                <a:solidFill>
                  <a:srgbClr val="CC0000"/>
                </a:solidFill>
                <a:latin typeface="Arial" charset="0"/>
              </a:rPr>
              <a:t>direct searches</a:t>
            </a:r>
            <a:endParaRPr lang="en-US" sz="2200" dirty="0">
              <a:solidFill>
                <a:srgbClr val="CC0000"/>
              </a:solidFill>
              <a:latin typeface="Arial" charset="0"/>
            </a:endParaRPr>
          </a:p>
          <a:p>
            <a:pPr algn="l">
              <a:buFontTx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 charset="0"/>
              </a:rPr>
              <a:t>New particles are discovered</a:t>
            </a:r>
          </a:p>
          <a:p>
            <a:pPr lvl="1" algn="l">
              <a:buFontTx/>
              <a:buChar char="•"/>
            </a:pPr>
            <a:r>
              <a:rPr lang="en-US" sz="2200" dirty="0" err="1">
                <a:solidFill>
                  <a:srgbClr val="CC0000"/>
                </a:solidFill>
                <a:latin typeface="Arial" charset="0"/>
              </a:rPr>
              <a:t>LHCb</a:t>
            </a:r>
            <a:r>
              <a:rPr lang="en-US" sz="2200" dirty="0">
                <a:solidFill>
                  <a:srgbClr val="CC0000"/>
                </a:solidFill>
                <a:latin typeface="Arial" charset="0"/>
              </a:rPr>
              <a:t> measure </a:t>
            </a:r>
            <a:r>
              <a:rPr lang="en-US" sz="2200" dirty="0" err="1">
                <a:solidFill>
                  <a:srgbClr val="CC0000"/>
                </a:solidFill>
                <a:latin typeface="Arial" charset="0"/>
              </a:rPr>
              <a:t>flavour</a:t>
            </a:r>
            <a:r>
              <a:rPr lang="en-US" sz="2200" dirty="0">
                <a:solidFill>
                  <a:srgbClr val="CC0000"/>
                </a:solidFill>
                <a:latin typeface="Arial" charset="0"/>
              </a:rPr>
              <a:t> couplings through loop diagrams</a:t>
            </a:r>
          </a:p>
          <a:p>
            <a:pPr algn="l">
              <a:buFontTx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 charset="0"/>
              </a:rPr>
              <a:t> N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o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 new particles are found</a:t>
            </a:r>
          </a:p>
          <a:p>
            <a:pPr lvl="1" algn="l">
              <a:buFontTx/>
              <a:buChar char="•"/>
            </a:pPr>
            <a:r>
              <a:rPr lang="en-GB" sz="2200" dirty="0" err="1">
                <a:solidFill>
                  <a:srgbClr val="CC0000"/>
                </a:solidFill>
                <a:latin typeface="Arial" charset="0"/>
              </a:rPr>
              <a:t>LHCb</a:t>
            </a:r>
            <a:r>
              <a:rPr lang="en-GB" sz="2200" dirty="0">
                <a:solidFill>
                  <a:srgbClr val="CC0000"/>
                </a:solidFill>
                <a:latin typeface="Arial" charset="0"/>
              </a:rPr>
              <a:t> probe NP at multi-</a:t>
            </a:r>
            <a:r>
              <a:rPr lang="en-GB" sz="2200" dirty="0" err="1">
                <a:solidFill>
                  <a:srgbClr val="CC0000"/>
                </a:solidFill>
                <a:latin typeface="Arial" charset="0"/>
              </a:rPr>
              <a:t>TeV</a:t>
            </a:r>
            <a:r>
              <a:rPr lang="en-GB" sz="2200" dirty="0" smtClean="0">
                <a:solidFill>
                  <a:srgbClr val="CC0000"/>
                </a:solidFill>
                <a:latin typeface="Arial" charset="0"/>
              </a:rPr>
              <a:t> </a:t>
            </a:r>
          </a:p>
          <a:p>
            <a:pPr lvl="1" algn="l"/>
            <a:r>
              <a:rPr lang="en-GB" sz="2200" dirty="0" smtClean="0">
                <a:solidFill>
                  <a:srgbClr val="CC0000"/>
                </a:solidFill>
                <a:latin typeface="Arial" charset="0"/>
              </a:rPr>
              <a:t>energy </a:t>
            </a:r>
            <a:r>
              <a:rPr lang="en-GB" sz="2200" dirty="0">
                <a:solidFill>
                  <a:srgbClr val="CC0000"/>
                </a:solidFill>
                <a:latin typeface="Arial" charset="0"/>
              </a:rPr>
              <a:t>scale</a:t>
            </a:r>
            <a:r>
              <a:rPr lang="en-GB" sz="2200" dirty="0">
                <a:solidFill>
                  <a:srgbClr val="CC0000"/>
                </a:solidFill>
              </a:rPr>
              <a:t> </a:t>
            </a:r>
            <a:endParaRPr lang="en-US" sz="22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029200"/>
            <a:ext cx="1371600" cy="13060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200400"/>
            <a:ext cx="1371600" cy="13060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4000"/>
            <a:ext cx="1371600" cy="13060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029200"/>
            <a:ext cx="1371600" cy="13060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00400"/>
            <a:ext cx="1371600" cy="1306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1371600" cy="130600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Physics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43000" y="762001"/>
            <a:ext cx="8001000" cy="7619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is the dedicated experiment at the LHC for: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Chris Parkes		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C65AD5-307F-3048-AB5A-91BA83469E54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3" name="Picture 42" descr="lhc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1223963" cy="767854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0" y="1600200"/>
            <a:ext cx="4572000" cy="1255682"/>
            <a:chOff x="0" y="1600200"/>
            <a:chExt cx="4572000" cy="1255682"/>
          </a:xfrm>
        </p:grpSpPr>
        <p:sp>
          <p:nvSpPr>
            <p:cNvPr id="14" name="Content Placeholder 11"/>
            <p:cNvSpPr txBox="1">
              <a:spLocks/>
            </p:cNvSpPr>
            <p:nvPr/>
          </p:nvSpPr>
          <p:spPr bwMode="auto">
            <a:xfrm>
              <a:off x="2057400" y="1676400"/>
              <a:ext cx="2514600" cy="7619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B</a:t>
              </a:r>
              <a:r>
                <a:rPr kumimoji="0" lang="en-US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physics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baseline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CP violation, rare decays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00200"/>
              <a:ext cx="1676400" cy="125568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0" y="4953000"/>
            <a:ext cx="4572000" cy="1498600"/>
            <a:chOff x="0" y="4953000"/>
            <a:chExt cx="4572000" cy="14986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953000"/>
              <a:ext cx="1712686" cy="1498600"/>
            </a:xfrm>
            <a:prstGeom prst="rect">
              <a:avLst/>
            </a:prstGeom>
          </p:spPr>
        </p:pic>
        <p:sp>
          <p:nvSpPr>
            <p:cNvPr id="20" name="Content Placeholder 11"/>
            <p:cNvSpPr txBox="1">
              <a:spLocks/>
            </p:cNvSpPr>
            <p:nvPr/>
          </p:nvSpPr>
          <p:spPr bwMode="auto">
            <a:xfrm>
              <a:off x="2057400" y="5257800"/>
              <a:ext cx="2514600" cy="7619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L</a:t>
              </a:r>
              <a:r>
                <a:rPr lang="en-US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epton</a:t>
              </a:r>
              <a:r>
                <a:rPr lang="en-US" sz="3200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sz="3200" kern="0" noProof="0" dirty="0" err="1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F</a:t>
              </a:r>
              <a:r>
                <a:rPr lang="en-US" kern="0" noProof="0" dirty="0" err="1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lavour</a:t>
              </a:r>
              <a:endParaRPr lang="en-US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V</a:t>
              </a:r>
              <a:r>
                <a:rPr lang="en-US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iolation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800600" y="1447800"/>
            <a:ext cx="3962400" cy="1737360"/>
            <a:chOff x="4800600" y="1447800"/>
            <a:chExt cx="3962400" cy="17373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600" y="1447800"/>
              <a:ext cx="1447800" cy="1737360"/>
            </a:xfrm>
            <a:prstGeom prst="rect">
              <a:avLst/>
            </a:prstGeom>
          </p:spPr>
        </p:pic>
        <p:sp>
          <p:nvSpPr>
            <p:cNvPr id="22" name="Content Placeholder 11"/>
            <p:cNvSpPr txBox="1">
              <a:spLocks/>
            </p:cNvSpPr>
            <p:nvPr/>
          </p:nvSpPr>
          <p:spPr bwMode="auto">
            <a:xfrm>
              <a:off x="6324600" y="1600200"/>
              <a:ext cx="2438400" cy="990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Electroweak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err="1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n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forward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95800" y="5029200"/>
            <a:ext cx="4648200" cy="1371600"/>
            <a:chOff x="4495800" y="5029200"/>
            <a:chExt cx="4648200" cy="1371600"/>
          </a:xfrm>
        </p:grpSpPr>
        <p:sp>
          <p:nvSpPr>
            <p:cNvPr id="24" name="Content Placeholder 11"/>
            <p:cNvSpPr txBox="1">
              <a:spLocks/>
            </p:cNvSpPr>
            <p:nvPr/>
          </p:nvSpPr>
          <p:spPr bwMode="auto">
            <a:xfrm>
              <a:off x="6705600" y="5334000"/>
              <a:ext cx="2438400" cy="9906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Exotics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err="1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l</a:t>
              </a:r>
              <a:r>
                <a:rPr lang="en-US" sz="1400" kern="0" noProof="0" dirty="0" err="1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ong</a:t>
              </a:r>
              <a:r>
                <a:rPr lang="en-US" sz="1400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 lived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5800" y="5029200"/>
              <a:ext cx="2057400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0" y="3124200"/>
            <a:ext cx="4724400" cy="1447800"/>
            <a:chOff x="0" y="3124200"/>
            <a:chExt cx="4724400" cy="1447800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3124200"/>
              <a:ext cx="4724400" cy="1447800"/>
              <a:chOff x="0" y="3048000"/>
              <a:chExt cx="4724400" cy="14478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3048000"/>
                <a:ext cx="1695450" cy="1447800"/>
              </a:xfrm>
              <a:prstGeom prst="rect">
                <a:avLst/>
              </a:prstGeom>
            </p:spPr>
          </p:pic>
          <p:sp>
            <p:nvSpPr>
              <p:cNvPr id="18" name="Content Placeholder 11"/>
              <p:cNvSpPr txBox="1">
                <a:spLocks/>
              </p:cNvSpPr>
              <p:nvPr/>
            </p:nvSpPr>
            <p:spPr bwMode="auto">
              <a:xfrm>
                <a:off x="1828800" y="3200400"/>
                <a:ext cx="2895600" cy="76199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 dirty="0" smtClean="0">
                    <a:solidFill>
                      <a:srgbClr val="0000FF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Charm</a:t>
                </a:r>
                <a:r>
                  <a:rPr kumimoji="0" lang="en-US" sz="32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 physics</a:t>
                </a: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baseline="0" dirty="0" smtClean="0">
                    <a:solidFill>
                      <a:srgbClr val="0000FF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CP violation, spectroscopy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0" y="4114800"/>
              <a:ext cx="176914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 err="1" smtClean="0">
                  <a:solidFill>
                    <a:schemeClr val="bg1"/>
                  </a:solidFill>
                </a:rPr>
                <a:t>Frankinscense</a:t>
              </a:r>
              <a:endParaRPr lang="en-US" sz="1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24400" y="3200401"/>
            <a:ext cx="4419599" cy="1371600"/>
            <a:chOff x="4800600" y="3209365"/>
            <a:chExt cx="4339243" cy="1210235"/>
          </a:xfrm>
        </p:grpSpPr>
        <p:sp>
          <p:nvSpPr>
            <p:cNvPr id="23" name="Content Placeholder 11"/>
            <p:cNvSpPr txBox="1">
              <a:spLocks/>
            </p:cNvSpPr>
            <p:nvPr/>
          </p:nvSpPr>
          <p:spPr bwMode="auto">
            <a:xfrm>
              <a:off x="6701443" y="3276599"/>
              <a:ext cx="2438400" cy="7619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kern="0" noProof="0" dirty="0" smtClean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QCD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Central</a:t>
              </a:r>
              <a:r>
                <a:rPr kumimoji="0" lang="en-US" sz="1400" b="0" i="0" u="none" strike="noStrike" kern="0" cap="none" spc="0" normalizeH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ＭＳ Ｐゴシック" charset="-128"/>
                  <a:cs typeface="ＭＳ Ｐゴシック" charset="-128"/>
                </a:rPr>
                <a:t> exclusive production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0600" y="3209365"/>
              <a:ext cx="1808449" cy="12102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Physics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43000" y="762001"/>
            <a:ext cx="8001000" cy="7619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is the dedicated experiment at the LHC for: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Chris Parkes		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C65AD5-307F-3048-AB5A-91BA83469E54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3" name="Picture 42" descr="lhc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1223963" cy="767854"/>
          </a:xfrm>
          <a:prstGeom prst="rect">
            <a:avLst/>
          </a:prstGeom>
          <a:noFill/>
        </p:spPr>
      </p:pic>
      <p:sp>
        <p:nvSpPr>
          <p:cNvPr id="14" name="Content Placeholder 11"/>
          <p:cNvSpPr txBox="1">
            <a:spLocks/>
          </p:cNvSpPr>
          <p:nvPr/>
        </p:nvSpPr>
        <p:spPr bwMode="auto">
          <a:xfrm>
            <a:off x="2057400" y="1676400"/>
            <a:ext cx="8001000" cy="761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physics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1676400" cy="12556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1695450" cy="1447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176914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err="1" smtClean="0">
                <a:solidFill>
                  <a:schemeClr val="bg1"/>
                </a:solidFill>
              </a:rPr>
              <a:t>Frankinscence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8" name="Content Placeholder 11"/>
          <p:cNvSpPr txBox="1">
            <a:spLocks/>
          </p:cNvSpPr>
          <p:nvPr/>
        </p:nvSpPr>
        <p:spPr bwMode="auto">
          <a:xfrm>
            <a:off x="2057400" y="3200400"/>
            <a:ext cx="8001000" cy="761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Charm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physics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3000"/>
            <a:ext cx="1712686" cy="1498600"/>
          </a:xfrm>
          <a:prstGeom prst="rect">
            <a:avLst/>
          </a:prstGeom>
        </p:spPr>
      </p:pic>
      <p:sp>
        <p:nvSpPr>
          <p:cNvPr id="20" name="Content Placeholder 11"/>
          <p:cNvSpPr txBox="1">
            <a:spLocks/>
          </p:cNvSpPr>
          <p:nvPr/>
        </p:nvSpPr>
        <p:spPr bwMode="auto">
          <a:xfrm>
            <a:off x="2057400" y="5257800"/>
            <a:ext cx="8001000" cy="761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L</a:t>
            </a:r>
            <a:r>
              <a:rPr lang="en-US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epton</a:t>
            </a:r>
            <a:r>
              <a:rPr lang="en-US" sz="3200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noProof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F</a:t>
            </a:r>
            <a:r>
              <a:rPr lang="en-US" kern="0" noProof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lavour</a:t>
            </a:r>
            <a:endParaRPr lang="en-US" kern="0" noProof="0" dirty="0" smtClean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V</a:t>
            </a:r>
            <a:r>
              <a:rPr lang="en-US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iolation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1447800"/>
            <a:ext cx="1320800" cy="1584960"/>
          </a:xfrm>
          <a:prstGeom prst="rect">
            <a:avLst/>
          </a:prstGeom>
        </p:spPr>
      </p:pic>
      <p:sp>
        <p:nvSpPr>
          <p:cNvPr id="22" name="Content Placeholder 11"/>
          <p:cNvSpPr txBox="1">
            <a:spLocks/>
          </p:cNvSpPr>
          <p:nvPr/>
        </p:nvSpPr>
        <p:spPr bwMode="auto">
          <a:xfrm>
            <a:off x="6324600" y="1600200"/>
            <a:ext cx="24384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Electroweak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forward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Content Placeholder 11"/>
          <p:cNvSpPr txBox="1">
            <a:spLocks/>
          </p:cNvSpPr>
          <p:nvPr/>
        </p:nvSpPr>
        <p:spPr bwMode="auto">
          <a:xfrm>
            <a:off x="6477000" y="3276600"/>
            <a:ext cx="2438400" cy="761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QCD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Central</a:t>
            </a:r>
            <a:r>
              <a:rPr kumimoji="0" lang="en-US" sz="1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exclusive production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Content Placeholder 11"/>
          <p:cNvSpPr txBox="1">
            <a:spLocks/>
          </p:cNvSpPr>
          <p:nvPr/>
        </p:nvSpPr>
        <p:spPr bwMode="auto">
          <a:xfrm>
            <a:off x="6705600" y="5334000"/>
            <a:ext cx="24384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Exotics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l</a:t>
            </a:r>
            <a:r>
              <a:rPr lang="en-US" sz="1400" kern="0" noProof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ong</a:t>
            </a:r>
            <a:r>
              <a:rPr lang="en-US" sz="1400" kern="0" noProof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lived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200400"/>
            <a:ext cx="1352550" cy="1352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5334000"/>
            <a:ext cx="1600200" cy="1066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1524000" y="1828800"/>
            <a:ext cx="6400800" cy="3733800"/>
          </a:xfrm>
          <a:prstGeom prst="rect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charset="0"/>
              </a:rPr>
              <a:t>General Purpose experiment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charset="0"/>
              </a:rPr>
              <a:t>for the forward region</a:t>
            </a:r>
            <a:endParaRPr kumimoji="0" lang="en-US" sz="56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28050" cy="549275"/>
          </a:xfrm>
        </p:spPr>
        <p:txBody>
          <a:bodyPr/>
          <a:lstStyle/>
          <a:p>
            <a:r>
              <a:rPr lang="en-US" dirty="0" smtClean="0"/>
              <a:t>CP Violation: Upgrade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296400" cy="4876800"/>
          </a:xfrm>
        </p:spPr>
        <p:txBody>
          <a:bodyPr/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Core familiar physics – two examples:</a:t>
            </a:r>
          </a:p>
          <a:p>
            <a:r>
              <a:rPr lang="en-US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 : Mixing induced CPV in B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Phase I: </a:t>
            </a:r>
            <a:r>
              <a:rPr lang="en-US" dirty="0" smtClean="0">
                <a:solidFill>
                  <a:srgbClr val="0000FF"/>
                </a:solidFill>
              </a:rPr>
              <a:t>Observe NP in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if larger than 3xSM</a:t>
            </a:r>
          </a:p>
          <a:p>
            <a:pPr lvl="2"/>
            <a:r>
              <a:rPr lang="en-US" sz="1200" dirty="0" smtClean="0"/>
              <a:t>arXiv:1112.3183; arXiv:1112.3056</a:t>
            </a:r>
            <a:endParaRPr lang="en-US" sz="1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Upgrade: </a:t>
            </a:r>
            <a:r>
              <a:rPr lang="en-US" sz="2500" dirty="0" smtClean="0">
                <a:solidFill>
                  <a:srgbClr val="0000FF"/>
                </a:solidFill>
              </a:rPr>
              <a:t>Beyond SM precision measurement: σ≈0.006</a:t>
            </a:r>
          </a:p>
          <a:p>
            <a:pPr lvl="0"/>
            <a:r>
              <a:rPr lang="en-US" sz="2800" kern="1200" dirty="0" smtClean="0"/>
              <a:t>Rare penguin decay topologies sensitive to NP: Charmless </a:t>
            </a:r>
            <a:r>
              <a:rPr lang="en-US" sz="2800" kern="1200" dirty="0" err="1" smtClean="0"/>
              <a:t>hadronic</a:t>
            </a:r>
            <a:r>
              <a:rPr lang="en-US" sz="2800" kern="1200" dirty="0" smtClean="0"/>
              <a:t> B-decays</a:t>
            </a:r>
          </a:p>
          <a:p>
            <a:pPr lvl="1"/>
            <a:r>
              <a:rPr lang="en-US" sz="2400" kern="1200" dirty="0" smtClean="0"/>
              <a:t>Phase I: </a:t>
            </a:r>
            <a:r>
              <a:rPr lang="en-US" sz="2400" dirty="0" smtClean="0">
                <a:solidFill>
                  <a:srgbClr val="0000FF"/>
                </a:solidFill>
              </a:rPr>
              <a:t>Direct CP violation in B</a:t>
            </a:r>
            <a:r>
              <a:rPr lang="en-US" sz="2400" baseline="-25000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 and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lvl="2">
              <a:buNone/>
            </a:pPr>
            <a:r>
              <a:rPr lang="en-US" dirty="0" smtClean="0"/>
              <a:t>            </a:t>
            </a:r>
            <a:r>
              <a:rPr lang="en-US" dirty="0" smtClean="0">
                <a:solidFill>
                  <a:srgbClr val="0000FF"/>
                </a:solidFill>
              </a:rPr>
              <a:t>Time dependent CPV in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</a:t>
            </a:r>
            <a:r>
              <a:rPr lang="en-US" sz="1200" dirty="0" smtClean="0"/>
              <a:t>arXiv:1111.0521)</a:t>
            </a:r>
            <a:endParaRPr lang="en-US" sz="1200" baseline="300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Upgrade: </a:t>
            </a:r>
            <a:r>
              <a:rPr lang="en-US" kern="1200" dirty="0" smtClean="0">
                <a:solidFill>
                  <a:srgbClr val="0000FF"/>
                </a:solidFill>
              </a:rPr>
              <a:t>Precision time dependent CPV in penguin dominated </a:t>
            </a:r>
            <a:r>
              <a:rPr lang="en-US" kern="1200" dirty="0" err="1" smtClean="0">
                <a:solidFill>
                  <a:srgbClr val="0000FF"/>
                </a:solidFill>
              </a:rPr>
              <a:t>B</a:t>
            </a:r>
            <a:r>
              <a:rPr lang="en-US" kern="1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kern="1200" dirty="0" err="1" smtClean="0">
                <a:solidFill>
                  <a:srgbClr val="0000FF"/>
                </a:solidFill>
                <a:sym typeface="Wingdings"/>
              </a:rPr>
              <a:t>K</a:t>
            </a:r>
            <a:r>
              <a:rPr lang="en-US" kern="1200" dirty="0" smtClean="0">
                <a:solidFill>
                  <a:srgbClr val="0000FF"/>
                </a:solidFill>
                <a:sym typeface="Wingdings"/>
              </a:rPr>
              <a:t>*</a:t>
            </a:r>
            <a:r>
              <a:rPr lang="en-US" kern="1200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kern="1200" dirty="0" smtClean="0">
                <a:solidFill>
                  <a:srgbClr val="0000FF"/>
                </a:solidFill>
                <a:sym typeface="Wingdings"/>
              </a:rPr>
              <a:t>*</a:t>
            </a:r>
            <a:r>
              <a:rPr lang="en-US" kern="1200" baseline="30000" dirty="0" smtClean="0">
                <a:solidFill>
                  <a:srgbClr val="0000FF"/>
                </a:solidFill>
                <a:sym typeface="Wingdings"/>
              </a:rPr>
              <a:t>0</a:t>
            </a:r>
            <a:r>
              <a:rPr lang="en-US" kern="12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(arXiv:1111.4183)</a:t>
            </a:r>
            <a:r>
              <a:rPr lang="en-US" kern="1200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kern="1200" dirty="0" err="1" smtClean="0">
                <a:solidFill>
                  <a:srgbClr val="0000FF"/>
                </a:solidFill>
              </a:rPr>
              <a:t>B</a:t>
            </a:r>
            <a:r>
              <a:rPr lang="en-US" kern="12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kern="12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kern="1200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ϕϕ</a:t>
            </a:r>
            <a:r>
              <a:rPr lang="en-US" kern="12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 : </a:t>
            </a:r>
            <a:r>
              <a:rPr lang="en-US" dirty="0" err="1" smtClean="0">
                <a:solidFill>
                  <a:srgbClr val="0000FF"/>
                </a:solidFill>
              </a:rPr>
              <a:t>σ</a:t>
            </a:r>
            <a:r>
              <a:rPr lang="en-US" dirty="0" smtClean="0">
                <a:solidFill>
                  <a:srgbClr val="0000FF"/>
                </a:solidFill>
              </a:rPr>
              <a:t> ~ 0.02</a:t>
            </a:r>
            <a:endParaRPr lang="en-US" dirty="0" smtClean="0"/>
          </a:p>
          <a:p>
            <a:r>
              <a:rPr lang="en-US" dirty="0" err="1" smtClean="0"/>
              <a:t>A</a:t>
            </a:r>
            <a:r>
              <a:rPr lang="en-US" baseline="-25000" dirty="0" err="1" smtClean="0"/>
              <a:t>fs</a:t>
            </a:r>
            <a:r>
              <a:rPr lang="en-US" dirty="0" smtClean="0"/>
              <a:t>- probing D0 result soon; CKM angle </a:t>
            </a:r>
            <a:r>
              <a:rPr lang="en-US" dirty="0" err="1" smtClean="0"/>
              <a:t>γ</a:t>
            </a:r>
            <a:r>
              <a:rPr lang="en-US" dirty="0" smtClean="0"/>
              <a:t>….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baseline="30000" dirty="0" smtClean="0">
              <a:solidFill>
                <a:srgbClr val="0000FF"/>
              </a:solidFill>
            </a:endParaRPr>
          </a:p>
          <a:p>
            <a:pPr lvl="2">
              <a:buNone/>
            </a:pPr>
            <a:endParaRPr lang="en-US" baseline="30000" dirty="0" smtClean="0">
              <a:solidFill>
                <a:srgbClr val="0000FF"/>
              </a:solidFill>
            </a:endParaRPr>
          </a:p>
          <a:p>
            <a:pPr lvl="1"/>
            <a:endParaRPr lang="en-US" sz="2400" kern="1200" dirty="0" smtClean="0"/>
          </a:p>
          <a:p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07" y="3657600"/>
            <a:ext cx="1609393" cy="1086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4953000" cy="5330825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s,d</a:t>
            </a:r>
            <a:r>
              <a:rPr lang="en-US" dirty="0" err="1" smtClean="0">
                <a:sym typeface="Wingdings"/>
              </a:rPr>
              <a:t>μ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μ</a:t>
            </a:r>
            <a:r>
              <a:rPr lang="en-US" baseline="30000" dirty="0" smtClean="0">
                <a:sym typeface="Wingdings"/>
              </a:rPr>
              <a:t>-</a:t>
            </a:r>
          </a:p>
          <a:p>
            <a:pPr lvl="1"/>
            <a:r>
              <a:rPr lang="en-US" dirty="0" smtClean="0"/>
              <a:t>Phase I: </a:t>
            </a:r>
            <a:r>
              <a:rPr lang="en-US" dirty="0" smtClean="0">
                <a:solidFill>
                  <a:srgbClr val="0000FF"/>
                </a:solidFill>
              </a:rPr>
              <a:t>Search for NP in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μ</a:t>
            </a:r>
            <a:r>
              <a:rPr lang="en-US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μ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- </a:t>
            </a:r>
            <a:r>
              <a:rPr lang="en-US" sz="1200" dirty="0" smtClean="0">
                <a:solidFill>
                  <a:srgbClr val="0000FF"/>
                </a:solidFill>
                <a:sym typeface="Wingdings"/>
              </a:rPr>
              <a:t>(</a:t>
            </a:r>
            <a:r>
              <a:rPr lang="en-US" sz="1200" dirty="0" smtClean="0">
                <a:solidFill>
                  <a:srgbClr val="0000FF"/>
                </a:solidFill>
              </a:rPr>
              <a:t>arXiv:1112.1600, arXiv:1103.2465)</a:t>
            </a:r>
            <a:endParaRPr lang="en-US" sz="1200" dirty="0" smtClean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Upgrade: </a:t>
            </a:r>
            <a:r>
              <a:rPr lang="en-US" dirty="0" smtClean="0">
                <a:solidFill>
                  <a:srgbClr val="0000FF"/>
                </a:solidFill>
              </a:rPr>
              <a:t>Correlation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d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baseline="30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K*</a:t>
            </a:r>
            <a:r>
              <a:rPr lang="en-US" baseline="30000" dirty="0" smtClean="0"/>
              <a:t>0</a:t>
            </a:r>
            <a:r>
              <a:rPr lang="en-US" dirty="0" smtClean="0"/>
              <a:t>μ</a:t>
            </a:r>
            <a:r>
              <a:rPr lang="en-US" baseline="30000" dirty="0" smtClean="0"/>
              <a:t>+</a:t>
            </a:r>
            <a:r>
              <a:rPr lang="en-US" dirty="0" smtClean="0"/>
              <a:t>μ</a:t>
            </a:r>
            <a:r>
              <a:rPr lang="en-US" baseline="30000" dirty="0" smtClean="0"/>
              <a:t>- </a:t>
            </a:r>
          </a:p>
          <a:p>
            <a:pPr lvl="1"/>
            <a:r>
              <a:rPr lang="en-US" dirty="0" smtClean="0"/>
              <a:t>Phase I: </a:t>
            </a:r>
            <a:r>
              <a:rPr lang="en-US" dirty="0" smtClean="0">
                <a:solidFill>
                  <a:srgbClr val="0000FF"/>
                </a:solidFill>
              </a:rPr>
              <a:t>measure AFB and other observables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sz="1200" dirty="0" smtClean="0"/>
              <a:t>(arXiv:1112.3515)</a:t>
            </a:r>
          </a:p>
          <a:p>
            <a:pPr lvl="1"/>
            <a:r>
              <a:rPr lang="en-US" dirty="0" smtClean="0"/>
              <a:t>Upgrade: </a:t>
            </a:r>
            <a:r>
              <a:rPr lang="en-US" dirty="0" smtClean="0">
                <a:solidFill>
                  <a:srgbClr val="0000FF"/>
                </a:solidFill>
              </a:rPr>
              <a:t>precision full angular analysis</a:t>
            </a:r>
          </a:p>
          <a:p>
            <a:r>
              <a:rPr lang="en-US" sz="2000" dirty="0" err="1" smtClean="0">
                <a:sym typeface="Wingdings"/>
              </a:rPr>
              <a:t>Radiative</a:t>
            </a:r>
            <a:r>
              <a:rPr lang="en-US" sz="2000" dirty="0" smtClean="0">
                <a:sym typeface="Wingdings"/>
              </a:rPr>
              <a:t> decays:  </a:t>
            </a:r>
            <a:r>
              <a:rPr lang="en-US" sz="2000" dirty="0" err="1" smtClean="0">
                <a:sym typeface="Wingdings"/>
              </a:rPr>
              <a:t>bs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γ</a:t>
            </a:r>
            <a:r>
              <a:rPr lang="en-US" sz="2000" dirty="0" smtClean="0">
                <a:sym typeface="Wingdings"/>
              </a:rPr>
              <a:t> : </a:t>
            </a:r>
            <a:r>
              <a:rPr lang="en-US" sz="2000" dirty="0" err="1" smtClean="0">
                <a:sym typeface="Wingdings"/>
              </a:rPr>
              <a:t>B</a:t>
            </a:r>
            <a:r>
              <a:rPr lang="en-US" sz="2000" baseline="-25000" dirty="0" err="1" smtClean="0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sz="2000" dirty="0" smtClean="0"/>
              <a:t> </a:t>
            </a:r>
            <a:r>
              <a:rPr lang="en-US" sz="2000" dirty="0" err="1" smtClean="0"/>
              <a:t>γ</a:t>
            </a:r>
            <a:r>
              <a:rPr lang="en-US" sz="2000" dirty="0" smtClean="0"/>
              <a:t>, photon </a:t>
            </a:r>
            <a:r>
              <a:rPr lang="en-US" sz="2000" dirty="0" err="1" smtClean="0"/>
              <a:t>polarisation</a:t>
            </a:r>
            <a:r>
              <a:rPr lang="en-US" sz="2000" dirty="0" smtClean="0"/>
              <a:t> (flexible trigger)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132" y="3581400"/>
            <a:ext cx="4274868" cy="283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465" y="914400"/>
            <a:ext cx="4093535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2600" y="609600"/>
            <a:ext cx="3434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Probing MFV Scenarios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143000"/>
            <a:ext cx="1981200" cy="238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5330825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is world’s foremost charm factory</a:t>
            </a:r>
          </a:p>
          <a:p>
            <a:pPr lvl="1"/>
            <a:r>
              <a:rPr lang="en-US" dirty="0" smtClean="0"/>
              <a:t>Evidence direct CP violation </a:t>
            </a:r>
            <a:r>
              <a:rPr lang="en-US" sz="2000" dirty="0" smtClean="0"/>
              <a:t>(arXiv:1112.0938)</a:t>
            </a:r>
          </a:p>
          <a:p>
            <a:pPr lvl="1"/>
            <a:r>
              <a:rPr lang="en-US" dirty="0" smtClean="0"/>
              <a:t>Probing oscillations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CP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CP violation in mixing* (A</a:t>
            </a:r>
            <a:r>
              <a:rPr lang="en-US" baseline="-25000" dirty="0" smtClean="0"/>
              <a:t>Γ</a:t>
            </a:r>
            <a:r>
              <a:rPr lang="en-US" dirty="0" smtClean="0"/>
              <a:t>) </a:t>
            </a:r>
            <a:r>
              <a:rPr lang="en-US" sz="2000" dirty="0" smtClean="0"/>
              <a:t>(arXiv:1112.4698)</a:t>
            </a:r>
          </a:p>
          <a:p>
            <a:pPr lvl="2">
              <a:buClr>
                <a:schemeClr val="accent2"/>
              </a:buClr>
            </a:pPr>
            <a:r>
              <a:rPr lang="en-US" sz="1600" dirty="0" smtClean="0">
                <a:solidFill>
                  <a:srgbClr val="0000FF"/>
                </a:solidFill>
              </a:rPr>
              <a:t>Upgrade D sample approx 1000 X B factories and time dependent measurements benefit from excellent resolution</a:t>
            </a:r>
          </a:p>
          <a:p>
            <a:pPr lvl="1"/>
            <a:r>
              <a:rPr lang="en-US" dirty="0" smtClean="0"/>
              <a:t>Rare decay measurements </a:t>
            </a:r>
            <a:r>
              <a:rPr lang="en-US" sz="2000" dirty="0" smtClean="0"/>
              <a:t>e.g.                   </a:t>
            </a:r>
          </a:p>
          <a:p>
            <a:pPr lvl="2"/>
            <a:r>
              <a:rPr lang="en-US" sz="1600" dirty="0" smtClean="0"/>
              <a:t>where limit currently 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X larger than SM</a:t>
            </a:r>
          </a:p>
          <a:p>
            <a:pPr lvl="1"/>
            <a:r>
              <a:rPr lang="en-US" dirty="0" err="1" smtClean="0"/>
              <a:t>Dalitz</a:t>
            </a:r>
            <a:r>
              <a:rPr lang="en-US" dirty="0" smtClean="0"/>
              <a:t> Analyses e.g.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Time dep. CP violation in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4887"/>
          <a:stretch>
            <a:fillRect/>
          </a:stretch>
        </p:blipFill>
        <p:spPr>
          <a:xfrm>
            <a:off x="5791200" y="3657600"/>
            <a:ext cx="1295400" cy="350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19800"/>
            <a:ext cx="329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800" dirty="0" smtClean="0"/>
              <a:t>mostly, see arXiv:1111.6515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800600"/>
            <a:ext cx="1739900" cy="31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t="4724"/>
          <a:stretch>
            <a:fillRect/>
          </a:stretch>
        </p:blipFill>
        <p:spPr>
          <a:xfrm>
            <a:off x="990600" y="5715000"/>
            <a:ext cx="1765300" cy="36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114800"/>
            <a:ext cx="3352800" cy="2411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4876800"/>
            <a:ext cx="149860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8050" cy="549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Sensitivities to key </a:t>
            </a:r>
            <a:r>
              <a:rPr lang="en-US" dirty="0" err="1" smtClean="0"/>
              <a:t>flavour</a:t>
            </a:r>
            <a:r>
              <a:rPr lang="en-US" dirty="0" smtClean="0"/>
              <a:t> channels</a:t>
            </a:r>
            <a:endParaRPr lang="en-US" dirty="0"/>
          </a:p>
        </p:txBody>
      </p:sp>
      <p:pic>
        <p:nvPicPr>
          <p:cNvPr id="4" name="Content Placeholder 3" descr="Sensitivities.tif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4" r="-24"/>
          <a:stretch>
            <a:fillRect/>
          </a:stretch>
        </p:blipFill>
        <p:spPr>
          <a:xfrm>
            <a:off x="0" y="762000"/>
            <a:ext cx="8922376" cy="4906963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27988" y="6597650"/>
            <a:ext cx="1116012" cy="260350"/>
          </a:xfrm>
        </p:spPr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5562600"/>
            <a:ext cx="91440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Unique potential B</a:t>
            </a:r>
            <a:r>
              <a:rPr lang="en-US" kern="0" baseline="-2500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s </a:t>
            </a:r>
            <a:r>
              <a:rPr lang="en-US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/ </a:t>
            </a:r>
            <a:r>
              <a:rPr lang="en-US" kern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lang="en-US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baryon sector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Charged particle final states far in excess of other facilities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Lepton </a:t>
            </a:r>
            <a:r>
              <a:rPr lang="en-US" dirty="0" err="1" smtClean="0"/>
              <a:t>Flavour</a:t>
            </a:r>
            <a:r>
              <a:rPr lang="en-US" dirty="0" smtClean="0"/>
              <a:t> Violation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86200"/>
            <a:ext cx="9144000" cy="2362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Lepton </a:t>
            </a:r>
            <a:r>
              <a:rPr lang="en-US" sz="2400" dirty="0" err="1" smtClean="0"/>
              <a:t>Flavour</a:t>
            </a:r>
            <a:r>
              <a:rPr lang="en-US" sz="2400" dirty="0" smtClean="0"/>
              <a:t> violating </a:t>
            </a:r>
            <a:r>
              <a:rPr lang="en-US" sz="2400" dirty="0" err="1" smtClean="0"/>
              <a:t>τ</a:t>
            </a:r>
            <a:r>
              <a:rPr lang="en-US" sz="2400" dirty="0" smtClean="0"/>
              <a:t>-decays</a:t>
            </a:r>
          </a:p>
          <a:p>
            <a:pPr lvl="1"/>
            <a:r>
              <a:rPr lang="en-US" sz="2400" dirty="0" smtClean="0"/>
              <a:t>Vanishingly small in SM with mixing</a:t>
            </a:r>
          </a:p>
          <a:p>
            <a:r>
              <a:rPr lang="en-US" sz="2400" dirty="0" smtClean="0"/>
              <a:t>LHC mainly produces </a:t>
            </a:r>
            <a:r>
              <a:rPr lang="en-US" sz="2400" dirty="0" err="1" smtClean="0"/>
              <a:t>τ’s</a:t>
            </a:r>
            <a:r>
              <a:rPr lang="en-US" sz="2400" dirty="0" smtClean="0"/>
              <a:t> from B and D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decays</a:t>
            </a:r>
          </a:p>
          <a:p>
            <a:pPr lvl="1"/>
            <a:r>
              <a:rPr lang="en-US" sz="2400" dirty="0" err="1" smtClean="0"/>
              <a:t>LHCb</a:t>
            </a:r>
            <a:r>
              <a:rPr lang="en-US" sz="2400" dirty="0" smtClean="0"/>
              <a:t> : </a:t>
            </a:r>
            <a:r>
              <a:rPr lang="en-US" sz="2400" dirty="0" smtClean="0">
                <a:sym typeface="Wingdings"/>
              </a:rPr>
              <a:t>τ3μ</a:t>
            </a:r>
            <a:endParaRPr lang="en-US" sz="2400" dirty="0" smtClean="0"/>
          </a:p>
          <a:p>
            <a:pPr lvl="2"/>
            <a:r>
              <a:rPr lang="en-US" dirty="0" smtClean="0"/>
              <a:t>Phase-1</a:t>
            </a:r>
            <a:r>
              <a:rPr lang="en-US" dirty="0" smtClean="0">
                <a:solidFill>
                  <a:srgbClr val="660066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aim to match B-factories with few years</a:t>
            </a:r>
          </a:p>
          <a:p>
            <a:pPr lvl="2"/>
            <a:r>
              <a:rPr lang="en-US" dirty="0" smtClean="0"/>
              <a:t>Upgrade</a:t>
            </a:r>
            <a:r>
              <a:rPr lang="en-US" dirty="0" smtClean="0">
                <a:solidFill>
                  <a:srgbClr val="660066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-9 </a:t>
            </a:r>
            <a:r>
              <a:rPr lang="en-US" dirty="0" smtClean="0">
                <a:solidFill>
                  <a:srgbClr val="FF0000"/>
                </a:solidFill>
              </a:rPr>
              <a:t>level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6324600" cy="27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531" y="2667000"/>
            <a:ext cx="2749469" cy="1164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8238" y="2133600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3124200"/>
            <a:ext cx="1585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lvl="2" indent="-228600" algn="l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dirty="0" smtClean="0"/>
              <a:t>(arXiv:1110.0730)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810000"/>
            <a:ext cx="3276600" cy="33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40" y="838200"/>
            <a:ext cx="3471860" cy="4572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762000"/>
            <a:ext cx="8763000" cy="5330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rgbClr val="0000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Neutrino oscillations established</a:t>
            </a:r>
          </a:p>
          <a:p>
            <a:pPr marL="971550" lvl="1" indent="-514350" algn="l">
              <a:buClr>
                <a:srgbClr val="0000FF"/>
              </a:buClr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but low neutrino mass scale to be understood</a:t>
            </a:r>
          </a:p>
          <a:p>
            <a:pPr marL="971550" lvl="1" indent="-514350" algn="l">
              <a:buClr>
                <a:srgbClr val="0000FF"/>
              </a:buClr>
              <a:buFont typeface="Arial"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Heavy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Majorana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neutrinos in many NP models</a:t>
            </a:r>
          </a:p>
          <a:p>
            <a:pPr marL="1428750" lvl="2" indent="-514350" algn="l">
              <a:buClr>
                <a:srgbClr val="0000FF"/>
              </a:buClr>
              <a:buFont typeface="Arial"/>
              <a:buChar char="•"/>
            </a:pPr>
            <a:r>
              <a:rPr lang="en-US" sz="2800" kern="0" dirty="0" smtClean="0">
                <a:solidFill>
                  <a:srgbClr val="0000FF"/>
                </a:solidFill>
                <a:latin typeface="+mn-lt"/>
                <a:ea typeface="ＭＳ Ｐゴシック" charset="-128"/>
              </a:rPr>
              <a:t>e.g. νMSM (dark matter, baryon asymmetry)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971550" lvl="1" indent="-514350" algn="l">
              <a:buClr>
                <a:srgbClr val="0000FF"/>
              </a:buClr>
              <a:buFont typeface="Arial"/>
              <a:buChar char="•"/>
            </a:pPr>
            <a:r>
              <a:rPr lang="en-US" sz="2800" kern="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Direct Search</a:t>
            </a:r>
            <a:r>
              <a:rPr lang="en-US" sz="2800" kern="0" dirty="0" smtClean="0">
                <a:solidFill>
                  <a:srgbClr val="0000FF"/>
                </a:solidFill>
                <a:latin typeface="+mn-lt"/>
                <a:ea typeface="ＭＳ Ｐゴシック" charset="-128"/>
              </a:rPr>
              <a:t>: long lived from B&amp; D decays</a:t>
            </a:r>
          </a:p>
          <a:p>
            <a:pPr marL="971550" lvl="1" indent="-514350" algn="l">
              <a:buClr>
                <a:srgbClr val="0000FF"/>
              </a:buClr>
              <a:buFont typeface="Arial"/>
              <a:buChar char="•"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971550" lvl="1" indent="-514350" algn="l">
              <a:buClr>
                <a:srgbClr val="FF0000"/>
              </a:buClr>
              <a:buFont typeface="Arial"/>
              <a:buChar char="•"/>
            </a:pPr>
            <a:r>
              <a:rPr lang="en-US" sz="2800" kern="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Indirect:</a:t>
            </a:r>
            <a:r>
              <a:rPr lang="en-US" sz="2800" kern="0" dirty="0" smtClean="0">
                <a:solidFill>
                  <a:srgbClr val="0000FF"/>
                </a:solidFill>
                <a:latin typeface="+mn-lt"/>
                <a:ea typeface="ＭＳ Ｐゴシック" charset="-128"/>
              </a:rPr>
              <a:t> lepton violating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e.g.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&amp; QCD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6" name="Content Placeholder 9"/>
          <p:cNvSpPr txBox="1">
            <a:spLocks/>
          </p:cNvSpPr>
          <p:nvPr/>
        </p:nvSpPr>
        <p:spPr bwMode="auto">
          <a:xfrm>
            <a:off x="0" y="60960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Boson follows quark direction in forward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Hence asymmetry measurements at </a:t>
            </a:r>
            <a:r>
              <a:rPr lang="en-US" kern="0" dirty="0" err="1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LHCb</a:t>
            </a:r>
            <a:endParaRPr lang="en-US" kern="0" dirty="0" smtClean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lvl="1" indent="-28575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eff</a:t>
            </a:r>
            <a:r>
              <a:rPr lang="en-US" baseline="30000" dirty="0" err="1" smtClean="0"/>
              <a:t>lept</a:t>
            </a:r>
            <a:r>
              <a:rPr lang="en-US" baseline="30000" dirty="0" smtClean="0"/>
              <a:t> : </a:t>
            </a:r>
            <a:r>
              <a:rPr lang="en-US" dirty="0" smtClean="0"/>
              <a:t>measure A</a:t>
            </a:r>
            <a:r>
              <a:rPr lang="en-US" baseline="-25000" dirty="0" smtClean="0"/>
              <a:t>FB </a:t>
            </a:r>
            <a:r>
              <a:rPr lang="en-US" dirty="0" smtClean="0"/>
              <a:t>of leptons in Z-decays</a:t>
            </a:r>
          </a:p>
          <a:p>
            <a:pPr marL="1143000" lvl="2" indent="-2286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</a:rPr>
              <a:t>raw A</a:t>
            </a:r>
            <a:r>
              <a:rPr lang="en-US" baseline="-25000" dirty="0" smtClean="0">
                <a:solidFill>
                  <a:srgbClr val="0000FF"/>
                </a:solidFill>
              </a:rPr>
              <a:t>FB</a:t>
            </a:r>
            <a:r>
              <a:rPr lang="en-US" dirty="0" smtClean="0">
                <a:solidFill>
                  <a:srgbClr val="0000FF"/>
                </a:solidFill>
              </a:rPr>
              <a:t> asymmetry factor 5 larger than @ LEP</a:t>
            </a:r>
          </a:p>
          <a:p>
            <a:pPr marL="685800" lvl="1" indent="-228600" algn="l" fontAlgn="auto"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Top quark forward-backward asymmetry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Constraining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pdfs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, e.g. W Charge Asymmetry 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changes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sign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in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LHCb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region: constraints on the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low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x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quark content of the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protons at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q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</a:t>
            </a:r>
            <a:endParaRPr lang="en-US" b="1" kern="0" dirty="0" smtClean="0">
              <a:solidFill>
                <a:srgbClr val="CC0000"/>
              </a:solidFill>
              <a:latin typeface="+mn-lt"/>
              <a:ea typeface="ＭＳ Ｐゴシック" charset="-128"/>
            </a:endParaRPr>
          </a:p>
          <a:p>
            <a:pPr marL="285750" indent="-285750" algn="l" eaLnBrk="0" hangingPunct="0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Central Exclusive Production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9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26736"/>
            <a:ext cx="3733800" cy="23501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rot="5400000">
            <a:off x="1475942" y="5610658"/>
            <a:ext cx="1926503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990600" y="4648200"/>
            <a:ext cx="110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</a:rPr>
              <a:t>GPDs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2" name="Picture 11" descr="exclusive_with_pileup-ss.ep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27359" y="4648200"/>
            <a:ext cx="2816641" cy="1524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733800" y="4572000"/>
            <a:ext cx="2667000" cy="2514600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kern="1200" dirty="0" smtClean="0"/>
              <a:t>pp </a:t>
            </a:r>
            <a:r>
              <a:rPr lang="en-US" sz="2000" kern="1200" dirty="0" err="1" smtClean="0">
                <a:sym typeface="Wingdings"/>
              </a:rPr>
              <a:t></a:t>
            </a:r>
            <a:r>
              <a:rPr lang="en-US" sz="2000" kern="1200" dirty="0" smtClean="0">
                <a:sym typeface="Wingdings"/>
              </a:rPr>
              <a:t> </a:t>
            </a:r>
            <a:r>
              <a:rPr lang="en-US" sz="2000" kern="1200" dirty="0" err="1" smtClean="0"/>
              <a:t>p</a:t>
            </a:r>
            <a:r>
              <a:rPr lang="en-US" sz="2000" kern="1200" dirty="0" smtClean="0"/>
              <a:t> + X + </a:t>
            </a:r>
            <a:r>
              <a:rPr lang="en-US" sz="2000" kern="1200" dirty="0" err="1" smtClean="0"/>
              <a:t>p</a:t>
            </a:r>
            <a:r>
              <a:rPr lang="en-US" sz="2000" kern="1200" dirty="0" smtClean="0"/>
              <a:t>   with rapidity gap: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kern="1200" dirty="0" smtClean="0">
                <a:solidFill>
                  <a:srgbClr val="FF0000"/>
                </a:solidFill>
              </a:rPr>
              <a:t>Photon or </a:t>
            </a:r>
            <a:r>
              <a:rPr lang="en-US" sz="2000" kern="1200" dirty="0" err="1" smtClean="0">
                <a:solidFill>
                  <a:srgbClr val="FF0000"/>
                </a:solidFill>
              </a:rPr>
              <a:t>pomeron</a:t>
            </a:r>
            <a:r>
              <a:rPr lang="en-US" sz="2000" kern="1200" dirty="0" smtClean="0">
                <a:solidFill>
                  <a:srgbClr val="FF0000"/>
                </a:solidFill>
              </a:rPr>
              <a:t> exchange</a:t>
            </a:r>
          </a:p>
          <a:p>
            <a:endParaRPr lang="en-US" sz="1900" dirty="0" smtClean="0"/>
          </a:p>
          <a:p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n-US" dirty="0" err="1" smtClean="0"/>
              <a:t>LHCb:A</a:t>
            </a:r>
            <a:r>
              <a:rPr lang="en-US" dirty="0" smtClean="0"/>
              <a:t> New Era in </a:t>
            </a:r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7772400" cy="4191000"/>
          </a:xfrm>
          <a:ln>
            <a:noFill/>
          </a:ln>
        </p:spPr>
        <p:txBody>
          <a:bodyPr/>
          <a:lstStyle/>
          <a:p>
            <a:r>
              <a:rPr lang="en-US" dirty="0" smtClean="0"/>
              <a:t>Precision Measurements</a:t>
            </a:r>
          </a:p>
          <a:p>
            <a:pPr lvl="1"/>
            <a:r>
              <a:rPr lang="en-US" dirty="0" smtClean="0"/>
              <a:t>Challenging forward region at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</a:p>
          <a:p>
            <a:pPr lvl="1"/>
            <a:r>
              <a:rPr lang="en-US" dirty="0" smtClean="0"/>
              <a:t>Need events !</a:t>
            </a:r>
          </a:p>
          <a:p>
            <a:pPr lvl="1"/>
            <a:r>
              <a:rPr lang="en-US" dirty="0" smtClean="0"/>
              <a:t>Need detailed understanding </a:t>
            </a:r>
          </a:p>
          <a:p>
            <a:pPr lvl="1">
              <a:buNone/>
            </a:pPr>
            <a:r>
              <a:rPr lang="en-US" dirty="0" smtClean="0"/>
              <a:t>Of</a:t>
            </a:r>
            <a:r>
              <a:rPr lang="en-US" dirty="0" smtClean="0"/>
              <a:t> detector </a:t>
            </a:r>
            <a:r>
              <a:rPr lang="en-US" dirty="0" smtClean="0"/>
              <a:t>&amp;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r>
              <a:rPr lang="en-US" dirty="0" smtClean="0"/>
              <a:t>Compelling results </a:t>
            </a:r>
          </a:p>
          <a:p>
            <a:pPr>
              <a:buNone/>
            </a:pPr>
            <a:r>
              <a:rPr lang="en-US" dirty="0" smtClean="0"/>
              <a:t>from initial operation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3</a:t>
            </a:fld>
            <a:endParaRPr lang="en-GB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9147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838200"/>
            <a:ext cx="439315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Discovering New Physics</a:t>
            </a:r>
          </a:p>
          <a:p>
            <a:r>
              <a:rPr lang="en-US" dirty="0" smtClean="0"/>
              <a:t> through indirect effects:</a:t>
            </a:r>
          </a:p>
          <a:p>
            <a:r>
              <a:rPr lang="en-US" dirty="0" smtClean="0"/>
              <a:t>sensitive far beyond </a:t>
            </a:r>
          </a:p>
          <a:p>
            <a:r>
              <a:rPr lang="en-US" dirty="0" smtClean="0"/>
              <a:t>direct particle production reach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3581400"/>
            <a:ext cx="3733800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1" algn="l"/>
            <a:r>
              <a:rPr lang="en-US" dirty="0" smtClean="0"/>
              <a:t>Key </a:t>
            </a:r>
            <a:r>
              <a:rPr lang="en-US" dirty="0" err="1" smtClean="0"/>
              <a:t>LHCb</a:t>
            </a:r>
            <a:r>
              <a:rPr lang="en-US" dirty="0" smtClean="0"/>
              <a:t> Attributes:</a:t>
            </a:r>
          </a:p>
          <a:p>
            <a:pPr lvl="1" algn="l"/>
            <a:r>
              <a:rPr lang="en-US" dirty="0" smtClean="0"/>
              <a:t>Cross-section, Acceptance, </a:t>
            </a:r>
          </a:p>
          <a:p>
            <a:pPr lvl="1" algn="l"/>
            <a:r>
              <a:rPr lang="en-US" dirty="0" smtClean="0"/>
              <a:t>Trigger, </a:t>
            </a:r>
          </a:p>
          <a:p>
            <a:pPr lvl="1" algn="l"/>
            <a:r>
              <a:rPr lang="en-US" dirty="0" smtClean="0"/>
              <a:t>Vertex Resolution</a:t>
            </a:r>
            <a:r>
              <a:rPr lang="en-US" dirty="0" smtClean="0"/>
              <a:t>,</a:t>
            </a:r>
          </a:p>
          <a:p>
            <a:pPr lvl="1" algn="l"/>
            <a:r>
              <a:rPr lang="en-US" dirty="0" smtClean="0"/>
              <a:t>Momentum </a:t>
            </a:r>
            <a:r>
              <a:rPr lang="en-US" dirty="0" err="1" smtClean="0"/>
              <a:t>Resol</a:t>
            </a:r>
            <a:r>
              <a:rPr lang="en-US" dirty="0" smtClean="0"/>
              <a:t>.,</a:t>
            </a:r>
            <a:r>
              <a:rPr lang="en-US" dirty="0" smtClean="0"/>
              <a:t> </a:t>
            </a:r>
            <a:endParaRPr lang="en-US" dirty="0" smtClean="0"/>
          </a:p>
          <a:p>
            <a:pPr lvl="1" algn="l"/>
            <a:r>
              <a:rPr lang="en-US" dirty="0" smtClean="0"/>
              <a:t>Particle ID</a:t>
            </a:r>
            <a:endParaRPr lang="en-US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gLivedParticleSketch.tif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" y="167037"/>
            <a:ext cx="7620000" cy="2652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Exotics</a:t>
            </a:r>
            <a:endParaRPr lang="en-US" dirty="0"/>
          </a:p>
        </p:txBody>
      </p:sp>
      <p:pic>
        <p:nvPicPr>
          <p:cNvPr id="6" name="Picture 5" descr="matt-higgs-fig1-ss.eps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91000" y="4800600"/>
            <a:ext cx="4525108" cy="1828800"/>
          </a:xfrm>
          <a:prstGeom prst="rect">
            <a:avLst/>
          </a:prstGeom>
        </p:spPr>
      </p:pic>
      <p:pic>
        <p:nvPicPr>
          <p:cNvPr id="4" name="Picture 3" descr="HiddenValleyPic.tif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14400" y="4667958"/>
            <a:ext cx="2362200" cy="20376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267200" y="4113212"/>
            <a:ext cx="152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305800" cy="1981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Hierarchy problem: why is Higgs mass not at Planck scale?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Many models (</a:t>
            </a:r>
            <a:r>
              <a:rPr lang="en-US" dirty="0" err="1" smtClean="0">
                <a:solidFill>
                  <a:srgbClr val="FF0000"/>
                </a:solidFill>
              </a:rPr>
              <a:t>Susy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Xtra</a:t>
            </a:r>
            <a:r>
              <a:rPr lang="en-US" dirty="0" smtClean="0">
                <a:solidFill>
                  <a:srgbClr val="FF0000"/>
                </a:solidFill>
              </a:rPr>
              <a:t> dimensions, </a:t>
            </a:r>
            <a:r>
              <a:rPr lang="en-US" dirty="0" err="1" smtClean="0">
                <a:solidFill>
                  <a:srgbClr val="FF0000"/>
                </a:solidFill>
              </a:rPr>
              <a:t>Technicolour</a:t>
            </a:r>
            <a:r>
              <a:rPr lang="en-US" dirty="0" smtClean="0">
                <a:solidFill>
                  <a:srgbClr val="FF0000"/>
                </a:solidFill>
              </a:rPr>
              <a:t>, Little Higgs) predict new states at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scale: Z’, 4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generation, </a:t>
            </a:r>
            <a:r>
              <a:rPr lang="en-US" dirty="0" err="1" smtClean="0">
                <a:solidFill>
                  <a:srgbClr val="FF0000"/>
                </a:solidFill>
              </a:rPr>
              <a:t>leptoquarks</a:t>
            </a:r>
            <a:r>
              <a:rPr lang="en-US" dirty="0" smtClean="0">
                <a:solidFill>
                  <a:srgbClr val="FF0000"/>
                </a:solidFill>
              </a:rPr>
              <a:t>, Hidden Valley particles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Hidden Valley particles carry “</a:t>
            </a:r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” quantum number and can be low mass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Lightest </a:t>
            </a:r>
            <a:r>
              <a:rPr lang="en-US" dirty="0" err="1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-particle is a dark matter candidate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V-neutral particles might have long lifetime and decay, e.g. to </a:t>
            </a:r>
            <a:r>
              <a:rPr lang="en-US" dirty="0" err="1" smtClean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bbar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</a:t>
            </a:r>
            <a:r>
              <a:rPr lang="en-US" dirty="0" err="1" smtClean="0">
                <a:solidFill>
                  <a:srgbClr val="FF0000"/>
                </a:solidFill>
              </a:rPr>
              <a:t>flavoured</a:t>
            </a:r>
            <a:r>
              <a:rPr lang="en-US" dirty="0" smtClean="0">
                <a:solidFill>
                  <a:srgbClr val="FF0000"/>
                </a:solidFill>
              </a:rPr>
              <a:t> particles could be produced by Higgs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86200" y="4800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M.J. </a:t>
            </a:r>
            <a:r>
              <a:rPr lang="en-US" sz="1200" b="1" dirty="0" err="1" smtClean="0">
                <a:solidFill>
                  <a:srgbClr val="000090"/>
                </a:solidFill>
              </a:rPr>
              <a:t>Strasser</a:t>
            </a:r>
            <a:r>
              <a:rPr lang="en-US" sz="1200" b="1" dirty="0" smtClean="0">
                <a:solidFill>
                  <a:srgbClr val="000090"/>
                </a:solidFill>
              </a:rPr>
              <a:t> and K.M. </a:t>
            </a:r>
            <a:r>
              <a:rPr lang="en-US" sz="1200" b="1" dirty="0" err="1" smtClean="0">
                <a:solidFill>
                  <a:srgbClr val="000090"/>
                </a:solidFill>
              </a:rPr>
              <a:t>Zurek</a:t>
            </a:r>
            <a:r>
              <a:rPr lang="en-US" sz="1200" b="1" dirty="0" smtClean="0">
                <a:solidFill>
                  <a:srgbClr val="000090"/>
                </a:solidFill>
              </a:rPr>
              <a:t>, Phys. </a:t>
            </a:r>
            <a:r>
              <a:rPr lang="en-US" sz="1200" b="1" dirty="0" err="1" smtClean="0">
                <a:solidFill>
                  <a:srgbClr val="000090"/>
                </a:solidFill>
              </a:rPr>
              <a:t>Lett</a:t>
            </a:r>
            <a:r>
              <a:rPr lang="en-US" sz="1200" b="1" dirty="0" smtClean="0">
                <a:solidFill>
                  <a:srgbClr val="000090"/>
                </a:solidFill>
              </a:rPr>
              <a:t>. B 661 (2008) 263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27988" y="6597650"/>
            <a:ext cx="1116012" cy="260350"/>
          </a:xfrm>
        </p:spPr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685800"/>
            <a:ext cx="8915400" cy="5330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40 MHz Readout of all </a:t>
            </a:r>
            <a:r>
              <a:rPr lang="en-US" sz="3200" kern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subdetectors</a:t>
            </a:r>
            <a:endParaRPr lang="en-US" sz="3200" kern="0" dirty="0" smtClean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Tx/>
              <a:buChar char="•"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Flexible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Trigger</a:t>
            </a:r>
          </a:p>
          <a:p>
            <a:pPr marL="800100" lvl="1" indent="-342900" algn="l" eaLnBrk="0" hangingPunct="0">
              <a:spcBef>
                <a:spcPct val="20000"/>
              </a:spcBef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Retain key </a:t>
            </a:r>
            <a:r>
              <a:rPr lang="en-US" sz="3200" kern="0" dirty="0" err="1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LHCb</a:t>
            </a: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advantages:</a:t>
            </a:r>
          </a:p>
          <a:p>
            <a:pPr marL="800100" lvl="1" indent="-342900" algn="l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Vertex </a:t>
            </a:r>
            <a:r>
              <a:rPr lang="en-US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Resolution</a:t>
            </a:r>
          </a:p>
          <a:p>
            <a:pPr marL="800100" lvl="1" indent="-342900" algn="l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Momentum resolution</a:t>
            </a:r>
            <a:endParaRPr lang="en-US" kern="0" dirty="0" smtClean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800100" lvl="1" indent="-342900" algn="l" eaLnBrk="0" hangingPunct="0">
              <a:spcBef>
                <a:spcPct val="20000"/>
              </a:spcBef>
              <a:buFont typeface="Arial"/>
              <a:buChar char="•"/>
            </a:pPr>
            <a:r>
              <a:rPr lang="en-US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Particle ID</a:t>
            </a:r>
            <a:endParaRPr lang="en-US" kern="0" dirty="0" smtClean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algn="l" eaLnBrk="0" hangingPunct="0">
              <a:spcBef>
                <a:spcPct val="20000"/>
              </a:spcBef>
              <a:buClr>
                <a:srgbClr val="0000FF"/>
              </a:buClr>
              <a:buFont typeface="Arial"/>
              <a:buChar char="•"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Installation 2018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rgbClr val="0000FF"/>
              </a:buClr>
              <a:buFont typeface="Arial"/>
              <a:buChar char="•"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General Purpose Experiment for Forward region: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2800" kern="0" dirty="0" smtClean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Beauty, Charm, LFV, Electroweak, QCD, Exotica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8991600" cy="838200"/>
          </a:xfrm>
          <a:ln>
            <a:noFill/>
          </a:ln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Particular thanks to: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Paula Collins, Marcel </a:t>
            </a:r>
            <a:r>
              <a:rPr lang="en-US" sz="2000" dirty="0" err="1" smtClean="0">
                <a:solidFill>
                  <a:schemeClr val="tx1"/>
                </a:solidFill>
              </a:rPr>
              <a:t>Merk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Burkhard</a:t>
            </a:r>
            <a:r>
              <a:rPr lang="en-US" sz="2000" dirty="0" smtClean="0">
                <a:solidFill>
                  <a:schemeClr val="tx1"/>
                </a:solidFill>
              </a:rPr>
              <a:t> Schmidt, Andreas </a:t>
            </a:r>
            <a:r>
              <a:rPr lang="en-US" sz="2000" dirty="0" err="1" smtClean="0">
                <a:solidFill>
                  <a:schemeClr val="tx1"/>
                </a:solidFill>
              </a:rPr>
              <a:t>Schopper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36576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</a:t>
            </a:r>
            <a:r>
              <a:rPr lang="en-US" dirty="0" smtClean="0"/>
              <a:t>Parkes, University of Manchester	</a:t>
            </a: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295400"/>
            <a:ext cx="1371600" cy="1306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295400"/>
            <a:ext cx="19431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762000"/>
            <a:ext cx="1676400" cy="2362564"/>
          </a:xfrm>
          <a:prstGeom prst="rect">
            <a:avLst/>
          </a:prstGeom>
          <a:ln w="31750" cap="rnd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  <a:noFill/>
        </p:spPr>
        <p:txBody>
          <a:bodyPr/>
          <a:lstStyle/>
          <a:p>
            <a:fld id="{CDAF5890-97AA-0146-B326-ADE6C627978E}" type="slidenum">
              <a:rPr lang="en-GB" sz="1800" b="1" smtClean="0"/>
              <a:pPr/>
              <a:t>32</a:t>
            </a:fld>
            <a:endParaRPr lang="en-GB" sz="1800" b="1" smtClean="0"/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611188" y="765175"/>
            <a:ext cx="79930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dirty="0" err="1">
                <a:solidFill>
                  <a:srgbClr val="0000FF"/>
                </a:solidFill>
                <a:ea typeface="Arial" charset="0"/>
                <a:cs typeface="Arial" charset="0"/>
              </a:rPr>
              <a:t>LHCb</a:t>
            </a:r>
            <a:r>
              <a:rPr lang="en-GB" sz="3200" dirty="0">
                <a:solidFill>
                  <a:srgbClr val="0000FF"/>
                </a:solidFill>
                <a:ea typeface="Arial" charset="0"/>
                <a:cs typeface="Arial" charset="0"/>
              </a:rPr>
              <a:t> is a dedicated experiment to study  flavour physics at the LHC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GB" sz="1800" dirty="0">
                <a:ea typeface="Arial" charset="0"/>
                <a:cs typeface="Arial" charset="0"/>
              </a:rPr>
              <a:t> </a:t>
            </a:r>
            <a:r>
              <a:rPr lang="en-GB" sz="2000" dirty="0">
                <a:ea typeface="Arial" charset="0"/>
                <a:cs typeface="Arial" charset="0"/>
              </a:rPr>
              <a:t>Search for New Physics in quantum loop processes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GB" sz="2000" dirty="0">
                <a:ea typeface="Arial" charset="0"/>
                <a:cs typeface="Arial" charset="0"/>
              </a:rPr>
              <a:t> CP violation and rare decays allowing to probe</a:t>
            </a:r>
          </a:p>
          <a:p>
            <a:pPr lvl="1" algn="l">
              <a:spcBef>
                <a:spcPct val="50000"/>
              </a:spcBef>
            </a:pPr>
            <a:r>
              <a:rPr lang="en-GB" sz="2000" dirty="0">
                <a:ea typeface="Arial" charset="0"/>
                <a:cs typeface="Arial" charset="0"/>
              </a:rPr>
              <a:t>   beyond the LHC energy frontier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0" y="4114800"/>
            <a:ext cx="5791200" cy="234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503238" indent="-431800" defTabSz="719138" hangingPunct="0"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50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b="1" dirty="0">
                <a:solidFill>
                  <a:srgbClr val="0000FF"/>
                </a:solidFill>
                <a:ea typeface="Arial" charset="0"/>
                <a:cs typeface="Arial" charset="0"/>
              </a:rPr>
              <a:t>Detector requirements</a:t>
            </a:r>
          </a:p>
          <a:p>
            <a:pPr marL="503238" indent="-431800" algn="l" defTabSz="719138" hangingPunct="0">
              <a:lnSpc>
                <a:spcPct val="102000"/>
              </a:lnSpc>
              <a:spcAft>
                <a:spcPts val="1425"/>
              </a:spcAft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000" dirty="0">
                <a:solidFill>
                  <a:srgbClr val="FF0000"/>
                </a:solidFill>
                <a:ea typeface="Arial" charset="0"/>
                <a:cs typeface="Arial" charset="0"/>
              </a:rPr>
              <a:t>Efficient trigger</a:t>
            </a:r>
            <a:r>
              <a:rPr lang="pl-PL" sz="2000" dirty="0">
                <a:solidFill>
                  <a:srgbClr val="FF0000"/>
                </a:solidFill>
                <a:ea typeface="Arial" charset="0"/>
                <a:cs typeface="Arial" charset="0"/>
              </a:rPr>
              <a:t> for both </a:t>
            </a:r>
            <a:r>
              <a:rPr lang="en-GB" sz="2000" dirty="0" err="1">
                <a:solidFill>
                  <a:srgbClr val="FF0000"/>
                </a:solidFill>
                <a:ea typeface="Arial" charset="0"/>
                <a:cs typeface="Arial" charset="0"/>
              </a:rPr>
              <a:t>leptonic</a:t>
            </a:r>
            <a:r>
              <a:rPr lang="pl-PL" sz="2000" dirty="0">
                <a:solidFill>
                  <a:srgbClr val="FF0000"/>
                </a:solidFill>
                <a:ea typeface="Arial" charset="0"/>
                <a:cs typeface="Arial" charset="0"/>
              </a:rPr>
              <a:t> and </a:t>
            </a:r>
          </a:p>
          <a:p>
            <a:pPr marL="503238" indent="-431800" algn="l" defTabSz="719138" hangingPunct="0">
              <a:lnSpc>
                <a:spcPct val="102000"/>
              </a:lnSpc>
              <a:spcAft>
                <a:spcPts val="1425"/>
              </a:spcAft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000" dirty="0">
                <a:solidFill>
                  <a:srgbClr val="FF0000"/>
                </a:solidFill>
                <a:ea typeface="Arial" charset="0"/>
                <a:cs typeface="Arial" charset="0"/>
              </a:rPr>
              <a:t>	</a:t>
            </a:r>
            <a:r>
              <a:rPr lang="en-GB" sz="2000" dirty="0" err="1">
                <a:solidFill>
                  <a:srgbClr val="FF0000"/>
                </a:solidFill>
                <a:ea typeface="Arial" charset="0"/>
                <a:cs typeface="Arial" charset="0"/>
              </a:rPr>
              <a:t>hadronic</a:t>
            </a:r>
            <a:r>
              <a:rPr lang="pl-PL" sz="2000" dirty="0">
                <a:solidFill>
                  <a:srgbClr val="FF0000"/>
                </a:solidFill>
                <a:ea typeface="Arial" charset="0"/>
                <a:cs typeface="Arial" charset="0"/>
              </a:rPr>
              <a:t> final states</a:t>
            </a:r>
            <a:endParaRPr lang="en-GB" sz="2000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pPr marL="503238" indent="-431800" algn="l" defTabSz="719138" hangingPunct="0">
              <a:lnSpc>
                <a:spcPct val="102000"/>
              </a:lnSpc>
              <a:spcAft>
                <a:spcPts val="1425"/>
              </a:spcAft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000" dirty="0">
                <a:solidFill>
                  <a:srgbClr val="FF0000"/>
                </a:solidFill>
                <a:ea typeface="Arial" charset="0"/>
                <a:cs typeface="Arial" charset="0"/>
              </a:rPr>
              <a:t>Excellent vertex finding and tracking efficiency</a:t>
            </a:r>
          </a:p>
          <a:p>
            <a:pPr marL="503238" indent="-431800" algn="l" defTabSz="719138" hangingPunct="0">
              <a:lnSpc>
                <a:spcPct val="102000"/>
              </a:lnSpc>
              <a:spcAft>
                <a:spcPts val="1425"/>
              </a:spcAft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000" dirty="0">
                <a:solidFill>
                  <a:srgbClr val="FF0000"/>
                </a:solidFill>
                <a:ea typeface="Arial" charset="0"/>
                <a:cs typeface="Arial" charset="0"/>
              </a:rPr>
              <a:t>Outstanding particle identification</a:t>
            </a:r>
            <a:endParaRPr lang="en-GB" sz="20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5162" name="Rectangle 42"/>
          <p:cNvSpPr>
            <a:spLocks noChangeArrowheads="1"/>
          </p:cNvSpPr>
          <p:nvPr/>
        </p:nvSpPr>
        <p:spPr bwMode="auto">
          <a:xfrm>
            <a:off x="3505200" y="3276600"/>
            <a:ext cx="1884575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defTabSz="4364038">
              <a:defRPr/>
            </a:pPr>
            <a:r>
              <a:rPr lang="en-GB" sz="1800" dirty="0">
                <a:latin typeface="+mn-lt"/>
                <a:ea typeface="Arial" charset="0"/>
                <a:cs typeface="Arial" charset="0"/>
                <a:sym typeface="Symbol" charset="2"/>
              </a:rPr>
              <a:t>Primary vertex:</a:t>
            </a:r>
          </a:p>
          <a:p>
            <a:pPr defTabSz="4364038">
              <a:defRPr/>
            </a:pPr>
            <a:r>
              <a:rPr lang="en-GB" sz="1800" dirty="0">
                <a:latin typeface="+mn-lt"/>
                <a:ea typeface="Arial" charset="0"/>
                <a:cs typeface="Arial" charset="0"/>
                <a:sym typeface="Symbol" charset="2"/>
              </a:rPr>
              <a:t>many tracks ~50</a:t>
            </a:r>
            <a:endParaRPr lang="en-GB" sz="1800" baseline="300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163" name="Rectangle 43"/>
          <p:cNvSpPr>
            <a:spLocks noChangeArrowheads="1"/>
          </p:cNvSpPr>
          <p:nvPr/>
        </p:nvSpPr>
        <p:spPr bwMode="auto">
          <a:xfrm>
            <a:off x="6983412" y="2819400"/>
            <a:ext cx="2160588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364038">
              <a:defRPr/>
            </a:pPr>
            <a:r>
              <a:rPr lang="en-GB" sz="1800" dirty="0">
                <a:latin typeface="+mn-lt"/>
                <a:ea typeface="Arial" charset="0"/>
                <a:cs typeface="Arial" charset="0"/>
                <a:sym typeface="Symbol" charset="2"/>
              </a:rPr>
              <a:t>B decay vertices: </a:t>
            </a:r>
          </a:p>
          <a:p>
            <a:pPr defTabSz="4364038">
              <a:defRPr/>
            </a:pPr>
            <a:r>
              <a:rPr lang="en-GB" sz="1800" dirty="0">
                <a:latin typeface="+mn-lt"/>
                <a:ea typeface="Arial" charset="0"/>
                <a:cs typeface="Arial" charset="0"/>
                <a:sym typeface="Symbol" charset="2"/>
              </a:rPr>
              <a:t>a few tracks </a:t>
            </a:r>
            <a:endParaRPr lang="en-GB" sz="1800" baseline="300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6391" name="Line 12"/>
          <p:cNvSpPr>
            <a:spLocks noChangeShapeType="1"/>
          </p:cNvSpPr>
          <p:nvPr/>
        </p:nvSpPr>
        <p:spPr bwMode="auto">
          <a:xfrm flipV="1">
            <a:off x="5634037" y="3971925"/>
            <a:ext cx="333375" cy="646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3"/>
          <p:cNvSpPr>
            <a:spLocks noChangeShapeType="1"/>
          </p:cNvSpPr>
          <p:nvPr/>
        </p:nvSpPr>
        <p:spPr bwMode="auto">
          <a:xfrm flipV="1">
            <a:off x="5634037" y="4240212"/>
            <a:ext cx="49847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4"/>
          <p:cNvSpPr>
            <a:spLocks noChangeShapeType="1"/>
          </p:cNvSpPr>
          <p:nvPr/>
        </p:nvSpPr>
        <p:spPr bwMode="auto">
          <a:xfrm flipV="1">
            <a:off x="5634037" y="4402137"/>
            <a:ext cx="4159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5"/>
          <p:cNvSpPr>
            <a:spLocks noChangeShapeType="1"/>
          </p:cNvSpPr>
          <p:nvPr/>
        </p:nvSpPr>
        <p:spPr bwMode="auto">
          <a:xfrm flipV="1">
            <a:off x="5634037" y="4294187"/>
            <a:ext cx="99695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6"/>
          <p:cNvSpPr>
            <a:spLocks noChangeShapeType="1"/>
          </p:cNvSpPr>
          <p:nvPr/>
        </p:nvSpPr>
        <p:spPr bwMode="auto">
          <a:xfrm>
            <a:off x="5634037" y="4618037"/>
            <a:ext cx="914400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7"/>
          <p:cNvSpPr>
            <a:spLocks noChangeShapeType="1"/>
          </p:cNvSpPr>
          <p:nvPr/>
        </p:nvSpPr>
        <p:spPr bwMode="auto">
          <a:xfrm>
            <a:off x="5634037" y="4618037"/>
            <a:ext cx="830263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8"/>
          <p:cNvSpPr>
            <a:spLocks noChangeShapeType="1"/>
          </p:cNvSpPr>
          <p:nvPr/>
        </p:nvSpPr>
        <p:spPr bwMode="auto">
          <a:xfrm>
            <a:off x="5634037" y="4618037"/>
            <a:ext cx="95567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9"/>
          <p:cNvSpPr>
            <a:spLocks noChangeShapeType="1"/>
          </p:cNvSpPr>
          <p:nvPr/>
        </p:nvSpPr>
        <p:spPr bwMode="auto">
          <a:xfrm flipV="1">
            <a:off x="5634037" y="4402137"/>
            <a:ext cx="8715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20"/>
          <p:cNvSpPr>
            <a:spLocks noChangeShapeType="1"/>
          </p:cNvSpPr>
          <p:nvPr/>
        </p:nvSpPr>
        <p:spPr bwMode="auto">
          <a:xfrm>
            <a:off x="5634037" y="4618037"/>
            <a:ext cx="415925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 flipH="1" flipV="1">
            <a:off x="5053012" y="4240212"/>
            <a:ext cx="581025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22"/>
          <p:cNvSpPr>
            <a:spLocks noChangeShapeType="1"/>
          </p:cNvSpPr>
          <p:nvPr/>
        </p:nvSpPr>
        <p:spPr bwMode="auto">
          <a:xfrm flipH="1" flipV="1">
            <a:off x="4929187" y="4348162"/>
            <a:ext cx="7048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23"/>
          <p:cNvSpPr>
            <a:spLocks noChangeShapeType="1"/>
          </p:cNvSpPr>
          <p:nvPr/>
        </p:nvSpPr>
        <p:spPr bwMode="auto">
          <a:xfrm flipH="1" flipV="1">
            <a:off x="5011737" y="4456112"/>
            <a:ext cx="62230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24"/>
          <p:cNvSpPr>
            <a:spLocks noChangeShapeType="1"/>
          </p:cNvSpPr>
          <p:nvPr/>
        </p:nvSpPr>
        <p:spPr bwMode="auto">
          <a:xfrm flipH="1">
            <a:off x="4679950" y="4618037"/>
            <a:ext cx="9540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5"/>
          <p:cNvSpPr>
            <a:spLocks noChangeShapeType="1"/>
          </p:cNvSpPr>
          <p:nvPr/>
        </p:nvSpPr>
        <p:spPr bwMode="auto">
          <a:xfrm flipH="1">
            <a:off x="5011737" y="4618037"/>
            <a:ext cx="622300" cy="484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7"/>
          <p:cNvSpPr>
            <a:spLocks noChangeShapeType="1"/>
          </p:cNvSpPr>
          <p:nvPr/>
        </p:nvSpPr>
        <p:spPr bwMode="auto">
          <a:xfrm>
            <a:off x="5634037" y="4618037"/>
            <a:ext cx="747713" cy="37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8"/>
          <p:cNvSpPr>
            <a:spLocks noChangeShapeType="1"/>
          </p:cNvSpPr>
          <p:nvPr/>
        </p:nvSpPr>
        <p:spPr bwMode="auto">
          <a:xfrm flipH="1">
            <a:off x="5094287" y="4618037"/>
            <a:ext cx="539750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Line 30"/>
          <p:cNvSpPr>
            <a:spLocks noChangeShapeType="1"/>
          </p:cNvSpPr>
          <p:nvPr/>
        </p:nvSpPr>
        <p:spPr bwMode="auto">
          <a:xfrm flipV="1">
            <a:off x="7585075" y="3971925"/>
            <a:ext cx="747712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Line 31"/>
          <p:cNvSpPr>
            <a:spLocks noChangeShapeType="1"/>
          </p:cNvSpPr>
          <p:nvPr/>
        </p:nvSpPr>
        <p:spPr bwMode="auto">
          <a:xfrm>
            <a:off x="7585075" y="4402137"/>
            <a:ext cx="5397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9" name="Line 32"/>
          <p:cNvSpPr>
            <a:spLocks noChangeShapeType="1"/>
          </p:cNvSpPr>
          <p:nvPr/>
        </p:nvSpPr>
        <p:spPr bwMode="auto">
          <a:xfrm>
            <a:off x="5634037" y="4618037"/>
            <a:ext cx="1287463" cy="538163"/>
          </a:xfrm>
          <a:prstGeom prst="line">
            <a:avLst/>
          </a:prstGeom>
          <a:noFill/>
          <a:ln w="9525">
            <a:solidFill>
              <a:srgbClr val="A50021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33"/>
          <p:cNvSpPr>
            <a:spLocks noChangeShapeType="1"/>
          </p:cNvSpPr>
          <p:nvPr/>
        </p:nvSpPr>
        <p:spPr bwMode="auto">
          <a:xfrm>
            <a:off x="6921500" y="5156200"/>
            <a:ext cx="581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34"/>
          <p:cNvSpPr>
            <a:spLocks noChangeShapeType="1"/>
          </p:cNvSpPr>
          <p:nvPr/>
        </p:nvSpPr>
        <p:spPr bwMode="auto">
          <a:xfrm>
            <a:off x="6921500" y="5156200"/>
            <a:ext cx="70485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35"/>
          <p:cNvSpPr>
            <a:spLocks noChangeShapeType="1"/>
          </p:cNvSpPr>
          <p:nvPr/>
        </p:nvSpPr>
        <p:spPr bwMode="auto">
          <a:xfrm>
            <a:off x="6921500" y="5156200"/>
            <a:ext cx="373062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Rectangle 36"/>
          <p:cNvSpPr>
            <a:spLocks noChangeArrowheads="1"/>
          </p:cNvSpPr>
          <p:nvPr/>
        </p:nvSpPr>
        <p:spPr bwMode="auto">
          <a:xfrm>
            <a:off x="6519862" y="5006975"/>
            <a:ext cx="409575" cy="396875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solidFill>
                  <a:srgbClr val="FFFF99"/>
                </a:solidFill>
                <a:ea typeface="Arial" charset="0"/>
                <a:cs typeface="Arial" charset="0"/>
              </a:rPr>
              <a:t>B</a:t>
            </a:r>
            <a:r>
              <a:rPr lang="en-GB" sz="2000" baseline="30000">
                <a:solidFill>
                  <a:srgbClr val="FFFF99"/>
                </a:solidFill>
                <a:ea typeface="Arial" charset="0"/>
                <a:cs typeface="Arial" charset="0"/>
              </a:rPr>
              <a:t>-</a:t>
            </a:r>
          </a:p>
        </p:txBody>
      </p:sp>
      <p:sp>
        <p:nvSpPr>
          <p:cNvPr id="16414" name="Rectangle 37"/>
          <p:cNvSpPr>
            <a:spLocks noChangeArrowheads="1"/>
          </p:cNvSpPr>
          <p:nvPr/>
        </p:nvSpPr>
        <p:spPr bwMode="auto">
          <a:xfrm>
            <a:off x="7815262" y="4510087"/>
            <a:ext cx="379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ea typeface="Arial" charset="0"/>
                <a:cs typeface="Arial" charset="0"/>
                <a:sym typeface="Symbol" charset="2"/>
              </a:rPr>
              <a:t></a:t>
            </a:r>
            <a:r>
              <a:rPr lang="en-GB" sz="2000" baseline="30000">
                <a:ea typeface="Arial" charset="0"/>
                <a:cs typeface="Arial" charset="0"/>
                <a:sym typeface="Symbol" charset="2"/>
              </a:rPr>
              <a:t>-</a:t>
            </a:r>
            <a:endParaRPr lang="en-GB" sz="2000" baseline="30000">
              <a:ea typeface="Arial" charset="0"/>
              <a:cs typeface="Arial" charset="0"/>
            </a:endParaRPr>
          </a:p>
        </p:txBody>
      </p:sp>
      <p:sp>
        <p:nvSpPr>
          <p:cNvPr id="16415" name="Rectangle 38"/>
          <p:cNvSpPr>
            <a:spLocks noChangeArrowheads="1"/>
          </p:cNvSpPr>
          <p:nvPr/>
        </p:nvSpPr>
        <p:spPr bwMode="auto">
          <a:xfrm>
            <a:off x="8153400" y="3810000"/>
            <a:ext cx="420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 dirty="0" err="1">
                <a:ea typeface="Arial" charset="0"/>
                <a:cs typeface="Arial" charset="0"/>
                <a:sym typeface="Symbol" charset="2"/>
              </a:rPr>
              <a:t></a:t>
            </a:r>
            <a:r>
              <a:rPr lang="en-GB" sz="2000" baseline="30000" dirty="0">
                <a:ea typeface="Arial" charset="0"/>
                <a:cs typeface="Arial" charset="0"/>
                <a:sym typeface="Symbol" charset="2"/>
              </a:rPr>
              <a:t>+</a:t>
            </a:r>
            <a:endParaRPr lang="en-GB" sz="2000" baseline="30000" dirty="0">
              <a:ea typeface="Arial" charset="0"/>
              <a:cs typeface="Arial" charset="0"/>
            </a:endParaRPr>
          </a:p>
        </p:txBody>
      </p:sp>
      <p:sp>
        <p:nvSpPr>
          <p:cNvPr id="16416" name="Rectangle 39"/>
          <p:cNvSpPr>
            <a:spLocks noChangeArrowheads="1"/>
          </p:cNvSpPr>
          <p:nvPr/>
        </p:nvSpPr>
        <p:spPr bwMode="auto">
          <a:xfrm>
            <a:off x="7607300" y="5103812"/>
            <a:ext cx="38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ea typeface="Arial" charset="0"/>
                <a:cs typeface="Arial" charset="0"/>
                <a:sym typeface="Symbol" charset="2"/>
              </a:rPr>
              <a:t>µ</a:t>
            </a:r>
            <a:r>
              <a:rPr lang="en-GB" sz="2000" baseline="30000">
                <a:ea typeface="Arial" charset="0"/>
                <a:cs typeface="Arial" charset="0"/>
                <a:sym typeface="Symbol" charset="2"/>
              </a:rPr>
              <a:t>-</a:t>
            </a:r>
            <a:endParaRPr lang="en-GB" sz="2000" baseline="30000">
              <a:ea typeface="Arial" charset="0"/>
              <a:cs typeface="Arial" charset="0"/>
            </a:endParaRPr>
          </a:p>
        </p:txBody>
      </p:sp>
      <p:sp>
        <p:nvSpPr>
          <p:cNvPr id="16417" name="Line 40"/>
          <p:cNvSpPr>
            <a:spLocks noChangeShapeType="1"/>
          </p:cNvSpPr>
          <p:nvPr/>
        </p:nvSpPr>
        <p:spPr bwMode="auto">
          <a:xfrm>
            <a:off x="5718175" y="3870325"/>
            <a:ext cx="20637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arrow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8" name="Rectangle 46"/>
          <p:cNvSpPr>
            <a:spLocks noChangeArrowheads="1"/>
          </p:cNvSpPr>
          <p:nvPr/>
        </p:nvSpPr>
        <p:spPr bwMode="auto">
          <a:xfrm>
            <a:off x="7169150" y="5427662"/>
            <a:ext cx="46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ea typeface="Arial" charset="0"/>
                <a:cs typeface="Arial" charset="0"/>
                <a:sym typeface="Symbol" charset="2"/>
              </a:rPr>
              <a:t>D</a:t>
            </a:r>
            <a:r>
              <a:rPr lang="en-GB" sz="2000" baseline="30000">
                <a:ea typeface="Arial" charset="0"/>
                <a:cs typeface="Arial" charset="0"/>
                <a:sym typeface="Symbol" charset="2"/>
              </a:rPr>
              <a:t>0</a:t>
            </a:r>
            <a:endParaRPr lang="en-GB" sz="2000" baseline="30000">
              <a:ea typeface="Arial" charset="0"/>
              <a:cs typeface="Arial" charset="0"/>
            </a:endParaRPr>
          </a:p>
        </p:txBody>
      </p:sp>
      <p:sp>
        <p:nvSpPr>
          <p:cNvPr id="16419" name="Rectangle 47"/>
          <p:cNvSpPr>
            <a:spLocks noChangeArrowheads="1"/>
          </p:cNvSpPr>
          <p:nvPr/>
        </p:nvSpPr>
        <p:spPr bwMode="auto">
          <a:xfrm>
            <a:off x="7454900" y="5318125"/>
            <a:ext cx="425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ea typeface="Arial" charset="0"/>
                <a:cs typeface="Arial" charset="0"/>
                <a:sym typeface="Symbol" charset="2"/>
              </a:rPr>
              <a:t></a:t>
            </a:r>
            <a:r>
              <a:rPr lang="en-GB" sz="2000" baseline="-25000">
                <a:ea typeface="Arial" charset="0"/>
                <a:cs typeface="Arial" charset="0"/>
                <a:sym typeface="Symbol" charset="2"/>
              </a:rPr>
              <a:t>µ</a:t>
            </a:r>
          </a:p>
        </p:txBody>
      </p:sp>
      <p:sp>
        <p:nvSpPr>
          <p:cNvPr id="16420" name="Line 48"/>
          <p:cNvSpPr>
            <a:spLocks noChangeShapeType="1"/>
          </p:cNvSpPr>
          <p:nvPr/>
        </p:nvSpPr>
        <p:spPr bwMode="auto">
          <a:xfrm flipH="1">
            <a:off x="7516812" y="5394325"/>
            <a:ext cx="825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49"/>
          <p:cNvSpPr>
            <a:spLocks noChangeShapeType="1"/>
          </p:cNvSpPr>
          <p:nvPr/>
        </p:nvSpPr>
        <p:spPr bwMode="auto">
          <a:xfrm flipV="1">
            <a:off x="5634037" y="4402137"/>
            <a:ext cx="1951038" cy="215900"/>
          </a:xfrm>
          <a:prstGeom prst="line">
            <a:avLst/>
          </a:prstGeom>
          <a:noFill/>
          <a:ln w="9525">
            <a:solidFill>
              <a:srgbClr val="A50021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Rectangle 50"/>
          <p:cNvSpPr>
            <a:spLocks noChangeArrowheads="1"/>
          </p:cNvSpPr>
          <p:nvPr/>
        </p:nvSpPr>
        <p:spPr bwMode="auto">
          <a:xfrm>
            <a:off x="6146800" y="3533775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364038"/>
            <a:r>
              <a:rPr lang="en-GB" sz="1800" dirty="0">
                <a:solidFill>
                  <a:srgbClr val="0000FF"/>
                </a:solidFill>
                <a:latin typeface="+mn-lt"/>
                <a:ea typeface="Arial" charset="0"/>
                <a:cs typeface="Arial" charset="0"/>
                <a:sym typeface="Symbol" charset="2"/>
              </a:rPr>
              <a:t>10 mm</a:t>
            </a:r>
            <a:endParaRPr lang="en-GB" sz="1800" baseline="30000" dirty="0">
              <a:solidFill>
                <a:srgbClr val="0000FF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16423" name="Line 51"/>
          <p:cNvSpPr>
            <a:spLocks noChangeShapeType="1"/>
          </p:cNvSpPr>
          <p:nvPr/>
        </p:nvSpPr>
        <p:spPr bwMode="auto">
          <a:xfrm>
            <a:off x="7253287" y="3870325"/>
            <a:ext cx="29051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Rectangle 53"/>
          <p:cNvSpPr>
            <a:spLocks noChangeArrowheads="1"/>
          </p:cNvSpPr>
          <p:nvPr/>
        </p:nvSpPr>
        <p:spPr bwMode="auto">
          <a:xfrm>
            <a:off x="7169150" y="4362450"/>
            <a:ext cx="446087" cy="396875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364038"/>
            <a:r>
              <a:rPr lang="en-GB" sz="2000">
                <a:solidFill>
                  <a:srgbClr val="FFFF99"/>
                </a:solidFill>
                <a:ea typeface="Arial" charset="0"/>
                <a:cs typeface="Arial" charset="0"/>
              </a:rPr>
              <a:t>B</a:t>
            </a:r>
            <a:r>
              <a:rPr lang="en-GB" sz="2000" baseline="30000">
                <a:solidFill>
                  <a:srgbClr val="FFFF99"/>
                </a:solidFill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6425" name="Line 55"/>
          <p:cNvSpPr>
            <a:spLocks noChangeShapeType="1"/>
          </p:cNvSpPr>
          <p:nvPr/>
        </p:nvSpPr>
        <p:spPr bwMode="auto">
          <a:xfrm>
            <a:off x="7631112" y="3632200"/>
            <a:ext cx="0" cy="57785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57"/>
          <p:cNvSpPr>
            <a:spLocks noChangeShapeType="1"/>
          </p:cNvSpPr>
          <p:nvPr/>
        </p:nvSpPr>
        <p:spPr bwMode="auto">
          <a:xfrm>
            <a:off x="5614987" y="3657600"/>
            <a:ext cx="0" cy="57785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427" name="Picture 44" descr="lhc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1295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8" name="Text Box 4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sz="4000"/>
              <a:t>Introducing LHCb</a:t>
            </a: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983412" y="5791200"/>
            <a:ext cx="216058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defTabSz="4364038">
              <a:defRPr/>
            </a:pPr>
            <a:r>
              <a:rPr lang="en-GB" sz="1800" dirty="0" smtClean="0">
                <a:ea typeface="Arial" charset="0"/>
                <a:cs typeface="Arial" charset="0"/>
                <a:sym typeface="Symbol" charset="2"/>
              </a:rPr>
              <a:t>K/</a:t>
            </a:r>
            <a:r>
              <a:rPr lang="en-GB" sz="1800" dirty="0" smtClean="0">
                <a:ea typeface="Lucida Grande"/>
                <a:cs typeface="Lucida Grande"/>
                <a:sym typeface="Symbol" charset="2"/>
              </a:rPr>
              <a:t>π</a:t>
            </a:r>
            <a:r>
              <a:rPr lang="en-GB" sz="1800" dirty="0" smtClean="0">
                <a:ea typeface="Arial" charset="0"/>
                <a:cs typeface="Arial" charset="0"/>
                <a:sym typeface="Symbol" charset="2"/>
              </a:rPr>
              <a:t> separation </a:t>
            </a:r>
            <a:endParaRPr lang="en-GB" sz="1800" baseline="30000" dirty="0">
              <a:ea typeface="Arial" charset="0"/>
              <a:cs typeface="Arial" charset="0"/>
            </a:endParaRPr>
          </a:p>
        </p:txBody>
      </p:sp>
      <p:sp>
        <p:nvSpPr>
          <p:cNvPr id="46" name="Line 55"/>
          <p:cNvSpPr>
            <a:spLocks noChangeShapeType="1"/>
          </p:cNvSpPr>
          <p:nvPr/>
        </p:nvSpPr>
        <p:spPr bwMode="auto">
          <a:xfrm flipV="1">
            <a:off x="8305800" y="4419600"/>
            <a:ext cx="0" cy="1295400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Resolution</a:t>
            </a:r>
            <a:endParaRPr lang="en-US" dirty="0"/>
          </a:p>
        </p:txBody>
      </p:sp>
      <p:pic>
        <p:nvPicPr>
          <p:cNvPr id="7" name="Content Placeholder 6" descr="picvelo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9234" y="4572000"/>
            <a:ext cx="3204766" cy="1905000"/>
          </a:xfrm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4572000"/>
          <a:ext cx="2808288" cy="1863725"/>
        </p:xfrm>
        <a:graphic>
          <a:graphicData uri="http://schemas.openxmlformats.org/presentationml/2006/ole">
            <p:oleObj spid="_x0000_s15362" name="PHOTO-PAINT" r:id="rId4" imgW="1782983" imgH="1183242" progId="">
              <p:embed/>
            </p:oleObj>
          </a:graphicData>
        </a:graphic>
      </p:graphicFrame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066800"/>
            <a:ext cx="3581400" cy="34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914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VELO - Highest Resolution Vertex Detector at LHC</a:t>
            </a:r>
            <a:r>
              <a:rPr lang="en-US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44196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Identification of beauty and charm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from displaced vertices critical to </a:t>
            </a:r>
            <a:r>
              <a:rPr lang="en-US" dirty="0" err="1" smtClean="0">
                <a:solidFill>
                  <a:srgbClr val="FF0000"/>
                </a:solidFill>
              </a:rPr>
              <a:t>LHCb</a:t>
            </a:r>
            <a:r>
              <a:rPr lang="en-US" dirty="0" smtClean="0">
                <a:solidFill>
                  <a:srgbClr val="FF0000"/>
                </a:solidFill>
              </a:rPr>
              <a:t> physics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  <a:noFill/>
        </p:spPr>
        <p:txBody>
          <a:bodyPr/>
          <a:lstStyle/>
          <a:p>
            <a:fld id="{6E0BF17A-B57E-5444-B2FA-811404FFFDF3}" type="slidenum">
              <a:rPr lang="en-GB" sz="1800" b="1" smtClean="0"/>
              <a:pPr/>
              <a:t>33</a:t>
            </a:fld>
            <a:endParaRPr lang="en-GB" sz="1800" b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1371600"/>
            <a:ext cx="4220994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749935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Particle Identification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CE89DE-3F68-4882-924D-348CE58877C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RICH PID </a:t>
            </a:r>
            <a:r>
              <a:rPr lang="en-US" dirty="0" smtClean="0">
                <a:solidFill>
                  <a:schemeClr val="accent2"/>
                </a:solidFill>
              </a:rPr>
              <a:t>close to MC expectations across full momentum range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8136909" cy="3124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67000" y="48768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Clean reconstruction of </a:t>
            </a:r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decays critical to many of following physics results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4" descr="KK_NoRI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05400"/>
            <a:ext cx="4122065" cy="2792413"/>
          </a:xfrm>
          <a:prstGeom prst="rect">
            <a:avLst/>
          </a:prstGeom>
          <a:noFill/>
        </p:spPr>
      </p:pic>
      <p:pic>
        <p:nvPicPr>
          <p:cNvPr id="20" name="Picture 5" descr="KK_WithRI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5029200"/>
            <a:ext cx="4222750" cy="2860527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950893" y="6019800"/>
            <a:ext cx="1560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>
                <a:latin typeface="Symbol" charset="2"/>
              </a:rPr>
              <a:t>f</a:t>
            </a:r>
            <a:r>
              <a:rPr lang="en-GB" i="1" dirty="0" smtClean="0">
                <a:latin typeface="Symbol" charset="2"/>
              </a:rPr>
              <a:t> </a:t>
            </a:r>
            <a:r>
              <a:rPr lang="en-GB" i="1" dirty="0" smtClean="0">
                <a:latin typeface="Times New Roman" charset="0"/>
                <a:ea typeface="Times New Roman" charset="0"/>
                <a:cs typeface="Times New Roman" charset="0"/>
              </a:rPr>
              <a:t>→ K</a:t>
            </a:r>
            <a:r>
              <a:rPr lang="en-GB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GB" i="1" dirty="0" smtClean="0">
                <a:latin typeface="Times New Roman" charset="0"/>
                <a:ea typeface="Times New Roman" charset="0"/>
                <a:cs typeface="Times New Roman" charset="0"/>
              </a:rPr>
              <a:t> K</a:t>
            </a:r>
            <a:r>
              <a:rPr lang="en-GB" i="1" baseline="30000" dirty="0" smtClean="0">
                <a:latin typeface="Symbol" charset="2"/>
                <a:ea typeface="Times New Roman" charset="0"/>
                <a:cs typeface="Times New Roman" charset="0"/>
              </a:rPr>
              <a:t>-</a:t>
            </a:r>
            <a:endParaRPr lang="en-US" baseline="30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9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8050" cy="549275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: Initial Highlights –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5175"/>
            <a:ext cx="5029200" cy="2359025"/>
          </a:xfrm>
        </p:spPr>
        <p:txBody>
          <a:bodyPr/>
          <a:lstStyle/>
          <a:p>
            <a:r>
              <a:rPr lang="en-US" dirty="0" err="1" smtClean="0"/>
              <a:t>Φ</a:t>
            </a:r>
            <a:r>
              <a:rPr lang="en-US" baseline="-25000" dirty="0" err="1" smtClean="0"/>
              <a:t>s</a:t>
            </a:r>
            <a:r>
              <a:rPr lang="en-US" dirty="0" smtClean="0"/>
              <a:t>: the B</a:t>
            </a:r>
            <a:r>
              <a:rPr lang="en-US" baseline="-25000" dirty="0" smtClean="0"/>
              <a:t>s </a:t>
            </a:r>
            <a:r>
              <a:rPr lang="en-US" dirty="0" smtClean="0"/>
              <a:t>mixing phase</a:t>
            </a:r>
          </a:p>
          <a:p>
            <a:pPr lvl="1"/>
            <a:r>
              <a:rPr lang="en-US" sz="2400" dirty="0" smtClean="0"/>
              <a:t>Tagged, time dependent, angular analysis</a:t>
            </a:r>
          </a:p>
          <a:p>
            <a:pPr lvl="1"/>
            <a:r>
              <a:rPr lang="en-US" sz="2400" dirty="0" err="1" smtClean="0"/>
              <a:t>Tevatron</a:t>
            </a:r>
            <a:r>
              <a:rPr lang="en-US" sz="2400" dirty="0" smtClean="0"/>
              <a:t> SM discrepancy </a:t>
            </a:r>
            <a:r>
              <a:rPr lang="en-US" sz="2400" dirty="0" smtClean="0"/>
              <a:t>resolved</a:t>
            </a:r>
          </a:p>
          <a:p>
            <a:pPr lvl="1"/>
            <a:r>
              <a:rPr lang="en-US" sz="2400" dirty="0" smtClean="0"/>
              <a:t>a</a:t>
            </a:r>
            <a:r>
              <a:rPr lang="en-US" sz="2400" dirty="0" smtClean="0"/>
              <a:t>mbiguity removed</a:t>
            </a:r>
            <a:endParaRPr lang="en-US" sz="2400" dirty="0" smtClean="0"/>
          </a:p>
          <a:p>
            <a:pPr lvl="1"/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Chris Parkes		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762000"/>
            <a:ext cx="3968750" cy="2852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51352"/>
          <a:stretch>
            <a:fillRect/>
          </a:stretch>
        </p:blipFill>
        <p:spPr>
          <a:xfrm>
            <a:off x="6248400" y="2514600"/>
            <a:ext cx="1536700" cy="4263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95800" y="3962400"/>
            <a:ext cx="4648200" cy="2359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32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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μ</a:t>
            </a:r>
            <a:r>
              <a:rPr kumimoji="0" lang="en-US" sz="3200" b="0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+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μ</a:t>
            </a:r>
            <a:r>
              <a:rPr kumimoji="0" lang="en-US" sz="32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Grande"/>
                <a:ea typeface="Lucida Grande"/>
                <a:cs typeface="Lucida Grande"/>
              </a:rPr>
              <a:t>-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: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constraining SUSY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Strongly suppressed in SM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</a:pPr>
            <a:r>
              <a:rPr lang="en-US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Enhanced in MSSM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47201" y="1823601"/>
            <a:ext cx="105938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World Best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196200" y="5328802"/>
            <a:ext cx="105938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World Best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 rot="16200000" flipH="1">
            <a:off x="8382000" y="1981200"/>
            <a:ext cx="6858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8382000" y="1981200"/>
            <a:ext cx="6858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352800"/>
            <a:ext cx="4495800" cy="29527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248400"/>
            <a:ext cx="32258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8050" cy="549275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: Initial Highlights –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4953000" cy="2587625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K*</a:t>
            </a:r>
            <a:r>
              <a:rPr lang="en-US" dirty="0" err="1" smtClean="0"/>
              <a:t>μ</a:t>
            </a:r>
            <a:r>
              <a:rPr lang="en-US" baseline="30000" dirty="0" err="1" smtClean="0"/>
              <a:t>+</a:t>
            </a:r>
            <a:r>
              <a:rPr lang="en-US" dirty="0" err="1" smtClean="0"/>
              <a:t>μ</a:t>
            </a:r>
            <a:r>
              <a:rPr lang="en-US" baseline="30000" dirty="0" smtClean="0"/>
              <a:t>-</a:t>
            </a:r>
            <a:r>
              <a:rPr lang="en-US" dirty="0" smtClean="0"/>
              <a:t>:</a:t>
            </a:r>
            <a:r>
              <a:rPr lang="en-US" baseline="30000" dirty="0" smtClean="0"/>
              <a:t> </a:t>
            </a:r>
            <a:r>
              <a:rPr lang="en-US" dirty="0" smtClean="0"/>
              <a:t>NP in loops</a:t>
            </a:r>
          </a:p>
          <a:p>
            <a:pPr lvl="1"/>
            <a:r>
              <a:rPr lang="en-US" dirty="0" smtClean="0"/>
              <a:t>Rare decays are not so rare now !</a:t>
            </a:r>
          </a:p>
          <a:p>
            <a:pPr lvl="1"/>
            <a:r>
              <a:rPr lang="en-US" dirty="0" smtClean="0"/>
              <a:t>No sign of B-factory / CDF discrepancy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222BD6-699F-1A42-856B-5643FAE07902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838200"/>
            <a:ext cx="3581400" cy="243490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91000" y="3276600"/>
            <a:ext cx="4953000" cy="2816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Charm CP Violation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First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evidence of CP violation in charm sector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800" kern="0" baseline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Direct</a:t>
            </a:r>
            <a:r>
              <a:rPr lang="en-US" sz="2800" kern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 CP Asymmetry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Also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measured </a:t>
            </a:r>
            <a:r>
              <a:rPr lang="en-US" sz="2800" kern="0" noProof="0" dirty="0" err="1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y</a:t>
            </a:r>
            <a:r>
              <a:rPr lang="en-US" sz="2800" kern="0" baseline="-25000" noProof="0" dirty="0" err="1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CP</a:t>
            </a:r>
            <a:r>
              <a:rPr lang="en-US" sz="2800" kern="0" noProof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, A</a:t>
            </a:r>
            <a:r>
              <a:rPr lang="en-US" sz="2800" kern="0" baseline="-25000" noProof="0" dirty="0" smtClean="0">
                <a:solidFill>
                  <a:srgbClr val="CC0000"/>
                </a:solidFill>
                <a:latin typeface="+mn-lt"/>
                <a:ea typeface="ＭＳ Ｐゴシック" charset="-128"/>
              </a:rPr>
              <a:t>Γ</a:t>
            </a:r>
            <a:endParaRPr kumimoji="0" lang="en-US" sz="2800" b="0" i="0" u="none" strike="noStrike" kern="0" cap="none" spc="0" normalizeH="0" baseline="-2500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23400" y="1747402"/>
            <a:ext cx="105938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World Best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23467" y="4844333"/>
            <a:ext cx="70004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FIRST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2654"/>
          <a:stretch>
            <a:fillRect/>
          </a:stretch>
        </p:blipFill>
        <p:spPr>
          <a:xfrm>
            <a:off x="0" y="3573963"/>
            <a:ext cx="4274335" cy="2522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3886200"/>
            <a:ext cx="50673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7375" cy="692150"/>
          </a:xfrm>
        </p:spPr>
        <p:txBody>
          <a:bodyPr/>
          <a:lstStyle/>
          <a:p>
            <a:r>
              <a:rPr lang="en-GB" sz="4000"/>
              <a:t>LHCb Physics Programme</a:t>
            </a:r>
            <a:endParaRPr lang="en-US" sz="400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323850" y="1196975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4400">
                <a:solidFill>
                  <a:srgbClr val="CC0099"/>
                </a:solidFill>
                <a:latin typeface="Arial" charset="0"/>
              </a:rPr>
              <a:t>But </a:t>
            </a:r>
            <a:r>
              <a:rPr lang="en-GB" sz="4400" b="1">
                <a:solidFill>
                  <a:srgbClr val="CC0099"/>
                </a:solidFill>
                <a:latin typeface="Arial" charset="0"/>
              </a:rPr>
              <a:t>NOT</a:t>
            </a:r>
            <a:r>
              <a:rPr lang="en-GB" sz="4400">
                <a:solidFill>
                  <a:srgbClr val="CC0099"/>
                </a:solidFill>
                <a:latin typeface="Arial" charset="0"/>
              </a:rPr>
              <a:t> Limited by LHC</a:t>
            </a: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 rot="-21597843">
            <a:off x="2808288" y="692150"/>
            <a:ext cx="3067050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0000FF"/>
                </a:solidFill>
                <a:latin typeface="Arial" charset="0"/>
              </a:rPr>
              <a:t>Limited by Detector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8496300" cy="4560887"/>
          </a:xfrm>
          <a:ln>
            <a:noFill/>
          </a:ln>
        </p:spPr>
        <p:txBody>
          <a:bodyPr/>
          <a:lstStyle/>
          <a:p>
            <a:r>
              <a:rPr lang="en-GB" sz="2800" dirty="0"/>
              <a:t>Upgrade to extend Physics reach </a:t>
            </a:r>
          </a:p>
          <a:p>
            <a:pPr lvl="1"/>
            <a:r>
              <a:rPr lang="en-GB" dirty="0"/>
              <a:t>Exploit advances in detector technology</a:t>
            </a:r>
            <a:endParaRPr lang="en-GB" dirty="0" smtClean="0">
              <a:solidFill>
                <a:schemeClr val="tx1"/>
              </a:solidFill>
            </a:endParaRPr>
          </a:p>
          <a:p>
            <a:pPr lvl="3"/>
            <a:r>
              <a:rPr lang="en-GB" sz="2800" dirty="0" smtClean="0">
                <a:solidFill>
                  <a:srgbClr val="0000FF"/>
                </a:solidFill>
              </a:rPr>
              <a:t>Displaced Vertex Trigger, 40MHZ readout</a:t>
            </a:r>
          </a:p>
          <a:p>
            <a:pPr lvl="3"/>
            <a:r>
              <a:rPr lang="en-GB" sz="2800" dirty="0" smtClean="0">
                <a:solidFill>
                  <a:srgbClr val="0000FF"/>
                </a:solidFill>
              </a:rPr>
              <a:t>Radiation </a:t>
            </a:r>
            <a:r>
              <a:rPr lang="en-GB" sz="2800" dirty="0">
                <a:solidFill>
                  <a:srgbClr val="0000FF"/>
                </a:solidFill>
              </a:rPr>
              <a:t>Hard Vertex Detector</a:t>
            </a:r>
            <a:endParaRPr lang="en-GB" sz="2800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Better </a:t>
            </a:r>
            <a:r>
              <a:rPr lang="en-GB" dirty="0"/>
              <a:t>utilise LHC capabilities</a:t>
            </a:r>
          </a:p>
          <a:p>
            <a:r>
              <a:rPr lang="en-GB" sz="2800" dirty="0"/>
              <a:t>Timescale, </a:t>
            </a:r>
            <a:r>
              <a:rPr lang="en-GB" sz="2800" dirty="0" smtClean="0"/>
              <a:t>2018</a:t>
            </a:r>
          </a:p>
          <a:p>
            <a:r>
              <a:rPr lang="en-GB" sz="2800" dirty="0"/>
              <a:t>Collect</a:t>
            </a:r>
            <a:r>
              <a:rPr lang="en-GB" sz="2800" dirty="0" smtClean="0"/>
              <a:t> &gt;50 </a:t>
            </a:r>
            <a:r>
              <a:rPr lang="en-GB" sz="2800" dirty="0"/>
              <a:t>fb</a:t>
            </a:r>
            <a:r>
              <a:rPr lang="en-GB" sz="2800" baseline="30000" dirty="0"/>
              <a:t>-1</a:t>
            </a:r>
            <a:r>
              <a:rPr lang="en-GB" sz="2800" dirty="0"/>
              <a:t> data</a:t>
            </a:r>
          </a:p>
          <a:p>
            <a:r>
              <a:rPr lang="en-GB" sz="2800" dirty="0"/>
              <a:t>Modest cost compared with</a:t>
            </a:r>
            <a:r>
              <a:rPr lang="en-GB" sz="2800" dirty="0" smtClean="0"/>
              <a:t> </a:t>
            </a:r>
          </a:p>
          <a:p>
            <a:pPr>
              <a:buNone/>
            </a:pPr>
            <a:r>
              <a:rPr lang="en-GB" sz="2800" dirty="0" smtClean="0"/>
              <a:t>existing </a:t>
            </a:r>
            <a:r>
              <a:rPr lang="en-GB" sz="2800" dirty="0"/>
              <a:t>accelerator infrastructure</a:t>
            </a:r>
            <a:endParaRPr lang="en-US" sz="2800" dirty="0"/>
          </a:p>
        </p:txBody>
      </p:sp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5791200" y="4267200"/>
            <a:ext cx="3018775" cy="1938992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CC0000"/>
                </a:solidFill>
                <a:latin typeface="Arial" charset="0"/>
              </a:rPr>
              <a:t>Independent of</a:t>
            </a:r>
          </a:p>
          <a:p>
            <a:r>
              <a:rPr lang="en-GB" dirty="0">
                <a:solidFill>
                  <a:srgbClr val="CC0000"/>
                </a:solidFill>
                <a:latin typeface="Arial" charset="0"/>
              </a:rPr>
              <a:t>LHC upgrade</a:t>
            </a:r>
            <a:endParaRPr lang="en-GB" dirty="0" smtClean="0">
              <a:solidFill>
                <a:srgbClr val="CC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GB" dirty="0" smtClean="0"/>
              <a:t>HL-</a:t>
            </a:r>
            <a:r>
              <a:rPr lang="en-GB" dirty="0" smtClean="0">
                <a:latin typeface="Arial" charset="0"/>
              </a:rPr>
              <a:t>LHC </a:t>
            </a:r>
            <a:r>
              <a:rPr lang="en-GB" dirty="0">
                <a:latin typeface="Arial" charset="0"/>
              </a:rPr>
              <a:t>not needed</a:t>
            </a:r>
          </a:p>
          <a:p>
            <a:pPr>
              <a:buFontTx/>
              <a:buChar char="•"/>
            </a:pPr>
            <a:r>
              <a:rPr lang="en-GB" dirty="0">
                <a:latin typeface="Arial" charset="0"/>
              </a:rPr>
              <a:t>But compatible</a:t>
            </a:r>
            <a:endParaRPr lang="en-GB" dirty="0" smtClean="0">
              <a:latin typeface="Arial" charset="0"/>
            </a:endParaRPr>
          </a:p>
          <a:p>
            <a:r>
              <a:rPr lang="en-GB" dirty="0" smtClean="0">
                <a:latin typeface="Arial" charset="0"/>
              </a:rPr>
              <a:t>With HL-LHC </a:t>
            </a:r>
            <a:r>
              <a:rPr lang="en-GB" dirty="0">
                <a:latin typeface="Arial" charset="0"/>
              </a:rPr>
              <a:t>phase</a:t>
            </a:r>
            <a:endParaRPr lang="en-US" dirty="0">
              <a:latin typeface="Arial" charset="0"/>
            </a:endParaRPr>
          </a:p>
        </p:txBody>
      </p:sp>
      <p:pic>
        <p:nvPicPr>
          <p:cNvPr id="1566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143033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Chris Parkes		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6</a:t>
            </a:fld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C65AD5-307F-3048-AB5A-91BA83469E5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600200" y="304800"/>
            <a:ext cx="5791200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 smtClean="0">
                <a:solidFill>
                  <a:srgbClr val="CC0099"/>
                </a:solidFill>
              </a:rPr>
              <a:t>Upgrade:</a:t>
            </a:r>
          </a:p>
          <a:p>
            <a:r>
              <a:rPr lang="en-US" sz="4400" dirty="0" smtClean="0">
                <a:solidFill>
                  <a:srgbClr val="CC0099"/>
                </a:solidFill>
              </a:rPr>
              <a:t>Beyond the Energy Frontier</a:t>
            </a:r>
          </a:p>
        </p:txBody>
      </p:sp>
      <p:pic>
        <p:nvPicPr>
          <p:cNvPr id="5" name="Picture 42" descr="lhc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81000"/>
            <a:ext cx="1223963" cy="7678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43200" y="2209800"/>
            <a:ext cx="3544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</a:pPr>
            <a:endParaRPr lang="en-US" sz="3200" dirty="0" smtClean="0"/>
          </a:p>
          <a:p>
            <a:pPr algn="l">
              <a:buClr>
                <a:schemeClr val="accent2"/>
              </a:buClr>
              <a:buFont typeface="Arial"/>
              <a:buChar char="•"/>
            </a:pPr>
            <a:r>
              <a:rPr lang="en-US" sz="3200" dirty="0" smtClean="0"/>
              <a:t>Detector Upgrade</a:t>
            </a:r>
          </a:p>
          <a:p>
            <a:pPr algn="l">
              <a:buClr>
                <a:schemeClr val="accent2"/>
              </a:buClr>
              <a:buFont typeface="Arial"/>
              <a:buChar char="•"/>
            </a:pPr>
            <a:endParaRPr lang="en-US" sz="3200" dirty="0" smtClean="0"/>
          </a:p>
        </p:txBody>
      </p:sp>
      <p:pic>
        <p:nvPicPr>
          <p:cNvPr id="7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505200"/>
            <a:ext cx="5867400" cy="291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28050" cy="54927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LHCb</a:t>
            </a:r>
            <a:r>
              <a:rPr lang="en-US" dirty="0" smtClean="0"/>
              <a:t> Trigger: the key to higher </a:t>
            </a:r>
            <a:r>
              <a:rPr lang="en-US" dirty="0" err="1" smtClean="0"/>
              <a:t>Lumi</a:t>
            </a:r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7" name="Picture 6" descr="LHCb general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87277" y="725673"/>
            <a:ext cx="2581205" cy="13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3886200" y="3810000"/>
            <a:ext cx="4495800" cy="1219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2" descr="test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544218"/>
            <a:ext cx="2971800" cy="276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689150" y="838200"/>
            <a:ext cx="4158861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Current First Trigger Level: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Hardware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/ECAL/HCAL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1.1 MHz readout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5334000"/>
            <a:ext cx="5420173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Performance: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channels scale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Hadronic</a:t>
            </a:r>
            <a:r>
              <a:rPr lang="en-US" dirty="0" smtClean="0">
                <a:solidFill>
                  <a:srgbClr val="FF0000"/>
                </a:solidFill>
              </a:rPr>
              <a:t> channels saturate bandwidth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8</a:t>
            </a:fld>
            <a:endParaRPr lang="en-GB" dirty="0" smtClean="0"/>
          </a:p>
        </p:txBody>
      </p:sp>
      <p:pic>
        <p:nvPicPr>
          <p:cNvPr id="11" name="Picture 10" descr="TriggerArchitectureOl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147983"/>
            <a:ext cx="3048000" cy="4203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467600" y="5715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 kHz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44" y="-152400"/>
            <a:ext cx="8694956" cy="828328"/>
          </a:xfrm>
        </p:spPr>
        <p:txBody>
          <a:bodyPr>
            <a:noAutofit/>
          </a:bodyPr>
          <a:lstStyle/>
          <a:p>
            <a:r>
              <a:rPr lang="en-US" sz="3200" dirty="0" smtClean="0"/>
              <a:t>Solution: Upgrade detector to </a:t>
            </a:r>
            <a:r>
              <a:rPr lang="en-US" sz="3200" dirty="0" smtClean="0">
                <a:solidFill>
                  <a:srgbClr val="C00000"/>
                </a:solidFill>
              </a:rPr>
              <a:t>40MHz readout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8" name="Picture 7" descr="lhcb_det2.ep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97511" y="1138406"/>
            <a:ext cx="3146489" cy="156989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7772400" y="5715000"/>
            <a:ext cx="11430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234B0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696200" y="2895600"/>
            <a:ext cx="1219200" cy="5274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838200"/>
            <a:ext cx="5668562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-268288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Upgrade Trigger fully software based</a:t>
            </a:r>
          </a:p>
          <a:p>
            <a:pPr indent="-268288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Runs in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stageable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Event Filter Farm</a:t>
            </a:r>
          </a:p>
          <a:p>
            <a:pPr indent="-268288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Up to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40 MHz input rate </a:t>
            </a:r>
          </a:p>
          <a:p>
            <a:pPr indent="-268288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20 kHz output rate</a:t>
            </a:r>
          </a:p>
          <a:p>
            <a:pPr indent="-268288"/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Trigger has access to all event information</a:t>
            </a:r>
          </a:p>
          <a:p>
            <a:pPr indent="-268288"/>
            <a:endParaRPr lang="en-US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indent="-268288"/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Run at L &gt; 10</a:t>
            </a:r>
            <a:r>
              <a:rPr lang="en-US" baseline="30000" dirty="0" smtClean="0">
                <a:solidFill>
                  <a:srgbClr val="008000"/>
                </a:solidFill>
                <a:latin typeface="Arial"/>
                <a:cs typeface="Arial"/>
              </a:rPr>
              <a:t>33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 cm</a:t>
            </a:r>
            <a:r>
              <a:rPr lang="en-US" baseline="30000" dirty="0" smtClean="0">
                <a:solidFill>
                  <a:srgbClr val="008000"/>
                </a:solidFill>
                <a:latin typeface="Arial"/>
                <a:cs typeface="Arial"/>
              </a:rPr>
              <a:t>-2 </a:t>
            </a:r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s</a:t>
            </a:r>
            <a:r>
              <a:rPr lang="en-US" baseline="30000" dirty="0" smtClean="0">
                <a:solidFill>
                  <a:srgbClr val="008000"/>
                </a:solidFill>
                <a:latin typeface="Arial"/>
                <a:cs typeface="Arial"/>
              </a:rPr>
              <a:t>-1</a:t>
            </a:r>
            <a:endParaRPr lang="en-US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indent="-268288"/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~ Gain of 2 in signal rates for </a:t>
            </a:r>
            <a:r>
              <a:rPr lang="en-US" dirty="0" err="1" smtClean="0">
                <a:solidFill>
                  <a:srgbClr val="C00000"/>
                </a:solidFill>
                <a:latin typeface="Arial"/>
                <a:cs typeface="Arial"/>
              </a:rPr>
              <a:t>hadronic</a:t>
            </a:r>
            <a:endParaRPr lang="en-US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indent="-268288"/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dependent on farm size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7161733" y="2822585"/>
            <a:ext cx="335156" cy="1622987"/>
          </a:xfrm>
          <a:prstGeom prst="triangle">
            <a:avLst>
              <a:gd name="adj" fmla="val 56061"/>
            </a:avLst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26953" y="4480855"/>
            <a:ext cx="2723134" cy="111139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HLT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Tracking and </a:t>
            </a:r>
            <a:r>
              <a:rPr lang="en-US" sz="1400" dirty="0" err="1" smtClean="0">
                <a:solidFill>
                  <a:schemeClr val="tx1"/>
                </a:solidFill>
              </a:rPr>
              <a:t>vertexing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Impact Parameter cuts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Inclusive/Exclusive selections</a:t>
            </a:r>
          </a:p>
          <a:p>
            <a:pPr algn="ctr"/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426331" y="2895600"/>
            <a:ext cx="1717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MHz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Optional 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Low Level Trigger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throttle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1-40 MHz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7278854" y="5698094"/>
            <a:ext cx="270955" cy="522864"/>
          </a:xfrm>
          <a:prstGeom prst="triangle">
            <a:avLst>
              <a:gd name="adj" fmla="val 56061"/>
            </a:avLst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04800" y="4648200"/>
          <a:ext cx="4618892" cy="178775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6099"/>
                <a:gridCol w="1693415"/>
                <a:gridCol w="1499378"/>
              </a:tblGrid>
              <a:tr h="382557">
                <a:tc>
                  <a:txBody>
                    <a:bodyPr/>
                    <a:lstStyle/>
                    <a:p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Farm Size =</a:t>
                      </a:r>
                    </a:p>
                    <a:p>
                      <a:r>
                        <a:rPr lang="en-US" baseline="0" dirty="0" smtClean="0"/>
                        <a:t>5 </a:t>
                      </a:r>
                      <a:r>
                        <a:rPr lang="en-US" baseline="0" dirty="0" err="1" smtClean="0"/>
                        <a:t>x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Farm</a:t>
                      </a:r>
                      <a:r>
                        <a:rPr lang="en-US" baseline="0" dirty="0" smtClean="0"/>
                        <a:t> Size = </a:t>
                      </a:r>
                    </a:p>
                    <a:p>
                      <a:r>
                        <a:rPr lang="en-US" baseline="0" dirty="0" smtClean="0"/>
                        <a:t>10 </a:t>
                      </a:r>
                      <a:r>
                        <a:rPr lang="en-US" baseline="0" dirty="0" err="1" smtClean="0"/>
                        <a:t>x</a:t>
                      </a:r>
                      <a:r>
                        <a:rPr lang="en-US" baseline="0" dirty="0" smtClean="0"/>
                        <a:t> 2011</a:t>
                      </a:r>
                      <a:endParaRPr lang="en-US" dirty="0"/>
                    </a:p>
                  </a:txBody>
                  <a:tcPr/>
                </a:tc>
              </a:tr>
              <a:tr h="38255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→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ff</a:t>
                      </a:r>
                      <a:endParaRPr lang="en-US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38255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→ K*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endParaRPr lang="en-US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85%</a:t>
                      </a:r>
                      <a:endParaRPr lang="en-US" dirty="0"/>
                    </a:p>
                  </a:txBody>
                  <a:tcPr/>
                </a:tc>
              </a:tr>
              <a:tr h="38255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→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fg</a:t>
                      </a:r>
                      <a:endParaRPr lang="en-US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1524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Chris Parkes		 </a:t>
            </a:r>
            <a:endParaRPr lang="en-US" dirty="0"/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620000" y="6553200"/>
            <a:ext cx="1524000" cy="304800"/>
          </a:xfrm>
        </p:spPr>
        <p:txBody>
          <a:bodyPr/>
          <a:lstStyle/>
          <a:p>
            <a:fld id="{6E0BF17A-B57E-5444-B2FA-811404FFFDF3}" type="slidenum">
              <a:rPr lang="en-GB" smtClean="0"/>
              <a:pPr/>
              <a:t>9</a:t>
            </a:fld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25738</TotalTime>
  <Words>2857</Words>
  <Application>Microsoft Macintosh PowerPoint</Application>
  <PresentationFormat>On-screen Show (4:3)</PresentationFormat>
  <Paragraphs>514</Paragraphs>
  <Slides>34</Slides>
  <Notes>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Default Design</vt:lpstr>
      <vt:lpstr>PHOTO-PAINT</vt:lpstr>
      <vt:lpstr>Slide 1</vt:lpstr>
      <vt:lpstr>Slide 2</vt:lpstr>
      <vt:lpstr>LHCb:A New Era in Flavour Physics</vt:lpstr>
      <vt:lpstr>LHCb: Initial Highlights – Part 1</vt:lpstr>
      <vt:lpstr>LHCb: Initial Highlights – Part 2</vt:lpstr>
      <vt:lpstr>LHCb Physics Programme</vt:lpstr>
      <vt:lpstr>Slide 7</vt:lpstr>
      <vt:lpstr>LHCb Trigger: the key to higher Lumi      </vt:lpstr>
      <vt:lpstr>Solution: Upgrade detector to 40MHz readout</vt:lpstr>
      <vt:lpstr>LHCb Upgrade to 40 MHz</vt:lpstr>
      <vt:lpstr>Luminosity and Pile-Up</vt:lpstr>
      <vt:lpstr>Luminosity and Pile-Up</vt:lpstr>
      <vt:lpstr>Velo Upgrade</vt:lpstr>
      <vt:lpstr>Velo R&amp;D </vt:lpstr>
      <vt:lpstr>Main Tracker</vt:lpstr>
      <vt:lpstr>New Strip chip</vt:lpstr>
      <vt:lpstr>Particle ID</vt:lpstr>
      <vt:lpstr>Calorimeters</vt:lpstr>
      <vt:lpstr>Muon Detectors</vt:lpstr>
      <vt:lpstr>~Timescales: LHCb &amp; Accelerator</vt:lpstr>
      <vt:lpstr>Slide 21</vt:lpstr>
      <vt:lpstr>LHCb Upgrade Physics Programme</vt:lpstr>
      <vt:lpstr>LHCb Upgrade Physics Programme</vt:lpstr>
      <vt:lpstr>CP Violation: Upgrade Examples</vt:lpstr>
      <vt:lpstr>Rare Decays</vt:lpstr>
      <vt:lpstr>Charm</vt:lpstr>
      <vt:lpstr>Sensitivities to key flavour channels</vt:lpstr>
      <vt:lpstr>Lepton Flavour Violation</vt:lpstr>
      <vt:lpstr>Electroweak &amp; QCD</vt:lpstr>
      <vt:lpstr>Exotics</vt:lpstr>
      <vt:lpstr>LHCb Upgrade Summary</vt:lpstr>
      <vt:lpstr>Introducing LHCb</vt:lpstr>
      <vt:lpstr>Vertex Resolution</vt:lpstr>
      <vt:lpstr>Particle Identification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parkes</dc:creator>
  <cp:lastModifiedBy>Chris Parkes</cp:lastModifiedBy>
  <cp:revision>434</cp:revision>
  <cp:lastPrinted>2012-01-10T08:50:07Z</cp:lastPrinted>
  <dcterms:created xsi:type="dcterms:W3CDTF">2012-01-09T17:23:42Z</dcterms:created>
  <dcterms:modified xsi:type="dcterms:W3CDTF">2012-01-10T09:14:19Z</dcterms:modified>
</cp:coreProperties>
</file>