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309" r:id="rId3"/>
    <p:sldId id="331" r:id="rId4"/>
    <p:sldId id="260" r:id="rId5"/>
    <p:sldId id="319" r:id="rId6"/>
    <p:sldId id="322" r:id="rId7"/>
    <p:sldId id="320" r:id="rId8"/>
    <p:sldId id="261" r:id="rId9"/>
    <p:sldId id="259" r:id="rId10"/>
    <p:sldId id="262" r:id="rId11"/>
    <p:sldId id="263" r:id="rId12"/>
    <p:sldId id="332" r:id="rId13"/>
    <p:sldId id="310" r:id="rId14"/>
    <p:sldId id="268" r:id="rId15"/>
    <p:sldId id="316" r:id="rId16"/>
    <p:sldId id="317" r:id="rId17"/>
    <p:sldId id="289" r:id="rId18"/>
    <p:sldId id="267" r:id="rId19"/>
    <p:sldId id="270" r:id="rId20"/>
    <p:sldId id="323" r:id="rId21"/>
    <p:sldId id="330" r:id="rId22"/>
    <p:sldId id="272" r:id="rId23"/>
    <p:sldId id="271" r:id="rId24"/>
    <p:sldId id="333" r:id="rId25"/>
    <p:sldId id="277" r:id="rId26"/>
    <p:sldId id="278" r:id="rId27"/>
    <p:sldId id="284" r:id="rId28"/>
    <p:sldId id="324" r:id="rId29"/>
    <p:sldId id="325" r:id="rId30"/>
    <p:sldId id="326" r:id="rId31"/>
    <p:sldId id="327" r:id="rId32"/>
    <p:sldId id="328" r:id="rId33"/>
    <p:sldId id="329" r:id="rId34"/>
    <p:sldId id="337" r:id="rId35"/>
    <p:sldId id="334" r:id="rId36"/>
    <p:sldId id="292" r:id="rId37"/>
    <p:sldId id="294" r:id="rId38"/>
    <p:sldId id="295" r:id="rId39"/>
    <p:sldId id="296" r:id="rId40"/>
    <p:sldId id="297" r:id="rId41"/>
    <p:sldId id="290" r:id="rId42"/>
    <p:sldId id="298" r:id="rId43"/>
    <p:sldId id="335" r:id="rId44"/>
    <p:sldId id="299" r:id="rId45"/>
    <p:sldId id="300" r:id="rId46"/>
    <p:sldId id="301" r:id="rId47"/>
    <p:sldId id="288" r:id="rId48"/>
    <p:sldId id="302" r:id="rId49"/>
    <p:sldId id="318" r:id="rId50"/>
    <p:sldId id="303" r:id="rId51"/>
    <p:sldId id="33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17"/>
    <a:srgbClr val="0B1A84"/>
    <a:srgbClr val="08157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5D1B-792E-2145-8720-FD42400A2014}" type="datetimeFigureOut">
              <a:rPr lang="en-US" smtClean="0"/>
              <a:t>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C68A-9D1C-994F-ADA9-222F755C73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2"/>
          <p:cNvSpPr txBox="1">
            <a:spLocks noGrp="1"/>
          </p:cNvSpPr>
          <p:nvPr/>
        </p:nvSpPr>
        <p:spPr bwMode="auto">
          <a:xfrm>
            <a:off x="3884364" y="0"/>
            <a:ext cx="2972016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algn="r" defTabSz="966788"/>
            <a:fld id="{BA7BE104-988F-437B-B52D-D21DFF1C3ACE}" type="datetime1">
              <a:rPr lang="en-US" sz="1300">
                <a:latin typeface="Arial" charset="0"/>
              </a:rPr>
              <a:pPr algn="r" defTabSz="966788"/>
              <a:t>1/9/11</a:t>
            </a:fld>
            <a:endParaRPr lang="en-US" sz="1300">
              <a:latin typeface="Arial" charset="0"/>
            </a:endParaRPr>
          </a:p>
        </p:txBody>
      </p:sp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FEA4EEF6-E4BD-4C9F-B921-2E71DC9AD651}" type="slidenum">
              <a:rPr lang="en-US" sz="1300">
                <a:latin typeface="Arial" charset="0"/>
              </a:rPr>
              <a:pPr algn="r" defTabSz="966788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C68A-9D1C-994F-ADA9-222F755C7365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2EA71-84AA-41B3-9F7B-4687A41CAFB0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00" y="3133769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440" y="4880672"/>
            <a:ext cx="6400800" cy="1313418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604320" y="249146"/>
            <a:ext cx="5322240" cy="55301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160" y="0"/>
            <a:ext cx="2024640" cy="63654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921" y="0"/>
            <a:ext cx="5940000" cy="63654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21" y="1"/>
            <a:ext cx="8038080" cy="9432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94F4AA-9F46-154F-8186-DCD1F17C5548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epi.jpg"/>
          <p:cNvPicPr>
            <a:picLocks noChangeAspect="1"/>
          </p:cNvPicPr>
          <p:nvPr userDrawn="1"/>
        </p:nvPicPr>
        <p:blipFill>
          <a:blip r:embed="rId2"/>
          <a:srcRect t="11144" r="5314" b="6953"/>
          <a:stretch>
            <a:fillRect/>
          </a:stretch>
        </p:blipFill>
        <p:spPr>
          <a:xfrm flipH="1">
            <a:off x="512559" y="1175729"/>
            <a:ext cx="4015063" cy="5018361"/>
          </a:xfrm>
          <a:prstGeom prst="rect">
            <a:avLst/>
          </a:prstGeom>
          <a:solidFill>
            <a:srgbClr val="000090">
              <a:alpha val="25000"/>
            </a:srgbClr>
          </a:solidFill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800" y="1264453"/>
            <a:ext cx="3890880" cy="510101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920" y="1264453"/>
            <a:ext cx="3890880" cy="510101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58"/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21" y="59350"/>
            <a:ext cx="9054828" cy="6790009"/>
            <a:chOff x="0" y="0"/>
            <a:chExt cx="6350" cy="4762"/>
          </a:xfrm>
        </p:grpSpPr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0" y="14"/>
              <a:ext cx="6347" cy="360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193 w 5740"/>
                <a:gd name="T5" fmla="*/ 1816 h 3273"/>
                <a:gd name="T6" fmla="*/ 0 w 5740"/>
                <a:gd name="T7" fmla="*/ 0 h 3273"/>
                <a:gd name="T8" fmla="*/ 0 w 5740"/>
                <a:gd name="T9" fmla="*/ 522 h 3273"/>
                <a:gd name="T10" fmla="*/ 3037 w 5740"/>
                <a:gd name="T11" fmla="*/ 1978 h 3273"/>
                <a:gd name="T12" fmla="*/ 5740 w 5740"/>
                <a:gd name="T13" fmla="*/ 3273 h 3273"/>
                <a:gd name="T14" fmla="*/ 5740 w 5740"/>
                <a:gd name="T15" fmla="*/ 3267 h 3273"/>
                <a:gd name="T16" fmla="*/ 3193 w 5740"/>
                <a:gd name="T17" fmla="*/ 1816 h 3273"/>
                <a:gd name="T18" fmla="*/ 3193 w 5740"/>
                <a:gd name="T19" fmla="*/ 1816 h 3273"/>
                <a:gd name="T20" fmla="*/ 0 w 5740"/>
                <a:gd name="T21" fmla="*/ 0 h 3273"/>
                <a:gd name="T22" fmla="*/ 5740 w 5740"/>
                <a:gd name="T23" fmla="*/ 3273 h 3273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164" y="0"/>
              <a:ext cx="6183" cy="357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163 w 5591"/>
                <a:gd name="T5" fmla="*/ 1714 h 3243"/>
                <a:gd name="T6" fmla="*/ 431 w 5591"/>
                <a:gd name="T7" fmla="*/ 0 h 3243"/>
                <a:gd name="T8" fmla="*/ 0 w 5591"/>
                <a:gd name="T9" fmla="*/ 0 h 3243"/>
                <a:gd name="T10" fmla="*/ 3086 w 5591"/>
                <a:gd name="T11" fmla="*/ 1786 h 3243"/>
                <a:gd name="T12" fmla="*/ 5591 w 5591"/>
                <a:gd name="T13" fmla="*/ 3243 h 3243"/>
                <a:gd name="T14" fmla="*/ 5591 w 5591"/>
                <a:gd name="T15" fmla="*/ 3237 h 3243"/>
                <a:gd name="T16" fmla="*/ 3163 w 5591"/>
                <a:gd name="T17" fmla="*/ 1714 h 3243"/>
                <a:gd name="T18" fmla="*/ 3163 w 5591"/>
                <a:gd name="T19" fmla="*/ 1714 h 3243"/>
                <a:gd name="T20" fmla="*/ 0 w 5591"/>
                <a:gd name="T21" fmla="*/ 0 h 3243"/>
                <a:gd name="T22" fmla="*/ 5591 w 5591"/>
                <a:gd name="T23" fmla="*/ 3243 h 3243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0" y="3785"/>
              <a:ext cx="4451" cy="21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4042"/>
                <a:gd name="T5" fmla="*/ 156 h 192"/>
                <a:gd name="T6" fmla="*/ 4042 w 4042"/>
                <a:gd name="T7" fmla="*/ 192 h 192"/>
                <a:gd name="T8" fmla="*/ 4042 w 4042"/>
                <a:gd name="T9" fmla="*/ 144 h 192"/>
                <a:gd name="T10" fmla="*/ 0 w 4042"/>
                <a:gd name="T11" fmla="*/ 0 h 192"/>
                <a:gd name="T12" fmla="*/ 0 w 4042"/>
                <a:gd name="T13" fmla="*/ 156 h 192"/>
                <a:gd name="T14" fmla="*/ 0 w 4042"/>
                <a:gd name="T15" fmla="*/ 156 h 192"/>
                <a:gd name="T16" fmla="*/ 0 w 4042"/>
                <a:gd name="T17" fmla="*/ 0 h 192"/>
                <a:gd name="T18" fmla="*/ 4042 w 4042"/>
                <a:gd name="T19" fmla="*/ 192 h 19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4452" y="3944"/>
              <a:ext cx="1896" cy="7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722 w 1722"/>
                <a:gd name="T5" fmla="*/ 66 h 66"/>
                <a:gd name="T6" fmla="*/ 1722 w 1722"/>
                <a:gd name="T7" fmla="*/ 60 h 66"/>
                <a:gd name="T8" fmla="*/ 0 w 1722"/>
                <a:gd name="T9" fmla="*/ 0 h 66"/>
                <a:gd name="T10" fmla="*/ 0 w 1722"/>
                <a:gd name="T11" fmla="*/ 48 h 66"/>
                <a:gd name="T12" fmla="*/ 1722 w 1722"/>
                <a:gd name="T13" fmla="*/ 66 h 66"/>
                <a:gd name="T14" fmla="*/ 1722 w 1722"/>
                <a:gd name="T15" fmla="*/ 66 h 66"/>
                <a:gd name="T16" fmla="*/ 0 w 1722"/>
                <a:gd name="T17" fmla="*/ 0 h 66"/>
                <a:gd name="T18" fmla="*/ 1722 w 1722"/>
                <a:gd name="T19" fmla="*/ 66 h 6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AutoShape 6"/>
            <p:cNvSpPr>
              <a:spLocks noChangeArrowheads="1"/>
            </p:cNvSpPr>
            <p:nvPr userDrawn="1"/>
          </p:nvSpPr>
          <p:spPr bwMode="auto">
            <a:xfrm>
              <a:off x="0" y="4108"/>
              <a:ext cx="5274" cy="36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4789"/>
                <a:gd name="T5" fmla="*/ 329 h 329"/>
                <a:gd name="T6" fmla="*/ 4789 w 4789"/>
                <a:gd name="T7" fmla="*/ 77 h 329"/>
                <a:gd name="T8" fmla="*/ 4789 w 4789"/>
                <a:gd name="T9" fmla="*/ 0 h 329"/>
                <a:gd name="T10" fmla="*/ 0 w 4789"/>
                <a:gd name="T11" fmla="*/ 107 h 329"/>
                <a:gd name="T12" fmla="*/ 0 w 4789"/>
                <a:gd name="T13" fmla="*/ 329 h 329"/>
                <a:gd name="T14" fmla="*/ 0 w 4789"/>
                <a:gd name="T15" fmla="*/ 329 h 329"/>
                <a:gd name="T16" fmla="*/ 0 w 4789"/>
                <a:gd name="T17" fmla="*/ 0 h 329"/>
                <a:gd name="T18" fmla="*/ 4789 w 4789"/>
                <a:gd name="T19" fmla="*/ 329 h 329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5274" y="4081"/>
              <a:ext cx="1074" cy="11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5 w 975"/>
                <a:gd name="T5" fmla="*/ 48 h 101"/>
                <a:gd name="T6" fmla="*/ 975 w 975"/>
                <a:gd name="T7" fmla="*/ 0 h 101"/>
                <a:gd name="T8" fmla="*/ 0 w 975"/>
                <a:gd name="T9" fmla="*/ 24 h 101"/>
                <a:gd name="T10" fmla="*/ 0 w 975"/>
                <a:gd name="T11" fmla="*/ 101 h 101"/>
                <a:gd name="T12" fmla="*/ 975 w 975"/>
                <a:gd name="T13" fmla="*/ 48 h 101"/>
                <a:gd name="T14" fmla="*/ 975 w 975"/>
                <a:gd name="T15" fmla="*/ 48 h 101"/>
                <a:gd name="T16" fmla="*/ 0 w 975"/>
                <a:gd name="T17" fmla="*/ 0 h 101"/>
                <a:gd name="T18" fmla="*/ 975 w 975"/>
                <a:gd name="T19" fmla="*/ 101 h 101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3990" y="4206"/>
              <a:ext cx="2358" cy="21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1 w 2141"/>
                <a:gd name="T5" fmla="*/ 0 h 198"/>
                <a:gd name="T6" fmla="*/ 0 w 2141"/>
                <a:gd name="T7" fmla="*/ 156 h 198"/>
                <a:gd name="T8" fmla="*/ 0 w 2141"/>
                <a:gd name="T9" fmla="*/ 198 h 198"/>
                <a:gd name="T10" fmla="*/ 2141 w 2141"/>
                <a:gd name="T11" fmla="*/ 0 h 198"/>
                <a:gd name="T12" fmla="*/ 2141 w 2141"/>
                <a:gd name="T13" fmla="*/ 0 h 198"/>
                <a:gd name="T14" fmla="*/ 0 w 2141"/>
                <a:gd name="T15" fmla="*/ 0 h 198"/>
                <a:gd name="T16" fmla="*/ 2141 w 2141"/>
                <a:gd name="T17" fmla="*/ 198 h 19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155" y="4541"/>
              <a:ext cx="1488" cy="22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623"/>
                <a:gd name="T5" fmla="*/ 348 h 348"/>
                <a:gd name="T6" fmla="*/ 311 w 3623"/>
                <a:gd name="T7" fmla="*/ 348 h 348"/>
                <a:gd name="T8" fmla="*/ 3623 w 3623"/>
                <a:gd name="T9" fmla="*/ 42 h 348"/>
                <a:gd name="T10" fmla="*/ 3623 w 3623"/>
                <a:gd name="T11" fmla="*/ 0 h 348"/>
                <a:gd name="T12" fmla="*/ 0 w 3623"/>
                <a:gd name="T13" fmla="*/ 264 h 348"/>
                <a:gd name="T14" fmla="*/ 0 w 3623"/>
                <a:gd name="T15" fmla="*/ 348 h 348"/>
                <a:gd name="T16" fmla="*/ 0 w 3623"/>
                <a:gd name="T17" fmla="*/ 348 h 348"/>
                <a:gd name="T18" fmla="*/ 0 w 3623"/>
                <a:gd name="T19" fmla="*/ 0 h 348"/>
                <a:gd name="T20" fmla="*/ 3623 w 3623"/>
                <a:gd name="T21" fmla="*/ 348 h 34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 err="1">
                  <a:solidFill>
                    <a:srgbClr val="ADADEB"/>
                  </a:solidFill>
                </a:rPr>
                <a:t>Andrzej</a:t>
              </a:r>
              <a:r>
                <a:rPr lang="en-US" sz="1100" dirty="0">
                  <a:solidFill>
                    <a:srgbClr val="ADADEB"/>
                  </a:solidFill>
                </a:rPr>
                <a:t> </a:t>
              </a:r>
              <a:r>
                <a:rPr lang="en-US" sz="1100" dirty="0" err="1">
                  <a:solidFill>
                    <a:srgbClr val="ADADEB"/>
                  </a:solidFill>
                </a:rPr>
                <a:t>Siemko</a:t>
              </a:r>
              <a:r>
                <a:rPr lang="en-US" sz="1100" dirty="0">
                  <a:solidFill>
                    <a:srgbClr val="ADADEB"/>
                  </a:solidFill>
                </a:rPr>
                <a:t>, CERN, Geneva</a:t>
              </a: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160" y="4541"/>
              <a:ext cx="2887" cy="22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82 w 2517"/>
                <a:gd name="T5" fmla="*/ 276 h 276"/>
                <a:gd name="T6" fmla="*/ 2517 w 2517"/>
                <a:gd name="T7" fmla="*/ 204 h 276"/>
                <a:gd name="T8" fmla="*/ 2260 w 2517"/>
                <a:gd name="T9" fmla="*/ 0 h 276"/>
                <a:gd name="T10" fmla="*/ 0 w 2517"/>
                <a:gd name="T11" fmla="*/ 276 h 276"/>
                <a:gd name="T12" fmla="*/ 2182 w 2517"/>
                <a:gd name="T13" fmla="*/ 276 h 276"/>
                <a:gd name="T14" fmla="*/ 2182 w 2517"/>
                <a:gd name="T15" fmla="*/ 276 h 276"/>
                <a:gd name="T16" fmla="*/ 0 w 2517"/>
                <a:gd name="T17" fmla="*/ 0 h 276"/>
                <a:gd name="T18" fmla="*/ 2517 w 2517"/>
                <a:gd name="T19" fmla="*/ 276 h 27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Cracow Epiphany Conference</a:t>
              </a:r>
              <a:r>
                <a:rPr lang="en-US" sz="1100" dirty="0" smtClean="0">
                  <a:solidFill>
                    <a:schemeClr val="bg1">
                      <a:lumMod val="85000"/>
                    </a:schemeClr>
                  </a:solidFill>
                </a:rPr>
                <a:t>   </a:t>
              </a:r>
              <a:r>
                <a:rPr lang="en-US" sz="11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10 </a:t>
              </a:r>
              <a:r>
                <a:rPr lang="en-US" sz="11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– 12 January 2011</a:t>
              </a: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800" y="4265"/>
              <a:ext cx="1548" cy="417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05 w 1405"/>
                <a:gd name="T5" fmla="*/ 126 h 378"/>
                <a:gd name="T6" fmla="*/ 1405 w 1405"/>
                <a:gd name="T7" fmla="*/ 0 h 378"/>
                <a:gd name="T8" fmla="*/ 0 w 1405"/>
                <a:gd name="T9" fmla="*/ 174 h 378"/>
                <a:gd name="T10" fmla="*/ 257 w 1405"/>
                <a:gd name="T11" fmla="*/ 378 h 378"/>
                <a:gd name="T12" fmla="*/ 1405 w 1405"/>
                <a:gd name="T13" fmla="*/ 126 h 378"/>
                <a:gd name="T14" fmla="*/ 1405 w 1405"/>
                <a:gd name="T15" fmla="*/ 126 h 378"/>
                <a:gd name="T16" fmla="*/ 0 w 1405"/>
                <a:gd name="T17" fmla="*/ 0 h 378"/>
                <a:gd name="T18" fmla="*/ 1405 w 1405"/>
                <a:gd name="T19" fmla="*/ 378 h 37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5545" y="3474"/>
              <a:ext cx="802" cy="26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29 w 729"/>
                <a:gd name="T5" fmla="*/ 240 h 240"/>
                <a:gd name="T6" fmla="*/ 0 w 729"/>
                <a:gd name="T7" fmla="*/ 0 h 240"/>
                <a:gd name="T8" fmla="*/ 0 w 729"/>
                <a:gd name="T9" fmla="*/ 6 h 240"/>
                <a:gd name="T10" fmla="*/ 729 w 729"/>
                <a:gd name="T11" fmla="*/ 240 h 240"/>
                <a:gd name="T12" fmla="*/ 729 w 729"/>
                <a:gd name="T13" fmla="*/ 240 h 240"/>
                <a:gd name="T14" fmla="*/ 0 w 729"/>
                <a:gd name="T15" fmla="*/ 0 h 240"/>
                <a:gd name="T16" fmla="*/ 729 w 729"/>
                <a:gd name="T17" fmla="*/ 240 h 24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0" y="1638"/>
              <a:ext cx="5545" cy="184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035"/>
                <a:gd name="T5" fmla="*/ 72 h 1672"/>
                <a:gd name="T6" fmla="*/ 5035 w 5035"/>
                <a:gd name="T7" fmla="*/ 1672 h 1672"/>
                <a:gd name="T8" fmla="*/ 5035 w 5035"/>
                <a:gd name="T9" fmla="*/ 1666 h 1672"/>
                <a:gd name="T10" fmla="*/ 0 w 5035"/>
                <a:gd name="T11" fmla="*/ 0 h 1672"/>
                <a:gd name="T12" fmla="*/ 0 w 5035"/>
                <a:gd name="T13" fmla="*/ 72 h 1672"/>
                <a:gd name="T14" fmla="*/ 0 w 5035"/>
                <a:gd name="T15" fmla="*/ 72 h 1672"/>
                <a:gd name="T16" fmla="*/ 0 w 5035"/>
                <a:gd name="T17" fmla="*/ 0 h 1672"/>
                <a:gd name="T18" fmla="*/ 5035 w 5035"/>
                <a:gd name="T19" fmla="*/ 1672 h 167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5545" y="3361"/>
              <a:ext cx="802" cy="35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29 w 729"/>
                <a:gd name="T5" fmla="*/ 318 h 318"/>
                <a:gd name="T6" fmla="*/ 729 w 729"/>
                <a:gd name="T7" fmla="*/ 312 h 318"/>
                <a:gd name="T8" fmla="*/ 0 w 729"/>
                <a:gd name="T9" fmla="*/ 0 h 318"/>
                <a:gd name="T10" fmla="*/ 0 w 729"/>
                <a:gd name="T11" fmla="*/ 54 h 318"/>
                <a:gd name="T12" fmla="*/ 729 w 729"/>
                <a:gd name="T13" fmla="*/ 318 h 318"/>
                <a:gd name="T14" fmla="*/ 729 w 729"/>
                <a:gd name="T15" fmla="*/ 318 h 318"/>
                <a:gd name="T16" fmla="*/ 0 w 729"/>
                <a:gd name="T17" fmla="*/ 0 h 318"/>
                <a:gd name="T18" fmla="*/ 729 w 729"/>
                <a:gd name="T19" fmla="*/ 318 h 3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0" y="1010"/>
              <a:ext cx="5545" cy="2411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035"/>
                <a:gd name="T5" fmla="*/ 396 h 2188"/>
                <a:gd name="T6" fmla="*/ 5035 w 5035"/>
                <a:gd name="T7" fmla="*/ 2188 h 2188"/>
                <a:gd name="T8" fmla="*/ 5035 w 5035"/>
                <a:gd name="T9" fmla="*/ 2134 h 2188"/>
                <a:gd name="T10" fmla="*/ 0 w 5035"/>
                <a:gd name="T11" fmla="*/ 0 h 2188"/>
                <a:gd name="T12" fmla="*/ 0 w 5035"/>
                <a:gd name="T13" fmla="*/ 396 h 2188"/>
                <a:gd name="T14" fmla="*/ 0 w 5035"/>
                <a:gd name="T15" fmla="*/ 396 h 2188"/>
                <a:gd name="T16" fmla="*/ 0 w 5035"/>
                <a:gd name="T17" fmla="*/ 0 h 2188"/>
                <a:gd name="T18" fmla="*/ 5035 w 5035"/>
                <a:gd name="T19" fmla="*/ 2188 h 218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529" y="0"/>
              <a:ext cx="3482" cy="300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163"/>
                <a:gd name="T5" fmla="*/ 0 h 2727"/>
                <a:gd name="T6" fmla="*/ 3145 w 3163"/>
                <a:gd name="T7" fmla="*/ 2727 h 2727"/>
                <a:gd name="T8" fmla="*/ 3163 w 3163"/>
                <a:gd name="T9" fmla="*/ 2704 h 2727"/>
                <a:gd name="T10" fmla="*/ 102 w 3163"/>
                <a:gd name="T11" fmla="*/ 0 h 2727"/>
                <a:gd name="T12" fmla="*/ 0 w 3163"/>
                <a:gd name="T13" fmla="*/ 0 h 2727"/>
                <a:gd name="T14" fmla="*/ 0 w 3163"/>
                <a:gd name="T15" fmla="*/ 0 h 2727"/>
                <a:gd name="T16" fmla="*/ 0 w 3163"/>
                <a:gd name="T17" fmla="*/ 0 h 2727"/>
                <a:gd name="T18" fmla="*/ 3163 w 3163"/>
                <a:gd name="T19" fmla="*/ 2727 h 272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5992" y="2979"/>
              <a:ext cx="356" cy="33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23 w 323"/>
                <a:gd name="T5" fmla="*/ 299 h 299"/>
                <a:gd name="T6" fmla="*/ 323 w 323"/>
                <a:gd name="T7" fmla="*/ 263 h 299"/>
                <a:gd name="T8" fmla="*/ 18 w 323"/>
                <a:gd name="T9" fmla="*/ 0 h 299"/>
                <a:gd name="T10" fmla="*/ 0 w 323"/>
                <a:gd name="T11" fmla="*/ 23 h 299"/>
                <a:gd name="T12" fmla="*/ 323 w 323"/>
                <a:gd name="T13" fmla="*/ 299 h 299"/>
                <a:gd name="T14" fmla="*/ 323 w 323"/>
                <a:gd name="T15" fmla="*/ 299 h 299"/>
                <a:gd name="T16" fmla="*/ 0 w 323"/>
                <a:gd name="T17" fmla="*/ 0 h 299"/>
                <a:gd name="T18" fmla="*/ 323 w 323"/>
                <a:gd name="T19" fmla="*/ 299 h 299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038" y="2853"/>
              <a:ext cx="310" cy="37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81 w 281"/>
                <a:gd name="T5" fmla="*/ 335 h 335"/>
                <a:gd name="T6" fmla="*/ 281 w 281"/>
                <a:gd name="T7" fmla="*/ 173 h 335"/>
                <a:gd name="T8" fmla="*/ 96 w 281"/>
                <a:gd name="T9" fmla="*/ 0 h 335"/>
                <a:gd name="T10" fmla="*/ 0 w 281"/>
                <a:gd name="T11" fmla="*/ 90 h 335"/>
                <a:gd name="T12" fmla="*/ 281 w 281"/>
                <a:gd name="T13" fmla="*/ 335 h 335"/>
                <a:gd name="T14" fmla="*/ 281 w 281"/>
                <a:gd name="T15" fmla="*/ 335 h 335"/>
                <a:gd name="T16" fmla="*/ 0 w 281"/>
                <a:gd name="T17" fmla="*/ 0 h 335"/>
                <a:gd name="T18" fmla="*/ 281 w 281"/>
                <a:gd name="T19" fmla="*/ 335 h 335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705" y="0"/>
              <a:ext cx="3438" cy="295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122"/>
                <a:gd name="T5" fmla="*/ 0 h 2680"/>
                <a:gd name="T6" fmla="*/ 3026 w 3122"/>
                <a:gd name="T7" fmla="*/ 2680 h 2680"/>
                <a:gd name="T8" fmla="*/ 3122 w 3122"/>
                <a:gd name="T9" fmla="*/ 2590 h 2680"/>
                <a:gd name="T10" fmla="*/ 383 w 3122"/>
                <a:gd name="T11" fmla="*/ 0 h 2680"/>
                <a:gd name="T12" fmla="*/ 0 w 3122"/>
                <a:gd name="T13" fmla="*/ 0 h 2680"/>
                <a:gd name="T14" fmla="*/ 0 w 3122"/>
                <a:gd name="T15" fmla="*/ 0 h 2680"/>
                <a:gd name="T16" fmla="*/ 0 w 3122"/>
                <a:gd name="T17" fmla="*/ 0 h 2680"/>
                <a:gd name="T18" fmla="*/ 3122 w 3122"/>
                <a:gd name="T19" fmla="*/ 2680 h 268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6202" y="2794"/>
              <a:ext cx="145" cy="14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2 w 132"/>
                <a:gd name="T5" fmla="*/ 132 h 132"/>
                <a:gd name="T6" fmla="*/ 0 w 132"/>
                <a:gd name="T7" fmla="*/ 0 h 132"/>
                <a:gd name="T8" fmla="*/ 0 w 132"/>
                <a:gd name="T9" fmla="*/ 0 h 132"/>
                <a:gd name="T10" fmla="*/ 132 w 132"/>
                <a:gd name="T11" fmla="*/ 132 h 132"/>
                <a:gd name="T12" fmla="*/ 132 w 132"/>
                <a:gd name="T13" fmla="*/ 132 h 132"/>
                <a:gd name="T14" fmla="*/ 0 w 132"/>
                <a:gd name="T15" fmla="*/ 0 h 132"/>
                <a:gd name="T16" fmla="*/ 132 w 132"/>
                <a:gd name="T17" fmla="*/ 132 h 13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3431" y="0"/>
              <a:ext cx="2771" cy="279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2517"/>
                <a:gd name="T5" fmla="*/ 0 h 2536"/>
                <a:gd name="T6" fmla="*/ 2517 w 2517"/>
                <a:gd name="T7" fmla="*/ 2536 h 2536"/>
                <a:gd name="T8" fmla="*/ 2517 w 2517"/>
                <a:gd name="T9" fmla="*/ 2536 h 2536"/>
                <a:gd name="T10" fmla="*/ 66 w 2517"/>
                <a:gd name="T11" fmla="*/ 0 h 2536"/>
                <a:gd name="T12" fmla="*/ 0 w 2517"/>
                <a:gd name="T13" fmla="*/ 0 h 2536"/>
                <a:gd name="T14" fmla="*/ 0 w 2517"/>
                <a:gd name="T15" fmla="*/ 0 h 2536"/>
                <a:gd name="T16" fmla="*/ 0 w 2517"/>
                <a:gd name="T17" fmla="*/ 0 h 2536"/>
                <a:gd name="T18" fmla="*/ 2517 w 2517"/>
                <a:gd name="T19" fmla="*/ 2536 h 253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3845" y="0"/>
              <a:ext cx="2423" cy="273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2200"/>
                <a:gd name="T5" fmla="*/ 0 h 2482"/>
                <a:gd name="T6" fmla="*/ 2188 w 2200"/>
                <a:gd name="T7" fmla="*/ 2482 h 2482"/>
                <a:gd name="T8" fmla="*/ 2200 w 2200"/>
                <a:gd name="T9" fmla="*/ 2476 h 2482"/>
                <a:gd name="T10" fmla="*/ 317 w 2200"/>
                <a:gd name="T11" fmla="*/ 0 h 2482"/>
                <a:gd name="T12" fmla="*/ 0 w 2200"/>
                <a:gd name="T13" fmla="*/ 0 h 2482"/>
                <a:gd name="T14" fmla="*/ 0 w 2200"/>
                <a:gd name="T15" fmla="*/ 0 h 2482"/>
                <a:gd name="T16" fmla="*/ 0 w 2200"/>
                <a:gd name="T17" fmla="*/ 0 h 2482"/>
                <a:gd name="T18" fmla="*/ 2200 w 2200"/>
                <a:gd name="T19" fmla="*/ 2482 h 248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>
              <a:off x="6255" y="2728"/>
              <a:ext cx="93" cy="106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4 w 84"/>
                <a:gd name="T5" fmla="*/ 96 h 96"/>
                <a:gd name="T6" fmla="*/ 84 w 84"/>
                <a:gd name="T7" fmla="*/ 90 h 96"/>
                <a:gd name="T8" fmla="*/ 12 w 84"/>
                <a:gd name="T9" fmla="*/ 0 h 96"/>
                <a:gd name="T10" fmla="*/ 0 w 84"/>
                <a:gd name="T11" fmla="*/ 6 h 96"/>
                <a:gd name="T12" fmla="*/ 84 w 84"/>
                <a:gd name="T13" fmla="*/ 96 h 96"/>
                <a:gd name="T14" fmla="*/ 84 w 84"/>
                <a:gd name="T15" fmla="*/ 96 h 96"/>
                <a:gd name="T16" fmla="*/ 0 w 84"/>
                <a:gd name="T17" fmla="*/ 0 h 96"/>
                <a:gd name="T18" fmla="*/ 84 w 84"/>
                <a:gd name="T19" fmla="*/ 96 h 9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>
              <a:off x="6177" y="937"/>
              <a:ext cx="171" cy="56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55 w 155"/>
                <a:gd name="T5" fmla="*/ 516 h 516"/>
                <a:gd name="T6" fmla="*/ 155 w 155"/>
                <a:gd name="T7" fmla="*/ 204 h 516"/>
                <a:gd name="T8" fmla="*/ 77 w 155"/>
                <a:gd name="T9" fmla="*/ 0 h 516"/>
                <a:gd name="T10" fmla="*/ 0 w 155"/>
                <a:gd name="T11" fmla="*/ 192 h 516"/>
                <a:gd name="T12" fmla="*/ 155 w 155"/>
                <a:gd name="T13" fmla="*/ 516 h 516"/>
                <a:gd name="T14" fmla="*/ 155 w 155"/>
                <a:gd name="T15" fmla="*/ 516 h 516"/>
                <a:gd name="T16" fmla="*/ 0 w 155"/>
                <a:gd name="T17" fmla="*/ 0 h 516"/>
                <a:gd name="T18" fmla="*/ 155 w 155"/>
                <a:gd name="T19" fmla="*/ 516 h 51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>
              <a:off x="5630" y="0"/>
              <a:ext cx="632" cy="114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74"/>
                <a:gd name="T5" fmla="*/ 0 h 1043"/>
                <a:gd name="T6" fmla="*/ 497 w 574"/>
                <a:gd name="T7" fmla="*/ 1043 h 1043"/>
                <a:gd name="T8" fmla="*/ 574 w 574"/>
                <a:gd name="T9" fmla="*/ 851 h 1043"/>
                <a:gd name="T10" fmla="*/ 251 w 574"/>
                <a:gd name="T11" fmla="*/ 0 h 1043"/>
                <a:gd name="T12" fmla="*/ 0 w 574"/>
                <a:gd name="T13" fmla="*/ 0 h 1043"/>
                <a:gd name="T14" fmla="*/ 0 w 574"/>
                <a:gd name="T15" fmla="*/ 0 h 1043"/>
                <a:gd name="T16" fmla="*/ 0 w 574"/>
                <a:gd name="T17" fmla="*/ 0 h 1043"/>
                <a:gd name="T18" fmla="*/ 574 w 574"/>
                <a:gd name="T19" fmla="*/ 1043 h 1043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>
              <a:off x="5965" y="0"/>
              <a:ext cx="376" cy="877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4 w 341"/>
                <a:gd name="T5" fmla="*/ 0 h 797"/>
                <a:gd name="T6" fmla="*/ 0 w 341"/>
                <a:gd name="T7" fmla="*/ 0 h 797"/>
                <a:gd name="T8" fmla="*/ 287 w 341"/>
                <a:gd name="T9" fmla="*/ 797 h 797"/>
                <a:gd name="T10" fmla="*/ 341 w 341"/>
                <a:gd name="T11" fmla="*/ 653 h 797"/>
                <a:gd name="T12" fmla="*/ 144 w 341"/>
                <a:gd name="T13" fmla="*/ 0 h 797"/>
                <a:gd name="T14" fmla="*/ 144 w 341"/>
                <a:gd name="T15" fmla="*/ 0 h 797"/>
                <a:gd name="T16" fmla="*/ 0 w 341"/>
                <a:gd name="T17" fmla="*/ 0 h 797"/>
                <a:gd name="T18" fmla="*/ 341 w 341"/>
                <a:gd name="T19" fmla="*/ 797 h 79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>
              <a:off x="6282" y="720"/>
              <a:ext cx="66" cy="34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60"/>
                <a:gd name="T5" fmla="*/ 144 h 312"/>
                <a:gd name="T6" fmla="*/ 60 w 60"/>
                <a:gd name="T7" fmla="*/ 312 h 312"/>
                <a:gd name="T8" fmla="*/ 60 w 60"/>
                <a:gd name="T9" fmla="*/ 6 h 312"/>
                <a:gd name="T10" fmla="*/ 54 w 60"/>
                <a:gd name="T11" fmla="*/ 0 h 312"/>
                <a:gd name="T12" fmla="*/ 0 w 60"/>
                <a:gd name="T13" fmla="*/ 144 h 312"/>
                <a:gd name="T14" fmla="*/ 0 w 60"/>
                <a:gd name="T15" fmla="*/ 144 h 312"/>
                <a:gd name="T16" fmla="*/ 0 w 60"/>
                <a:gd name="T17" fmla="*/ 0 h 312"/>
                <a:gd name="T18" fmla="*/ 60 w 60"/>
                <a:gd name="T19" fmla="*/ 312 h 312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>
              <a:off x="2" y="1765"/>
              <a:ext cx="6341" cy="205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740"/>
                <a:gd name="T5" fmla="*/ 371 h 1864"/>
                <a:gd name="T6" fmla="*/ 5740 w 5740"/>
                <a:gd name="T7" fmla="*/ 1864 h 1864"/>
                <a:gd name="T8" fmla="*/ 5740 w 5740"/>
                <a:gd name="T9" fmla="*/ 1834 h 1864"/>
                <a:gd name="T10" fmla="*/ 0 w 5740"/>
                <a:gd name="T11" fmla="*/ 0 h 1864"/>
                <a:gd name="T12" fmla="*/ 0 w 5740"/>
                <a:gd name="T13" fmla="*/ 371 h 1864"/>
                <a:gd name="T14" fmla="*/ 0 w 5740"/>
                <a:gd name="T15" fmla="*/ 371 h 1864"/>
                <a:gd name="T16" fmla="*/ 0 w 5740"/>
                <a:gd name="T17" fmla="*/ 0 h 1864"/>
                <a:gd name="T18" fmla="*/ 5740 w 5740"/>
                <a:gd name="T19" fmla="*/ 1864 h 1864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6343" y="3840"/>
              <a:ext cx="7" cy="7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  <a:gd name="T10" fmla="*/ 6 w 6"/>
                <a:gd name="T11" fmla="*/ 6 h 6"/>
                <a:gd name="T12" fmla="*/ 6 w 6"/>
                <a:gd name="T13" fmla="*/ 6 h 6"/>
                <a:gd name="T14" fmla="*/ 0 w 6"/>
                <a:gd name="T15" fmla="*/ 0 h 6"/>
                <a:gd name="T16" fmla="*/ 6 w 6"/>
                <a:gd name="T17" fmla="*/ 6 h 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" y="2373"/>
              <a:ext cx="6341" cy="147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740"/>
                <a:gd name="T5" fmla="*/ 366 h 1337"/>
                <a:gd name="T6" fmla="*/ 5740 w 5740"/>
                <a:gd name="T7" fmla="*/ 1337 h 1337"/>
                <a:gd name="T8" fmla="*/ 5740 w 5740"/>
                <a:gd name="T9" fmla="*/ 1331 h 1337"/>
                <a:gd name="T10" fmla="*/ 0 w 5740"/>
                <a:gd name="T11" fmla="*/ 0 h 1337"/>
                <a:gd name="T12" fmla="*/ 0 w 5740"/>
                <a:gd name="T13" fmla="*/ 366 h 1337"/>
                <a:gd name="T14" fmla="*/ 0 w 5740"/>
                <a:gd name="T15" fmla="*/ 366 h 1337"/>
                <a:gd name="T16" fmla="*/ 0 w 5740"/>
                <a:gd name="T17" fmla="*/ 0 h 1337"/>
                <a:gd name="T18" fmla="*/ 5740 w 5740"/>
                <a:gd name="T19" fmla="*/ 1337 h 133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3" name="AutoShape 31"/>
            <p:cNvSpPr>
              <a:spLocks noChangeArrowheads="1"/>
            </p:cNvSpPr>
            <p:nvPr userDrawn="1"/>
          </p:nvSpPr>
          <p:spPr bwMode="auto">
            <a:xfrm>
              <a:off x="2" y="3502"/>
              <a:ext cx="6341" cy="456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740"/>
                <a:gd name="T5" fmla="*/ 48 h 414"/>
                <a:gd name="T6" fmla="*/ 5740 w 5740"/>
                <a:gd name="T7" fmla="*/ 414 h 414"/>
                <a:gd name="T8" fmla="*/ 5740 w 5740"/>
                <a:gd name="T9" fmla="*/ 402 h 414"/>
                <a:gd name="T10" fmla="*/ 0 w 5740"/>
                <a:gd name="T11" fmla="*/ 0 h 414"/>
                <a:gd name="T12" fmla="*/ 0 w 5740"/>
                <a:gd name="T13" fmla="*/ 48 h 414"/>
                <a:gd name="T14" fmla="*/ 0 w 5740"/>
                <a:gd name="T15" fmla="*/ 48 h 414"/>
                <a:gd name="T16" fmla="*/ 0 w 5740"/>
                <a:gd name="T17" fmla="*/ 0 h 414"/>
                <a:gd name="T18" fmla="*/ 5740 w 5740"/>
                <a:gd name="T19" fmla="*/ 414 h 414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1430" y="0"/>
              <a:ext cx="4913" cy="350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4448"/>
                <a:gd name="T5" fmla="*/ 0 h 3177"/>
                <a:gd name="T6" fmla="*/ 4448 w 4448"/>
                <a:gd name="T7" fmla="*/ 3177 h 3177"/>
                <a:gd name="T8" fmla="*/ 4448 w 4448"/>
                <a:gd name="T9" fmla="*/ 3153 h 3177"/>
                <a:gd name="T10" fmla="*/ 125 w 4448"/>
                <a:gd name="T11" fmla="*/ 0 h 3177"/>
                <a:gd name="T12" fmla="*/ 0 w 4448"/>
                <a:gd name="T13" fmla="*/ 0 h 3177"/>
                <a:gd name="T14" fmla="*/ 0 w 4448"/>
                <a:gd name="T15" fmla="*/ 0 h 3177"/>
                <a:gd name="T16" fmla="*/ 0 w 4448"/>
                <a:gd name="T17" fmla="*/ 0 h 3177"/>
                <a:gd name="T18" fmla="*/ 4448 w 4448"/>
                <a:gd name="T19" fmla="*/ 3177 h 317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AutoShape 33"/>
            <p:cNvSpPr>
              <a:spLocks noChangeArrowheads="1"/>
            </p:cNvSpPr>
            <p:nvPr/>
          </p:nvSpPr>
          <p:spPr bwMode="auto">
            <a:xfrm>
              <a:off x="3661" y="0"/>
              <a:ext cx="2682" cy="288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2428"/>
                <a:gd name="T5" fmla="*/ 0 h 2614"/>
                <a:gd name="T6" fmla="*/ 2428 w 2428"/>
                <a:gd name="T7" fmla="*/ 2614 h 2614"/>
                <a:gd name="T8" fmla="*/ 2428 w 2428"/>
                <a:gd name="T9" fmla="*/ 2608 h 2614"/>
                <a:gd name="T10" fmla="*/ 66 w 2428"/>
                <a:gd name="T11" fmla="*/ 0 h 2614"/>
                <a:gd name="T12" fmla="*/ 0 w 2428"/>
                <a:gd name="T13" fmla="*/ 0 h 2614"/>
                <a:gd name="T14" fmla="*/ 0 w 2428"/>
                <a:gd name="T15" fmla="*/ 0 h 2614"/>
                <a:gd name="T16" fmla="*/ 0 w 2428"/>
                <a:gd name="T17" fmla="*/ 0 h 2614"/>
                <a:gd name="T18" fmla="*/ 2428 w 2428"/>
                <a:gd name="T19" fmla="*/ 2614 h 2614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4354" y="0"/>
              <a:ext cx="1989" cy="2716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85 w 1800"/>
                <a:gd name="T5" fmla="*/ 0 h 2464"/>
                <a:gd name="T6" fmla="*/ 0 w 1800"/>
                <a:gd name="T7" fmla="*/ 0 h 2464"/>
                <a:gd name="T8" fmla="*/ 1800 w 1800"/>
                <a:gd name="T9" fmla="*/ 2464 h 2464"/>
                <a:gd name="T10" fmla="*/ 1800 w 1800"/>
                <a:gd name="T11" fmla="*/ 2248 h 2464"/>
                <a:gd name="T12" fmla="*/ 1794 w 1800"/>
                <a:gd name="T13" fmla="*/ 2248 h 2464"/>
                <a:gd name="T14" fmla="*/ 485 w 1800"/>
                <a:gd name="T15" fmla="*/ 0 h 2464"/>
                <a:gd name="T16" fmla="*/ 485 w 1800"/>
                <a:gd name="T17" fmla="*/ 0 h 2464"/>
                <a:gd name="T18" fmla="*/ 0 w 1800"/>
                <a:gd name="T19" fmla="*/ 0 h 2464"/>
                <a:gd name="T20" fmla="*/ 1800 w 1800"/>
                <a:gd name="T21" fmla="*/ 2464 h 2464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4982" y="0"/>
              <a:ext cx="1361" cy="2286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1232"/>
                <a:gd name="T5" fmla="*/ 0 h 2074"/>
                <a:gd name="T6" fmla="*/ 1232 w 1232"/>
                <a:gd name="T7" fmla="*/ 2074 h 2074"/>
                <a:gd name="T8" fmla="*/ 1232 w 1232"/>
                <a:gd name="T9" fmla="*/ 2038 h 2074"/>
                <a:gd name="T10" fmla="*/ 42 w 1232"/>
                <a:gd name="T11" fmla="*/ 0 h 2074"/>
                <a:gd name="T12" fmla="*/ 0 w 1232"/>
                <a:gd name="T13" fmla="*/ 0 h 2074"/>
                <a:gd name="T14" fmla="*/ 0 w 1232"/>
                <a:gd name="T15" fmla="*/ 0 h 2074"/>
                <a:gd name="T16" fmla="*/ 0 w 1232"/>
                <a:gd name="T17" fmla="*/ 0 h 2074"/>
                <a:gd name="T18" fmla="*/ 1232 w 1232"/>
                <a:gd name="T19" fmla="*/ 2074 h 2074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5175" y="0"/>
              <a:ext cx="1169" cy="2134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1058"/>
                <a:gd name="T5" fmla="*/ 0 h 1936"/>
                <a:gd name="T6" fmla="*/ 1058 w 1058"/>
                <a:gd name="T7" fmla="*/ 1936 h 1936"/>
                <a:gd name="T8" fmla="*/ 1058 w 1058"/>
                <a:gd name="T9" fmla="*/ 1930 h 1936"/>
                <a:gd name="T10" fmla="*/ 54 w 1058"/>
                <a:gd name="T11" fmla="*/ 0 h 1936"/>
                <a:gd name="T12" fmla="*/ 0 w 1058"/>
                <a:gd name="T13" fmla="*/ 0 h 1936"/>
                <a:gd name="T14" fmla="*/ 0 w 1058"/>
                <a:gd name="T15" fmla="*/ 0 h 1936"/>
                <a:gd name="T16" fmla="*/ 0 w 1058"/>
                <a:gd name="T17" fmla="*/ 0 h 1936"/>
                <a:gd name="T18" fmla="*/ 1058 w 1058"/>
                <a:gd name="T19" fmla="*/ 1936 h 1936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9" name="AutoShape 37"/>
            <p:cNvSpPr>
              <a:spLocks noChangeArrowheads="1"/>
            </p:cNvSpPr>
            <p:nvPr/>
          </p:nvSpPr>
          <p:spPr bwMode="auto">
            <a:xfrm>
              <a:off x="5491" y="0"/>
              <a:ext cx="852" cy="163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71 w 771"/>
                <a:gd name="T5" fmla="*/ 1433 h 1487"/>
                <a:gd name="T6" fmla="*/ 42 w 771"/>
                <a:gd name="T7" fmla="*/ 0 h 1487"/>
                <a:gd name="T8" fmla="*/ 0 w 771"/>
                <a:gd name="T9" fmla="*/ 0 h 1487"/>
                <a:gd name="T10" fmla="*/ 771 w 771"/>
                <a:gd name="T11" fmla="*/ 1487 h 1487"/>
                <a:gd name="T12" fmla="*/ 771 w 771"/>
                <a:gd name="T13" fmla="*/ 1433 h 1487"/>
                <a:gd name="T14" fmla="*/ 771 w 771"/>
                <a:gd name="T15" fmla="*/ 1433 h 1487"/>
                <a:gd name="T16" fmla="*/ 0 w 771"/>
                <a:gd name="T17" fmla="*/ 0 h 1487"/>
                <a:gd name="T18" fmla="*/ 771 w 771"/>
                <a:gd name="T19" fmla="*/ 1487 h 1487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0" y="1799"/>
              <a:ext cx="6347" cy="2047"/>
              <a:chOff x="0" y="1799"/>
              <a:chExt cx="6347" cy="2047"/>
            </a:xfrm>
          </p:grpSpPr>
          <p:sp>
            <p:nvSpPr>
              <p:cNvPr id="3111" name="AutoShape 39"/>
              <p:cNvSpPr>
                <a:spLocks noChangeArrowheads="1"/>
              </p:cNvSpPr>
              <p:nvPr/>
            </p:nvSpPr>
            <p:spPr bwMode="auto">
              <a:xfrm>
                <a:off x="0" y="1799"/>
                <a:ext cx="4046" cy="1447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0 w 3659"/>
                  <a:gd name="T5" fmla="*/ 0 h 1313"/>
                  <a:gd name="T6" fmla="*/ 0 w 3659"/>
                  <a:gd name="T7" fmla="*/ 366 h 1313"/>
                  <a:gd name="T8" fmla="*/ 3635 w 3659"/>
                  <a:gd name="T9" fmla="*/ 1313 h 1313"/>
                  <a:gd name="T10" fmla="*/ 3647 w 3659"/>
                  <a:gd name="T11" fmla="*/ 1235 h 1313"/>
                  <a:gd name="T12" fmla="*/ 3659 w 3659"/>
                  <a:gd name="T13" fmla="*/ 1163 h 1313"/>
                  <a:gd name="T14" fmla="*/ 0 w 3659"/>
                  <a:gd name="T15" fmla="*/ 0 h 1313"/>
                  <a:gd name="T16" fmla="*/ 0 w 3659"/>
                  <a:gd name="T17" fmla="*/ 0 h 1313"/>
                  <a:gd name="T18" fmla="*/ 0 w 3659"/>
                  <a:gd name="T19" fmla="*/ 0 h 1313"/>
                  <a:gd name="T20" fmla="*/ 3659 w 3659"/>
                  <a:gd name="T21" fmla="*/ 1313 h 1313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2" name="AutoShape 40"/>
              <p:cNvSpPr>
                <a:spLocks noChangeArrowheads="1"/>
              </p:cNvSpPr>
              <p:nvPr/>
            </p:nvSpPr>
            <p:spPr bwMode="auto">
              <a:xfrm>
                <a:off x="4020" y="3081"/>
                <a:ext cx="2328" cy="766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05 w 2105"/>
                  <a:gd name="T5" fmla="*/ 665 h 695"/>
                  <a:gd name="T6" fmla="*/ 24 w 2105"/>
                  <a:gd name="T7" fmla="*/ 0 h 695"/>
                  <a:gd name="T8" fmla="*/ 12 w 2105"/>
                  <a:gd name="T9" fmla="*/ 72 h 695"/>
                  <a:gd name="T10" fmla="*/ 0 w 2105"/>
                  <a:gd name="T11" fmla="*/ 150 h 695"/>
                  <a:gd name="T12" fmla="*/ 2105 w 2105"/>
                  <a:gd name="T13" fmla="*/ 695 h 695"/>
                  <a:gd name="T14" fmla="*/ 2105 w 2105"/>
                  <a:gd name="T15" fmla="*/ 665 h 695"/>
                  <a:gd name="T16" fmla="*/ 2105 w 2105"/>
                  <a:gd name="T17" fmla="*/ 665 h 695"/>
                  <a:gd name="T18" fmla="*/ 0 w 2105"/>
                  <a:gd name="T19" fmla="*/ 0 h 695"/>
                  <a:gd name="T20" fmla="*/ 2105 w 2105"/>
                  <a:gd name="T21" fmla="*/ 695 h 695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1046880" y="1"/>
            <a:ext cx="7845120" cy="943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331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00" y="1264453"/>
            <a:ext cx="7741440" cy="5101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56481" y="6241616"/>
            <a:ext cx="2134080" cy="459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7682401" y="6539727"/>
            <a:ext cx="145296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39" tIns="42452" rIns="81639" bIns="42452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6000"/>
              </a:lnSpc>
              <a:tabLst>
                <a:tab pos="656650" algn="l"/>
                <a:tab pos="1313299" algn="l"/>
                <a:tab pos="1969949" algn="l"/>
              </a:tabLst>
              <a:defRPr sz="1100">
                <a:solidFill>
                  <a:srgbClr val="ADAD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9BD07728-2B80-794C-B308-EDCF7ECC86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76321" y="914497"/>
            <a:ext cx="9067680" cy="144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7" name="Picture 4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8593" y="59350"/>
            <a:ext cx="760407" cy="760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2pPr>
      <a:lvl3pPr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3pPr>
      <a:lvl4pPr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4pPr>
      <a:lvl5pPr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5pPr>
      <a:lvl6pPr marL="2280994" indent="-207363"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6pPr>
      <a:lvl7pPr marL="2695720" indent="-207363"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7pPr>
      <a:lvl8pPr marL="3110446" indent="-207363"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8pPr>
      <a:lvl9pPr marL="3525172" indent="-207363" algn="ctr" defTabSz="414726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xi Sans" charset="0"/>
          <a:cs typeface="Luxi Sans" charset="0"/>
        </a:defRPr>
      </a:lvl9pPr>
    </p:titleStyle>
    <p:bodyStyle>
      <a:lvl1pPr marL="311045" indent="-311045" algn="l" defTabSz="414726" rtl="0" eaLnBrk="1" fontAlgn="base" hangingPunct="1">
        <a:lnSpc>
          <a:spcPct val="87000"/>
        </a:lnSpc>
        <a:spcBef>
          <a:spcPts val="726"/>
        </a:spcBef>
        <a:spcAft>
          <a:spcPct val="0"/>
        </a:spcAft>
        <a:buClr>
          <a:srgbClr val="FFCC00"/>
        </a:buClr>
        <a:buSzPct val="100000"/>
        <a:buFont typeface="Arial" charset="0"/>
        <a:buChar char="•"/>
        <a:defRPr sz="2500">
          <a:solidFill>
            <a:srgbClr val="FFCC00"/>
          </a:solidFill>
          <a:latin typeface="+mn-lt"/>
          <a:ea typeface="+mn-ea"/>
          <a:cs typeface="+mn-cs"/>
        </a:defRPr>
      </a:lvl1pPr>
      <a:lvl2pPr marL="673930" indent="-259204" algn="l" defTabSz="414726" rtl="0" eaLnBrk="1" fontAlgn="base" hangingPunct="1">
        <a:lnSpc>
          <a:spcPct val="87000"/>
        </a:lnSpc>
        <a:spcBef>
          <a:spcPts val="635"/>
        </a:spcBef>
        <a:spcAft>
          <a:spcPct val="0"/>
        </a:spcAft>
        <a:buSzPct val="100000"/>
        <a:buFont typeface="Arial" charset="0"/>
        <a:buChar char="•"/>
        <a:defRPr sz="2200">
          <a:solidFill>
            <a:srgbClr val="FFFF99"/>
          </a:solidFill>
          <a:latin typeface="+mn-lt"/>
          <a:ea typeface="+mn-ea"/>
          <a:cs typeface="+mn-cs"/>
        </a:defRPr>
      </a:lvl2pPr>
      <a:lvl3pPr marL="1036815" indent="-207363" algn="l" defTabSz="414726" rtl="0" eaLnBrk="1" fontAlgn="base" hangingPunct="1">
        <a:lnSpc>
          <a:spcPct val="87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FFFF99"/>
          </a:solidFill>
          <a:latin typeface="+mn-lt"/>
          <a:ea typeface="+mn-ea"/>
          <a:cs typeface="+mn-cs"/>
        </a:defRPr>
      </a:lvl3pPr>
      <a:lvl4pPr marL="1451541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99"/>
          </a:solidFill>
          <a:latin typeface="+mn-lt"/>
          <a:ea typeface="+mn-ea"/>
          <a:cs typeface="+mn-cs"/>
        </a:defRPr>
      </a:lvl4pPr>
      <a:lvl5pPr marL="1866268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99"/>
          </a:solidFill>
          <a:latin typeface="+mn-lt"/>
          <a:ea typeface="+mn-ea"/>
          <a:cs typeface="+mn-cs"/>
        </a:defRPr>
      </a:lvl5pPr>
      <a:lvl6pPr marL="2280994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FFFFFF"/>
          </a:solidFill>
          <a:latin typeface="+mn-lt"/>
          <a:ea typeface="+mn-ea"/>
          <a:cs typeface="+mn-cs"/>
        </a:defRPr>
      </a:lvl6pPr>
      <a:lvl7pPr marL="2695720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FFFFFF"/>
          </a:solidFill>
          <a:latin typeface="+mn-lt"/>
          <a:ea typeface="+mn-ea"/>
          <a:cs typeface="+mn-cs"/>
        </a:defRPr>
      </a:lvl7pPr>
      <a:lvl8pPr marL="3110446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FFFFFF"/>
          </a:solidFill>
          <a:latin typeface="+mn-lt"/>
          <a:ea typeface="+mn-ea"/>
          <a:cs typeface="+mn-cs"/>
        </a:defRPr>
      </a:lvl8pPr>
      <a:lvl9pPr marL="3525172" indent="-207363" algn="l" defTabSz="414726" rtl="0" eaLnBrk="1" fontAlgn="base" hangingPunct="1">
        <a:lnSpc>
          <a:spcPct val="87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8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xcel_97_-_2004_Worksheet5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5655"/>
            <a:ext cx="7772400" cy="1470025"/>
          </a:xfrm>
        </p:spPr>
        <p:txBody>
          <a:bodyPr/>
          <a:lstStyle/>
          <a:p>
            <a:r>
              <a:rPr lang="en-US" sz="4800" b="1" dirty="0" smtClean="0"/>
              <a:t>The first year of operating the LHC accelerator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399" cy="1981200"/>
          </a:xfrm>
        </p:spPr>
        <p:txBody>
          <a:bodyPr/>
          <a:lstStyle/>
          <a:p>
            <a:r>
              <a:rPr lang="en-US" dirty="0" err="1" smtClean="0"/>
              <a:t>Andrzej</a:t>
            </a:r>
            <a:r>
              <a:rPr lang="en-US" dirty="0" smtClean="0"/>
              <a:t> SIEMKO</a:t>
            </a:r>
          </a:p>
          <a:p>
            <a:r>
              <a:rPr lang="en-US" sz="2000" dirty="0" smtClean="0"/>
              <a:t>CERN, European Organization for Nuclear Research</a:t>
            </a:r>
          </a:p>
          <a:p>
            <a:r>
              <a:rPr lang="en-US" sz="2000" dirty="0" smtClean="0"/>
              <a:t>Geneva, </a:t>
            </a:r>
            <a:r>
              <a:rPr lang="en-US" sz="2000" dirty="0" smtClean="0"/>
              <a:t>Switzerland</a:t>
            </a:r>
          </a:p>
          <a:p>
            <a:endParaRPr lang="en-US" sz="2000" dirty="0" smtClean="0"/>
          </a:p>
          <a:p>
            <a:r>
              <a:rPr lang="en-US" dirty="0" smtClean="0"/>
              <a:t>On behalf of the LHC commissioning team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</a:t>
            </a:r>
            <a:r>
              <a:rPr lang="en-US" dirty="0" smtClean="0"/>
              <a:t> - pres</a:t>
            </a:r>
            <a:r>
              <a:rPr lang="en-US" dirty="0" smtClean="0"/>
              <a:t>ent i</a:t>
            </a:r>
            <a:r>
              <a:rPr lang="en-US" dirty="0" smtClean="0"/>
              <a:t>ntensity limit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83613"/>
            <a:ext cx="5257799" cy="330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029200" y="2938046"/>
            <a:ext cx="1524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829301" y="3433347"/>
            <a:ext cx="1447796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2709446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0" y="4843046"/>
            <a:ext cx="5257800" cy="58477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Fix I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max</a:t>
            </a:r>
            <a:r>
              <a:rPr lang="en-US" sz="1600" b="1" dirty="0" smtClean="0">
                <a:solidFill>
                  <a:schemeClr val="bg1"/>
                </a:solidFill>
              </a:rPr>
              <a:t> to </a:t>
            </a:r>
            <a:r>
              <a:rPr lang="en-US" sz="1600" b="1" dirty="0" smtClean="0">
                <a:solidFill>
                  <a:srgbClr val="FF0000"/>
                </a:solidFill>
              </a:rPr>
              <a:t>6×10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protons per beam at 3.5TeV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(about 20% nominal intensity)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10000" y="5452646"/>
            <a:ext cx="5257800" cy="338554"/>
          </a:xfrm>
          <a:prstGeom prst="rect">
            <a:avLst/>
          </a:prstGeom>
          <a:solidFill>
            <a:srgbClr val="FF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</a:rPr>
              <a:t>30MJ stored beam energy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0" y="1828800"/>
            <a:ext cx="3810000" cy="4264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First stage to allow 40% of nominal intensity at 7TeV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certain assumptions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LHC lifetimes and loss rates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0.1%/s assumed (0.2h lifetime)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Ideal cleaning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>
                <a:solidFill>
                  <a:schemeClr val="accent3">
                    <a:lumMod val="85000"/>
                  </a:schemeClr>
                </a:solidFill>
              </a:rPr>
              <a:t>Imperfections bring this down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Deformed jaws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>
                <a:solidFill>
                  <a:schemeClr val="accent3">
                    <a:lumMod val="85000"/>
                  </a:schemeClr>
                </a:solidFill>
              </a:rPr>
              <a:t>Tilt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 &amp; offset &amp; gap errors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aseline="0" dirty="0" smtClean="0">
                <a:solidFill>
                  <a:schemeClr val="accent3">
                    <a:lumMod val="85000"/>
                  </a:schemeClr>
                </a:solidFill>
              </a:rPr>
              <a:t>Machine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 alignment</a:t>
            </a:r>
            <a:endParaRPr lang="en-US" sz="1400" baseline="0" dirty="0" smtClean="0">
              <a:solidFill>
                <a:schemeClr val="accent3">
                  <a:lumMod val="8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Machine stability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Tight settings 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</a:rPr>
              <a:t>are challenging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 settings make use of aperture to relax tolerances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54048" y="897100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Collimation system conceived as a staged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Lower energy means bigger beams</a:t>
            </a:r>
          </a:p>
          <a:p>
            <a:pPr lvl="1"/>
            <a:r>
              <a:rPr lang="en-US" dirty="0" smtClean="0"/>
              <a:t>Less aperture margin around the IP</a:t>
            </a:r>
          </a:p>
          <a:p>
            <a:pPr lvl="1"/>
            <a:r>
              <a:rPr lang="en-US" dirty="0" smtClean="0"/>
              <a:t>Higher </a:t>
            </a:r>
            <a:r>
              <a:rPr lang="el-GR" dirty="0" smtClean="0"/>
              <a:t>β</a:t>
            </a:r>
            <a:r>
              <a:rPr lang="en-US" dirty="0" smtClean="0"/>
              <a:t>* helps in this</a:t>
            </a:r>
          </a:p>
          <a:p>
            <a:r>
              <a:rPr lang="en-US" dirty="0" smtClean="0"/>
              <a:t>&gt; 50 bunches requires crossing angle</a:t>
            </a:r>
          </a:p>
          <a:p>
            <a:pPr lvl="1"/>
            <a:r>
              <a:rPr lang="en-US" dirty="0" smtClean="0"/>
              <a:t>Requires more aperture</a:t>
            </a:r>
          </a:p>
          <a:p>
            <a:pPr lvl="1"/>
            <a:r>
              <a:rPr lang="en-US" dirty="0" smtClean="0"/>
              <a:t>Higher </a:t>
            </a:r>
            <a:r>
              <a:rPr lang="el-GR" dirty="0" smtClean="0"/>
              <a:t>β</a:t>
            </a:r>
            <a:r>
              <a:rPr lang="en-US" dirty="0" smtClean="0"/>
              <a:t>* again helps</a:t>
            </a:r>
          </a:p>
          <a:p>
            <a:endParaRPr lang="en-US" dirty="0" smtClean="0"/>
          </a:p>
          <a:p>
            <a:r>
              <a:rPr lang="en-US" dirty="0" smtClean="0"/>
              <a:t>Targets for 3.5TeV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2m</a:t>
            </a:r>
            <a:r>
              <a:rPr lang="en-US" dirty="0" smtClean="0"/>
              <a:t> no crossing angle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3m</a:t>
            </a:r>
            <a:r>
              <a:rPr lang="en-US" dirty="0" smtClean="0"/>
              <a:t> with crossing angle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* and F in </a:t>
            </a:r>
            <a:r>
              <a:rPr lang="en-US" dirty="0" smtClean="0"/>
              <a:t>2010</a:t>
            </a:r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172200" y="1219200"/>
          <a:ext cx="914400" cy="392112"/>
        </p:xfrm>
        <a:graphic>
          <a:graphicData uri="http://schemas.openxmlformats.org/presentationml/2006/ole">
            <p:oleObj spid="_x0000_s33794" name="Equation" r:id="rId3" imgW="482400" imgH="22860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239000" y="1219200"/>
          <a:ext cx="914400" cy="396875"/>
        </p:xfrm>
        <a:graphic>
          <a:graphicData uri="http://schemas.openxmlformats.org/presentationml/2006/ole">
            <p:oleObj spid="_x0000_s33795" name="Equation" r:id="rId4" imgW="583920" imgH="253800" progId="Equation.3">
              <p:embed/>
            </p:oleObj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800" y="3701733"/>
            <a:ext cx="4648200" cy="200818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3800" y="5926024"/>
            <a:ext cx="4648200" cy="26571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OUTLINE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Early beam operations and main parameters for the first LHC proton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Strategy and progress during 2010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Observations, encountered </a:t>
            </a:r>
            <a:r>
              <a:rPr lang="en-US" sz="2800" dirty="0" smtClean="0">
                <a:solidFill>
                  <a:srgbClr val="404040"/>
                </a:solidFill>
              </a:rPr>
              <a:t>limitations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First heavy ion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Prospects for 2011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20th 2009</a:t>
            </a:r>
          </a:p>
          <a:p>
            <a:pPr lvl="1"/>
            <a:r>
              <a:rPr lang="en-US" dirty="0" smtClean="0"/>
              <a:t>First</a:t>
            </a:r>
            <a:r>
              <a:rPr lang="en-US" dirty="0" smtClean="0"/>
              <a:t> LHC beams </a:t>
            </a:r>
            <a:r>
              <a:rPr lang="en-US" dirty="0" smtClean="0"/>
              <a:t>around again</a:t>
            </a:r>
          </a:p>
          <a:p>
            <a:r>
              <a:rPr lang="en-US" dirty="0" smtClean="0"/>
              <a:t>November 29th 2009</a:t>
            </a:r>
          </a:p>
          <a:p>
            <a:pPr lvl="1"/>
            <a:r>
              <a:rPr lang="en-US" dirty="0" smtClean="0"/>
              <a:t>Both beams accelerated to 1.18 </a:t>
            </a:r>
            <a:r>
              <a:rPr lang="en-US" dirty="0" err="1" smtClean="0"/>
              <a:t>TeV</a:t>
            </a:r>
            <a:r>
              <a:rPr lang="en-US" dirty="0" smtClean="0"/>
              <a:t> simultaneously</a:t>
            </a:r>
          </a:p>
          <a:p>
            <a:r>
              <a:rPr lang="en-US" dirty="0" smtClean="0"/>
              <a:t>December 8th 2009</a:t>
            </a:r>
          </a:p>
          <a:p>
            <a:pPr lvl="1"/>
            <a:r>
              <a:rPr lang="en-US" dirty="0" smtClean="0"/>
              <a:t>2x2 bunches </a:t>
            </a:r>
            <a:r>
              <a:rPr lang="en-US" dirty="0" smtClean="0"/>
              <a:t>accelerated to 1.18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First collisions at 2.36 </a:t>
            </a:r>
            <a:r>
              <a:rPr lang="en-US" dirty="0" err="1" smtClean="0"/>
              <a:t>TeV</a:t>
            </a:r>
            <a:r>
              <a:rPr lang="en-US" dirty="0" smtClean="0"/>
              <a:t> cm!</a:t>
            </a:r>
          </a:p>
          <a:p>
            <a:r>
              <a:rPr lang="en-US" dirty="0" smtClean="0"/>
              <a:t>December 14th  2009</a:t>
            </a:r>
          </a:p>
          <a:p>
            <a:pPr lvl="1"/>
            <a:r>
              <a:rPr lang="en-US" dirty="0" smtClean="0"/>
              <a:t>Stable 2x2</a:t>
            </a:r>
            <a:r>
              <a:rPr lang="en-US" dirty="0" smtClean="0"/>
              <a:t> bunches at </a:t>
            </a:r>
            <a:r>
              <a:rPr lang="en-US" dirty="0" smtClean="0"/>
              <a:t>1.18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Collisions in all four experiments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re-</a:t>
            </a:r>
            <a:r>
              <a:rPr lang="en-US" dirty="0" smtClean="0"/>
              <a:t>commissioning after partial repair of 13 kA joints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88100" y="3060700"/>
            <a:ext cx="201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LHC - highest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energy </a:t>
            </a:r>
            <a:r>
              <a:rPr lang="en-US" dirty="0">
                <a:solidFill>
                  <a:srgbClr val="FF0000"/>
                </a:solidFill>
              </a:rPr>
              <a:t>collider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46880" y="5589300"/>
            <a:ext cx="736052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Limited to 2 kA in main</a:t>
            </a:r>
            <a:r>
              <a:rPr lang="en-US" dirty="0" smtClean="0"/>
              <a:t> superconducting magnet circuits </a:t>
            </a:r>
            <a:r>
              <a:rPr lang="en-US" dirty="0"/>
              <a:t>(1.18 </a:t>
            </a:r>
            <a:r>
              <a:rPr lang="en-US" dirty="0" err="1"/>
              <a:t>TeV</a:t>
            </a:r>
            <a:r>
              <a:rPr lang="en-US" dirty="0"/>
              <a:t>) during deployment and testing of new Quench Protection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operational cycle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" y="3581400"/>
            <a:ext cx="18243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052920" y="3200400"/>
            <a:ext cx="609599" cy="3810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5" name="Straight Connector 24"/>
          <p:cNvCxnSpPr>
            <a:endCxn id="31" idx="4"/>
          </p:cNvCxnSpPr>
          <p:nvPr/>
        </p:nvCxnSpPr>
        <p:spPr>
          <a:xfrm rot="5400000" flipH="1" flipV="1">
            <a:off x="2273898" y="1988821"/>
            <a:ext cx="1600201" cy="8229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flipH="1" flipV="1">
            <a:off x="3485479" y="1295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60383" y="1295400"/>
            <a:ext cx="14736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5763" y="3200400"/>
            <a:ext cx="113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Injection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2865" y="2133600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Ramp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4800" y="914400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Squeeze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21649" y="914400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Collisions</a:t>
            </a:r>
            <a:endParaRPr lang="en-US" b="1" dirty="0">
              <a:solidFill>
                <a:srgbClr val="D9D9D9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334000" y="1295400"/>
            <a:ext cx="1600200" cy="0"/>
          </a:xfrm>
          <a:prstGeom prst="line">
            <a:avLst/>
          </a:prstGeom>
          <a:ln w="25400"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9"/>
          <p:cNvGrpSpPr/>
          <p:nvPr/>
        </p:nvGrpSpPr>
        <p:grpSpPr>
          <a:xfrm flipH="1">
            <a:off x="6934200" y="1295400"/>
            <a:ext cx="1828800" cy="2286000"/>
            <a:chOff x="4434841" y="2895600"/>
            <a:chExt cx="1813559" cy="2286000"/>
          </a:xfrm>
        </p:grpSpPr>
        <p:sp>
          <p:nvSpPr>
            <p:cNvPr id="63" name="Freeform 62"/>
            <p:cNvSpPr/>
            <p:nvPr/>
          </p:nvSpPr>
          <p:spPr>
            <a:xfrm>
              <a:off x="4434841" y="4800600"/>
              <a:ext cx="609599" cy="381000"/>
            </a:xfrm>
            <a:custGeom>
              <a:avLst/>
              <a:gdLst>
                <a:gd name="connsiteX0" fmla="*/ 0 w 1019175"/>
                <a:gd name="connsiteY0" fmla="*/ 485775 h 487362"/>
                <a:gd name="connsiteX1" fmla="*/ 247650 w 1019175"/>
                <a:gd name="connsiteY1" fmla="*/ 466725 h 487362"/>
                <a:gd name="connsiteX2" fmla="*/ 600075 w 1019175"/>
                <a:gd name="connsiteY2" fmla="*/ 361950 h 487362"/>
                <a:gd name="connsiteX3" fmla="*/ 838200 w 1019175"/>
                <a:gd name="connsiteY3" fmla="*/ 190500 h 487362"/>
                <a:gd name="connsiteX4" fmla="*/ 1019175 w 1019175"/>
                <a:gd name="connsiteY4" fmla="*/ 0 h 4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487362">
                  <a:moveTo>
                    <a:pt x="0" y="485775"/>
                  </a:moveTo>
                  <a:cubicBezTo>
                    <a:pt x="73819" y="486568"/>
                    <a:pt x="147638" y="487362"/>
                    <a:pt x="247650" y="466725"/>
                  </a:cubicBezTo>
                  <a:cubicBezTo>
                    <a:pt x="347662" y="446088"/>
                    <a:pt x="501650" y="407987"/>
                    <a:pt x="600075" y="361950"/>
                  </a:cubicBezTo>
                  <a:cubicBezTo>
                    <a:pt x="698500" y="315913"/>
                    <a:pt x="768350" y="250825"/>
                    <a:pt x="838200" y="190500"/>
                  </a:cubicBezTo>
                  <a:cubicBezTo>
                    <a:pt x="908050" y="130175"/>
                    <a:pt x="963612" y="65087"/>
                    <a:pt x="1019175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67" name="Straight Connector 66"/>
            <p:cNvCxnSpPr>
              <a:endCxn id="68" idx="4"/>
            </p:cNvCxnSpPr>
            <p:nvPr/>
          </p:nvCxnSpPr>
          <p:spPr>
            <a:xfrm rot="5400000" flipH="1" flipV="1">
              <a:off x="4655819" y="3589021"/>
              <a:ext cx="1600201" cy="8229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 flipH="1" flipV="1">
              <a:off x="5867400" y="2895600"/>
              <a:ext cx="381000" cy="304800"/>
            </a:xfrm>
            <a:custGeom>
              <a:avLst/>
              <a:gdLst>
                <a:gd name="connsiteX0" fmla="*/ 0 w 1019175"/>
                <a:gd name="connsiteY0" fmla="*/ 485775 h 487362"/>
                <a:gd name="connsiteX1" fmla="*/ 247650 w 1019175"/>
                <a:gd name="connsiteY1" fmla="*/ 466725 h 487362"/>
                <a:gd name="connsiteX2" fmla="*/ 600075 w 1019175"/>
                <a:gd name="connsiteY2" fmla="*/ 361950 h 487362"/>
                <a:gd name="connsiteX3" fmla="*/ 838200 w 1019175"/>
                <a:gd name="connsiteY3" fmla="*/ 190500 h 487362"/>
                <a:gd name="connsiteX4" fmla="*/ 1019175 w 1019175"/>
                <a:gd name="connsiteY4" fmla="*/ 0 h 48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487362">
                  <a:moveTo>
                    <a:pt x="0" y="485775"/>
                  </a:moveTo>
                  <a:cubicBezTo>
                    <a:pt x="73819" y="486568"/>
                    <a:pt x="147638" y="487362"/>
                    <a:pt x="247650" y="466725"/>
                  </a:cubicBezTo>
                  <a:cubicBezTo>
                    <a:pt x="347662" y="446088"/>
                    <a:pt x="501650" y="407987"/>
                    <a:pt x="600075" y="361950"/>
                  </a:cubicBezTo>
                  <a:cubicBezTo>
                    <a:pt x="698500" y="315913"/>
                    <a:pt x="768350" y="250825"/>
                    <a:pt x="838200" y="190500"/>
                  </a:cubicBezTo>
                  <a:cubicBezTo>
                    <a:pt x="908050" y="130175"/>
                    <a:pt x="963612" y="65087"/>
                    <a:pt x="1019175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710928" y="2133600"/>
            <a:ext cx="142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D9D9D9"/>
                </a:solidFill>
              </a:rPr>
              <a:t>Rampdown</a:t>
            </a:r>
            <a:endParaRPr lang="en-US" b="1" dirty="0">
              <a:solidFill>
                <a:srgbClr val="D9D9D9"/>
              </a:solidFill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304800" y="3896360"/>
          <a:ext cx="84582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1676400"/>
                <a:gridCol w="152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Rampdown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Many schemes</a:t>
                      </a:r>
                    </a:p>
                    <a:p>
                      <a:pPr algn="ctr"/>
                      <a:r>
                        <a:rPr lang="en-US" sz="1600" b="1" baseline="0" dirty="0" smtClean="0"/>
                        <a:t>Injection channel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Dynamic effects</a:t>
                      </a:r>
                    </a:p>
                    <a:p>
                      <a:pPr algn="ctr"/>
                      <a:r>
                        <a:rPr lang="en-US" sz="1600" b="1" dirty="0" smtClean="0"/>
                        <a:t>Feedbacks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Optics</a:t>
                      </a:r>
                    </a:p>
                    <a:p>
                      <a:pPr algn="ctr"/>
                      <a:r>
                        <a:rPr lang="en-US" sz="1600" b="1" dirty="0" smtClean="0"/>
                        <a:t>Collimators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Beam steering</a:t>
                      </a:r>
                    </a:p>
                    <a:p>
                      <a:pPr algn="ctr"/>
                      <a:r>
                        <a:rPr lang="en-US" sz="1600" b="1" dirty="0" smtClean="0"/>
                        <a:t>Beam-beam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Ramp rates</a:t>
                      </a:r>
                    </a:p>
                    <a:p>
                      <a:pPr algn="ctr"/>
                      <a:r>
                        <a:rPr lang="en-US" sz="1600" b="1" dirty="0" smtClean="0"/>
                        <a:t>Reproducibility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" y="5069840"/>
          <a:ext cx="84582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itchFamily="2" charset="2"/>
                        </a:rPr>
                        <a:t>                  </a:t>
                      </a:r>
                      <a:r>
                        <a:rPr lang="en-US" dirty="0" smtClean="0"/>
                        <a:t>All through the cycle                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Beam dump</a:t>
                      </a:r>
                    </a:p>
                    <a:p>
                      <a:pPr algn="ctr"/>
                      <a:r>
                        <a:rPr lang="en-US" sz="1600" b="1" dirty="0" smtClean="0"/>
                        <a:t>Collimations system</a:t>
                      </a:r>
                    </a:p>
                    <a:p>
                      <a:pPr algn="ctr"/>
                      <a:r>
                        <a:rPr lang="en-US" sz="1600" b="1" dirty="0" smtClean="0"/>
                        <a:t>Protection devices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609600" y="2438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362199" y="2438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38600" y="2438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562600" y="2438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elogbook.cern.ch/eLogbook/attach_reader?attach_id=1068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580" y="4365130"/>
            <a:ext cx="63246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First Collisions at 3.5TeV/beam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000" y="1562099"/>
            <a:ext cx="7741440" cy="4803369"/>
          </a:xfrm>
        </p:spPr>
        <p:txBody>
          <a:bodyPr/>
          <a:lstStyle/>
          <a:p>
            <a:r>
              <a:rPr lang="en-US" dirty="0" smtClean="0"/>
              <a:t>Steady progress but carefully</a:t>
            </a:r>
          </a:p>
          <a:p>
            <a:pPr lvl="1"/>
            <a:r>
              <a:rPr lang="en-US" dirty="0" smtClean="0"/>
              <a:t>Increase the number of bunches slowly</a:t>
            </a:r>
          </a:p>
          <a:p>
            <a:r>
              <a:rPr lang="en-US" dirty="0" smtClean="0"/>
              <a:t>Prepare for future progress</a:t>
            </a:r>
          </a:p>
          <a:p>
            <a:pPr lvl="1"/>
            <a:r>
              <a:rPr lang="en-US" dirty="0" smtClean="0"/>
              <a:t>Decided to go to nominal bunch intensities of 1.1·10</a:t>
            </a:r>
            <a:r>
              <a:rPr lang="en-US" baseline="30000" dirty="0" smtClean="0"/>
              <a:t>11</a:t>
            </a:r>
          </a:p>
          <a:p>
            <a:pPr lvl="1"/>
            <a:r>
              <a:rPr lang="en-US" dirty="0" smtClean="0"/>
              <a:t>Squeeze = </a:t>
            </a:r>
            <a:r>
              <a:rPr lang="el-GR" dirty="0" smtClean="0"/>
              <a:t>β</a:t>
            </a:r>
            <a:r>
              <a:rPr lang="en-US" dirty="0" smtClean="0"/>
              <a:t>* at the IP back to 3.5 m to prepare for crossing angle</a:t>
            </a:r>
            <a:r>
              <a:rPr lang="en-US" dirty="0" smtClean="0"/>
              <a:t> and </a:t>
            </a:r>
            <a:r>
              <a:rPr lang="en-US" dirty="0" smtClean="0"/>
              <a:t>have some protection margin</a:t>
            </a:r>
          </a:p>
          <a:p>
            <a:r>
              <a:rPr lang="en-US" dirty="0" smtClean="0"/>
              <a:t>Why slowly:</a:t>
            </a:r>
          </a:p>
          <a:p>
            <a:pPr lvl="1"/>
            <a:r>
              <a:rPr lang="en-US" dirty="0" smtClean="0"/>
              <a:t>Don’t want to break the machine</a:t>
            </a:r>
          </a:p>
          <a:p>
            <a:pPr lvl="1"/>
            <a:r>
              <a:rPr lang="en-US" dirty="0" smtClean="0"/>
              <a:t>It is more complicated with more bunches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first collisions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strategy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9628" y="1675235"/>
          <a:ext cx="7742168" cy="403948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45211"/>
                <a:gridCol w="2225873"/>
                <a:gridCol w="1451657"/>
                <a:gridCol w="2419427"/>
              </a:tblGrid>
              <a:tr h="444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Some numbers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What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Limit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Comment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42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Pilot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Single bunch of 5 10</a:t>
                      </a:r>
                      <a:r>
                        <a:rPr lang="en-US" sz="1400" b="1" baseline="30000" dirty="0" smtClean="0"/>
                        <a:t>9</a:t>
                      </a:r>
                      <a:r>
                        <a:rPr lang="en-US" sz="1400" b="1" dirty="0" smtClean="0"/>
                        <a:t> protons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Quench limit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Safe beam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r>
                        <a:rPr lang="en-US" sz="1400" b="1" baseline="30000" dirty="0" smtClean="0"/>
                        <a:t>12</a:t>
                      </a:r>
                      <a:r>
                        <a:rPr lang="en-US" sz="1400" b="1" baseline="0" dirty="0" smtClean="0"/>
                        <a:t> protons at 450 </a:t>
                      </a:r>
                      <a:r>
                        <a:rPr lang="en-US" sz="1400" b="1" baseline="0" dirty="0" err="1" smtClean="0"/>
                        <a:t>GeV</a:t>
                      </a:r>
                      <a:endParaRPr lang="en-US" sz="14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Damage limit</a:t>
                      </a:r>
                      <a:endParaRPr lang="en-US" sz="14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40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Energy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Safe </a:t>
                      </a:r>
                      <a:r>
                        <a:rPr lang="en-US" sz="1400" b="1" u="none" strike="noStrike" dirty="0"/>
                        <a:t>beam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Scales with 1/E</a:t>
                      </a:r>
                      <a:r>
                        <a:rPr lang="en-US" sz="1400" b="1" baseline="30000" dirty="0" smtClean="0"/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40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0.45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1.00E+12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  <a:tr h="44440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1.18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1.94E+11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  <a:tr h="44440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3.5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3.06E+10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  <a:tr h="444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/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9.41E+09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Commissioning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9000" y="1264453"/>
            <a:ext cx="7968440" cy="51010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At whatever energy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Correct everything </a:t>
            </a:r>
            <a:r>
              <a:rPr lang="en-US" dirty="0" smtClean="0"/>
              <a:t>with safe beams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Then establish references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Then set up protection devices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Then increase intensity </a:t>
            </a:r>
            <a:r>
              <a:rPr lang="en-US" dirty="0" smtClean="0">
                <a:solidFill>
                  <a:srgbClr val="FF0000"/>
                </a:solidFill>
              </a:rPr>
              <a:t>incrementally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Low bunch currents, increase </a:t>
            </a:r>
            <a:r>
              <a:rPr lang="en-US" dirty="0" smtClean="0"/>
              <a:t>k</a:t>
            </a:r>
            <a:r>
              <a:rPr lang="en-US" baseline="-25000" dirty="0" smtClean="0"/>
              <a:t>b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Increase bunch current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High </a:t>
            </a:r>
            <a:r>
              <a:rPr lang="en-US" dirty="0" smtClean="0"/>
              <a:t>bunch current, low k</a:t>
            </a:r>
            <a:r>
              <a:rPr lang="en-US" baseline="-25000" dirty="0" smtClean="0"/>
              <a:t>b</a:t>
            </a:r>
            <a:r>
              <a:rPr lang="en-US" dirty="0" smtClean="0"/>
              <a:t>, same total current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Nominal bunch currents, increase k</a:t>
            </a:r>
            <a:r>
              <a:rPr lang="en-US" baseline="-25000" dirty="0" smtClean="0"/>
              <a:t>b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Once k</a:t>
            </a:r>
            <a:r>
              <a:rPr lang="en-US" baseline="-25000" dirty="0" smtClean="0"/>
              <a:t>b</a:t>
            </a:r>
            <a:r>
              <a:rPr lang="en-US" dirty="0" smtClean="0"/>
              <a:t> &gt; 50 or so, need bunch trains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CC17"/>
                </a:solidFill>
              </a:rPr>
              <a:t>At each stage, re-qualify machine protection systems</a:t>
            </a:r>
            <a:endParaRPr lang="en-US" dirty="0">
              <a:solidFill>
                <a:srgbClr val="FFCC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reached</a:t>
            </a:r>
            <a:r>
              <a:rPr lang="en-US" dirty="0" smtClean="0"/>
              <a:t> during 2010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242819"/>
          <a:ext cx="8839200" cy="359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4648200"/>
                <a:gridCol w="2667000"/>
              </a:tblGrid>
              <a:tr h="2125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Achieved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Feb 28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Restart with beam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Mar 12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Ramp to 1.18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Mar 19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Ramp to 3.5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30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First collisions at 7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centre of mass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 01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Start squeeze commissioning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Regular physics runs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 on 2 bunches of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Un-squeezed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1 colliding pairs per experiment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Rates around 100Hz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rgbClr val="FFFF99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 07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Squeeze to 2 m in points 1 and 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 09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Single nominal bunch of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1.1×1011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stable at 450GeV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 13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Squeeze to 2 m in point 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 16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Squeeze to 2m in point 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April 24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stable beams at 7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3 on 3, squeeze to 2m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28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May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Increase bunch intensity to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,Increase k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Regular physics runs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May 24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13 on 13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2m, 8 colliding pairs per experiment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29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Physics running with low intensity widely spaced bunches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</a:tbl>
          </a:graphicData>
        </a:graphic>
      </p:graphicFrame>
      <p:sp>
        <p:nvSpPr>
          <p:cNvPr id="4" name="Content Placeholder 13"/>
          <p:cNvSpPr txBox="1">
            <a:spLocks/>
          </p:cNvSpPr>
          <p:nvPr/>
        </p:nvSpPr>
        <p:spPr bwMode="auto">
          <a:xfrm>
            <a:off x="508000" y="1206501"/>
            <a:ext cx="8229600" cy="1244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1045" lvl="0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beam </a:t>
            </a:r>
            <a:r>
              <a:rPr lang="en-US" sz="2400" kern="0" dirty="0" smtClean="0">
                <a:solidFill>
                  <a:srgbClr val="FFCC00"/>
                </a:solidFill>
              </a:rPr>
              <a:t>operations -</a:t>
            </a:r>
            <a:r>
              <a:rPr lang="en-US" sz="2400" kern="0" dirty="0" smtClean="0">
                <a:solidFill>
                  <a:srgbClr val="FFCC00"/>
                </a:solidFill>
              </a:rPr>
              <a:t> physics </a:t>
            </a:r>
            <a:r>
              <a:rPr lang="en-US" sz="2400" kern="0" dirty="0" smtClean="0">
                <a:solidFill>
                  <a:srgbClr val="FFCC00"/>
                </a:solidFill>
              </a:rPr>
              <a:t>running with low intensity widely spaced </a:t>
            </a:r>
            <a:r>
              <a:rPr lang="en-US" sz="2400" kern="0" dirty="0" smtClean="0">
                <a:solidFill>
                  <a:srgbClr val="FFCC00"/>
                </a:solidFill>
              </a:rPr>
              <a:t>bunches</a:t>
            </a:r>
          </a:p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800" dirty="0" smtClean="0"/>
              <a:t>Early beam operations and main parameters for the first LHC proton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Strategy and progress during 2010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Observations, encountered </a:t>
            </a:r>
            <a:r>
              <a:rPr lang="en-US" sz="2800" dirty="0" smtClean="0">
                <a:solidFill>
                  <a:srgbClr val="FFCC17"/>
                </a:solidFill>
              </a:rPr>
              <a:t>limitations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First heavy ion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Prospects for 2011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reached</a:t>
            </a:r>
            <a:r>
              <a:rPr lang="en-US" dirty="0" smtClean="0"/>
              <a:t> during 2010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349500"/>
          <a:ext cx="88392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46100"/>
                <a:gridCol w="4978400"/>
                <a:gridCol w="2476500"/>
              </a:tblGrid>
              <a:tr h="2125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Day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Achieved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Increase bunch intensity to nominal, squeeze to 3.5m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physics for 3 weeks!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June 25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First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stable beams at 7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3 on 3 nominal bunch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29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15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13 on 13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8 colliding pairs per experiment, 9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 bunch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1.5×10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July 30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25 on 25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16 colliding pairs per experiment, 9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 bunch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Early Aug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Stable running period to consolidate operation and MP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~1.3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MJ per beam 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792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Aug 19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 on 48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36 colliding pairs 1 5 and 8 (&lt; in 2), 9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 bunch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6×10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Aug 24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50 on 50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, 35 colliding pairs 1 5 and 8 (&lt; in 2),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 bunch, lower </a:t>
                      </a:r>
                      <a:r>
                        <a:rPr lang="el-GR" sz="1200" b="1" baseline="0" dirty="0" smtClean="0">
                          <a:solidFill>
                            <a:schemeClr val="tx1"/>
                          </a:solidFill>
                        </a:rPr>
                        <a:t>ε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Luminosity ~ 10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Setting up bunch trains on crossing angles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 physics for 3 weeks!</a:t>
                      </a:r>
                    </a:p>
                  </a:txBody>
                  <a:tcPr marT="18288" marB="1828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Sept 22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First stable beams at 7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TeV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with bunch trains, 24/16 nominal bunches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4×10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30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Increase number of trains, 10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/ bunch</a:t>
                      </a: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300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Oct  08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248 on 248, 150ns bunch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trains, 233 colliding pairs in 1, 5 and 8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Luminosity ~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9×10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31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0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Nov 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08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368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368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, 150ns bunch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trains,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348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colliding pairs in 1, 5 and 8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Luminosity ~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2×10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32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cm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s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Physics running with nominal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intensity widely spaced bunches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  <a:tr h="15301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Physics running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with nominal intensity 150ns bunch trains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/>
                </a:tc>
              </a:tr>
            </a:tbl>
          </a:graphicData>
        </a:graphic>
      </p:graphicFrame>
      <p:sp>
        <p:nvSpPr>
          <p:cNvPr id="4" name="Content Placeholder 13"/>
          <p:cNvSpPr txBox="1">
            <a:spLocks/>
          </p:cNvSpPr>
          <p:nvPr/>
        </p:nvSpPr>
        <p:spPr bwMode="auto">
          <a:xfrm>
            <a:off x="508000" y="1083001"/>
            <a:ext cx="8229600" cy="1279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1045" lvl="0" indent="-311045" defTabSz="414726" fontAlgn="base">
              <a:lnSpc>
                <a:spcPct val="87000"/>
              </a:lnSpc>
              <a:spcBef>
                <a:spcPts val="726"/>
              </a:spcBef>
              <a:buClr>
                <a:srgbClr val="FFCC00"/>
              </a:buClr>
              <a:buSzPct val="100000"/>
              <a:buFont typeface="Arial" charset="0"/>
              <a:buChar char="•"/>
            </a:pPr>
            <a:r>
              <a:rPr lang="en-US" sz="2400" kern="0" dirty="0" smtClean="0">
                <a:solidFill>
                  <a:srgbClr val="FFCC00"/>
                </a:solidFill>
              </a:rPr>
              <a:t>Physics running with nominal intensity widely spaced </a:t>
            </a:r>
            <a:r>
              <a:rPr lang="en-US" sz="2400" kern="0" dirty="0" smtClean="0">
                <a:solidFill>
                  <a:srgbClr val="FFCC00"/>
                </a:solidFill>
              </a:rPr>
              <a:t>bunches</a:t>
            </a:r>
            <a:endParaRPr lang="en-US" sz="800" kern="0" dirty="0" smtClean="0">
              <a:solidFill>
                <a:srgbClr val="FFCC00"/>
              </a:solidFill>
            </a:endParaRPr>
          </a:p>
          <a:p>
            <a:pPr marL="311045" lvl="0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r>
              <a:rPr lang="en-US" sz="2400" kern="0" dirty="0" smtClean="0">
                <a:solidFill>
                  <a:srgbClr val="FFCC00"/>
                </a:solidFill>
              </a:rPr>
              <a:t>Physics </a:t>
            </a:r>
            <a:r>
              <a:rPr lang="en-US" sz="2400" kern="0" dirty="0" smtClean="0">
                <a:solidFill>
                  <a:srgbClr val="FFCC00"/>
                </a:solidFill>
              </a:rPr>
              <a:t>running with nominal intensity 150ns bunch trains</a:t>
            </a:r>
          </a:p>
          <a:p>
            <a:pPr marL="311045" lvl="0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endParaRPr lang="en-US" sz="2400" kern="0" dirty="0" smtClean="0">
              <a:solidFill>
                <a:srgbClr val="FFCC00"/>
              </a:solidFill>
            </a:endParaRPr>
          </a:p>
          <a:p>
            <a:pPr marL="311045" lvl="0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endParaRPr lang="en-US" sz="2400" kern="0" dirty="0" smtClean="0">
              <a:solidFill>
                <a:srgbClr val="FFCC00"/>
              </a:solidFill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ts val="240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"/>
            <a:ext cx="8255000" cy="943299"/>
          </a:xfrm>
        </p:spPr>
        <p:txBody>
          <a:bodyPr/>
          <a:lstStyle/>
          <a:p>
            <a:r>
              <a:rPr lang="en-US" dirty="0" smtClean="0"/>
              <a:t>2010 Proton Run - </a:t>
            </a:r>
            <a:r>
              <a:rPr lang="en-US" dirty="0" smtClean="0"/>
              <a:t>Performance</a:t>
            </a:r>
            <a:r>
              <a:rPr lang="en-US" dirty="0" smtClean="0"/>
              <a:t> Highlights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7687" r="7828" b="6891"/>
          <a:stretch>
            <a:fillRect/>
          </a:stretch>
        </p:blipFill>
        <p:spPr>
          <a:xfrm>
            <a:off x="342900" y="1466850"/>
            <a:ext cx="84459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evolution</a:t>
            </a:r>
            <a:endParaRPr lang="en-US" dirty="0"/>
          </a:p>
        </p:txBody>
      </p:sp>
      <p:pic>
        <p:nvPicPr>
          <p:cNvPr id="8" name="Picture 4" descr="http://lpc-afs.web.cern.ch/lpc-afs/LHC/plu_days_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5720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143000"/>
            <a:ext cx="4038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5 orders of magnitude in ~200 days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2938" y="3810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38" y="3642360"/>
            <a:ext cx="123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10</a:t>
            </a:r>
            <a:r>
              <a:rPr lang="en-US" sz="1600" b="1" baseline="30000" dirty="0" smtClean="0"/>
              <a:t>30 </a:t>
            </a:r>
            <a:r>
              <a:rPr lang="en-US" sz="1600" b="1" dirty="0" smtClean="0"/>
              <a:t>cm</a:t>
            </a:r>
            <a:r>
              <a:rPr lang="en-US" sz="1600" b="1" baseline="30000" dirty="0" smtClean="0"/>
              <a:t>-2 </a:t>
            </a:r>
            <a:r>
              <a:rPr lang="en-US" sz="1600" b="1" dirty="0" smtClean="0"/>
              <a:t>s</a:t>
            </a:r>
            <a:r>
              <a:rPr lang="en-US" sz="1600" b="1" baseline="30000" dirty="0" smtClean="0"/>
              <a:t>-1</a:t>
            </a:r>
            <a:endParaRPr lang="en-US" sz="1600" b="1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171698" y="3390901"/>
            <a:ext cx="2057401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lpc-afs.web.cern.ch/lpc-afs/LHC/lui_days_li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572000" cy="45720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rot="5400000">
            <a:off x="6537960" y="4762500"/>
            <a:ext cx="2514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6615634" y="4174259"/>
            <a:ext cx="201170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rIns="0" rtlCol="0">
            <a:spAutoFit/>
          </a:bodyPr>
          <a:lstStyle/>
          <a:p>
            <a:r>
              <a:rPr lang="en-US" sz="1400" b="1" dirty="0" smtClean="0"/>
              <a:t>Bunch train commissioning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1143000"/>
            <a:ext cx="510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~50 pb</a:t>
            </a:r>
            <a:r>
              <a:rPr lang="en-US" b="1" baseline="30000" dirty="0" smtClean="0"/>
              <a:t>-1</a:t>
            </a:r>
            <a:r>
              <a:rPr lang="en-US" b="1" dirty="0" smtClean="0"/>
              <a:t> delivered, half of it in the last week !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on its own in terms of stored energy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9100" y="1032200"/>
            <a:ext cx="8384000" cy="5457500"/>
            <a:chOff x="381000" y="762000"/>
            <a:chExt cx="8342966" cy="5638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762000"/>
              <a:ext cx="8342966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254240" y="2743200"/>
              <a:ext cx="137160" cy="1371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OUTLINE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Early beam operations and main parameters for the first LHC proton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Strategy and progress during 2010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Observations, encountered </a:t>
            </a:r>
            <a:r>
              <a:rPr lang="en-US" sz="2800" dirty="0" smtClean="0">
                <a:solidFill>
                  <a:srgbClr val="FFCC17"/>
                </a:solidFill>
              </a:rPr>
              <a:t>limitations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First heavy ion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Prospects for 2011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450 </a:t>
            </a:r>
            <a:r>
              <a:rPr lang="en-US" dirty="0" err="1" smtClean="0"/>
              <a:t>GeV</a:t>
            </a:r>
            <a:r>
              <a:rPr lang="en-US" dirty="0" smtClean="0"/>
              <a:t> 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97000"/>
            <a:ext cx="8534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On-momentum, as relevant for collimation and </a:t>
            </a:r>
            <a:r>
              <a:rPr lang="en-US" dirty="0" smtClean="0"/>
              <a:t>protection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Predicted aperture bottlenecks in </a:t>
            </a:r>
            <a:r>
              <a:rPr lang="en-US" dirty="0" smtClean="0"/>
              <a:t>triplets </a:t>
            </a:r>
            <a:r>
              <a:rPr lang="en-US" dirty="0" smtClean="0"/>
              <a:t>do not </a:t>
            </a:r>
            <a:r>
              <a:rPr lang="en-US" dirty="0" smtClean="0"/>
              <a:t>exist !</a:t>
            </a:r>
          </a:p>
          <a:p>
            <a:pPr>
              <a:buNone/>
            </a:pPr>
            <a:r>
              <a:rPr lang="en-US" dirty="0" smtClean="0"/>
              <a:t>	Excellent </a:t>
            </a:r>
            <a:r>
              <a:rPr lang="en-US" dirty="0" smtClean="0"/>
              <a:t>news</a:t>
            </a:r>
            <a:r>
              <a:rPr lang="en-US" dirty="0" smtClean="0"/>
              <a:t>… aperture </a:t>
            </a:r>
            <a:r>
              <a:rPr lang="en-US" dirty="0" smtClean="0"/>
              <a:t>larger than expected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993900"/>
          <a:ext cx="8077200" cy="30995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92400"/>
                <a:gridCol w="2692400"/>
                <a:gridCol w="2692400"/>
              </a:tblGrid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/ plane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Limiting</a:t>
                      </a:r>
                      <a:r>
                        <a:rPr lang="en-US" sz="2400" baseline="0" dirty="0" smtClean="0"/>
                        <a:t> element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Aperture [</a:t>
                      </a:r>
                      <a:r>
                        <a:rPr lang="en-US" sz="240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1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Q6.R2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12.5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1 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Q4.L6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13.5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2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Q5.R6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14.0</a:t>
                      </a:r>
                      <a:endParaRPr lang="en-US" sz="2400" dirty="0"/>
                    </a:p>
                  </a:txBody>
                  <a:tcPr/>
                </a:tc>
              </a:tr>
              <a:tr h="61991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2 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Q4.R6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023153"/>
            <a:ext cx="7741440" cy="2685247"/>
          </a:xfrm>
        </p:spPr>
        <p:txBody>
          <a:bodyPr>
            <a:normAutofit/>
          </a:bodyPr>
          <a:lstStyle/>
          <a:p>
            <a:r>
              <a:rPr lang="en-US" dirty="0" smtClean="0"/>
              <a:t>Easy to get to 1e11, could go higher</a:t>
            </a:r>
          </a:p>
          <a:p>
            <a:r>
              <a:rPr lang="en-US" dirty="0" smtClean="0"/>
              <a:t>Surprise when we (accidentally) had low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1"/>
            <a:r>
              <a:rPr lang="en-US" dirty="0" smtClean="0"/>
              <a:t>Thursday September 23</a:t>
            </a:r>
          </a:p>
          <a:p>
            <a:pPr lvl="2"/>
            <a:r>
              <a:rPr lang="en-US" dirty="0" smtClean="0"/>
              <a:t>Physics fill 1366 (Scheme 50ns_56b_47_16_47_8bpi)</a:t>
            </a:r>
          </a:p>
          <a:p>
            <a:pPr lvl="2"/>
            <a:r>
              <a:rPr lang="en-US" dirty="0" smtClean="0"/>
              <a:t>Initial luminosities ~ 2 10</a:t>
            </a:r>
            <a:r>
              <a:rPr lang="en-US" baseline="30000" dirty="0" smtClean="0"/>
              <a:t>31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pPr lvl="2"/>
            <a:r>
              <a:rPr lang="en-US" dirty="0" smtClean="0"/>
              <a:t>For these intensities ε ~ 2.2 µm.rad</a:t>
            </a:r>
          </a:p>
          <a:p>
            <a:pPr lvl="2"/>
            <a:r>
              <a:rPr lang="en-US" dirty="0" smtClean="0"/>
              <a:t>Beam-Beam tune shift ~ 0.016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intensity and beam-</a:t>
            </a:r>
            <a:r>
              <a:rPr lang="en-US" dirty="0" smtClean="0"/>
              <a:t>beam effects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07379" y="2032000"/>
            <a:ext cx="1484621" cy="1692771"/>
          </a:xfrm>
          <a:prstGeom prst="rect">
            <a:avLst/>
          </a:prstGeom>
          <a:solidFill>
            <a:srgbClr val="9FCAFF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wirescan @ start </a:t>
            </a:r>
            <a:r>
              <a:rPr lang="pt-BR" sz="1400" dirty="0" err="1" smtClean="0"/>
              <a:t>ramp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B2 H 2.14 </a:t>
            </a:r>
            <a:br>
              <a:rPr lang="pt-BR" dirty="0" smtClean="0"/>
            </a:br>
            <a:r>
              <a:rPr lang="pt-BR" dirty="0" smtClean="0"/>
              <a:t>B2 V 2.33 </a:t>
            </a:r>
            <a:br>
              <a:rPr lang="pt-BR" dirty="0" smtClean="0"/>
            </a:br>
            <a:r>
              <a:rPr lang="pt-BR" dirty="0" smtClean="0"/>
              <a:t>B1 H 1.88 </a:t>
            </a:r>
            <a:br>
              <a:rPr lang="pt-BR" dirty="0" smtClean="0"/>
            </a:br>
            <a:r>
              <a:rPr lang="pt-BR" dirty="0" smtClean="0"/>
              <a:t>B1 V 1.86 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3457"/>
            <a:ext cx="9144000" cy="293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Issue </a:t>
            </a:r>
            <a:r>
              <a:rPr lang="en-GB" dirty="0" smtClean="0"/>
              <a:t>- BCT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155700"/>
            <a:ext cx="8434800" cy="863600"/>
          </a:xfrm>
        </p:spPr>
        <p:txBody>
          <a:bodyPr>
            <a:normAutofit fontScale="40000" lnSpcReduction="20000"/>
          </a:bodyPr>
          <a:lstStyle/>
          <a:p>
            <a:r>
              <a:rPr lang="en-GB" sz="6200" dirty="0" smtClean="0"/>
              <a:t>Problem with DC-BCT depending on the injection pattern. </a:t>
            </a:r>
          </a:p>
          <a:p>
            <a:r>
              <a:rPr lang="en-GB" sz="6200" dirty="0" smtClean="0"/>
              <a:t>DC BCT data not reliable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18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None/>
            </a:pPr>
            <a:endParaRPr lang="en-GB" sz="1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600" dirty="0" smtClean="0">
              <a:sym typeface="Wingdings" pitchFamily="2" charset="2"/>
            </a:endParaRPr>
          </a:p>
        </p:txBody>
      </p:sp>
      <p:pic>
        <p:nvPicPr>
          <p:cNvPr id="11276" name="Picture 12" descr="http://elogbook.cern.ch/eLogbook/attach_reader?attach_id=1108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5958840" cy="3886200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6654800" y="2133600"/>
            <a:ext cx="2389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11045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 on the </a:t>
            </a:r>
            <a:r>
              <a:rPr lang="en-GB" sz="2400" kern="0" dirty="0" smtClean="0">
                <a:solidFill>
                  <a:srgbClr val="FFCC00"/>
                </a:solidFill>
              </a:rPr>
              <a:t>SMP System</a:t>
            </a:r>
          </a:p>
          <a:p>
            <a:pPr marL="311045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endParaRPr lang="en-GB" sz="2400" kern="0" dirty="0" smtClean="0">
              <a:solidFill>
                <a:srgbClr val="FFCC00"/>
              </a:solidFill>
            </a:endParaRPr>
          </a:p>
          <a:p>
            <a:pPr marL="311045" indent="-311045" defTabSz="414726" fontAlgn="base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</a:pPr>
            <a:r>
              <a:rPr lang="en-GB" sz="2400" kern="0" dirty="0" smtClean="0">
                <a:solidFill>
                  <a:srgbClr val="FFCC00"/>
                </a:solidFill>
              </a:rPr>
              <a:t>Impact </a:t>
            </a:r>
            <a:r>
              <a:rPr lang="en-GB" sz="2400" kern="0" dirty="0" smtClean="0">
                <a:solidFill>
                  <a:srgbClr val="FFCC00"/>
                </a:solidFill>
              </a:rPr>
              <a:t>on luminosity evaluation </a:t>
            </a:r>
          </a:p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73930" marR="0" lvl="1" indent="-259204" algn="l" defTabSz="414726" rtl="0" eaLnBrk="1" fontAlgn="base" latinLnBrk="0" hangingPunct="1">
              <a:lnSpc>
                <a:spcPct val="90000"/>
              </a:lnSpc>
              <a:spcBef>
                <a:spcPts val="635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045" marR="0" lvl="0" indent="-311045" algn="l" defTabSz="414726" rtl="0" eaLnBrk="1" fontAlgn="base" latinLnBrk="0" hangingPunct="1">
              <a:lnSpc>
                <a:spcPct val="90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"/>
            <a:ext cx="8255000" cy="943299"/>
          </a:xfrm>
        </p:spPr>
        <p:txBody>
          <a:bodyPr/>
          <a:lstStyle/>
          <a:p>
            <a:r>
              <a:rPr lang="en-US" dirty="0" smtClean="0"/>
              <a:t>Issue </a:t>
            </a:r>
            <a:r>
              <a:rPr lang="en-US" dirty="0" smtClean="0"/>
              <a:t>-</a:t>
            </a:r>
            <a:r>
              <a:rPr lang="en-US" dirty="0" smtClean="0"/>
              <a:t> bunch </a:t>
            </a:r>
            <a:r>
              <a:rPr lang="en-US" dirty="0" smtClean="0"/>
              <a:t>trains and vacuum</a:t>
            </a:r>
            <a:r>
              <a:rPr lang="en-US" dirty="0" smtClean="0"/>
              <a:t> degradation</a:t>
            </a:r>
            <a:endParaRPr lang="en-US" dirty="0"/>
          </a:p>
        </p:txBody>
      </p:sp>
      <p:pic>
        <p:nvPicPr>
          <p:cNvPr id="6" name="Picture 2" descr="http://elogbook.cern.ch/eLogbook/attach_reader?attach_id=1110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1196690"/>
            <a:ext cx="8893233" cy="40325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3573020"/>
            <a:ext cx="58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573020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0130" y="3593068"/>
            <a:ext cx="5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43096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152 attempt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230" y="429312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#1381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C17"/>
                </a:solidFill>
              </a:rPr>
              <a:t>Gradual degradation </a:t>
            </a:r>
            <a:r>
              <a:rPr lang="en-US" sz="2000" b="1" dirty="0" smtClean="0">
                <a:solidFill>
                  <a:srgbClr val="FFCC17"/>
                </a:solidFill>
              </a:rPr>
              <a:t>seen, in particular </a:t>
            </a:r>
            <a:r>
              <a:rPr lang="en-US" sz="2000" b="1" dirty="0" smtClean="0">
                <a:solidFill>
                  <a:srgbClr val="FFCC17"/>
                </a:solidFill>
              </a:rPr>
              <a:t>with</a:t>
            </a:r>
            <a:r>
              <a:rPr lang="en-US" sz="2000" b="1" dirty="0" smtClean="0">
                <a:solidFill>
                  <a:srgbClr val="FFCC17"/>
                </a:solidFill>
              </a:rPr>
              <a:t> 50 ns bunch spacing</a:t>
            </a:r>
            <a:endParaRPr lang="en-US" sz="2000" b="1" dirty="0">
              <a:solidFill>
                <a:srgbClr val="FFCC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97000"/>
            <a:ext cx="8892000" cy="5156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 the LSS (Long Straight Sections)</a:t>
            </a:r>
          </a:p>
          <a:p>
            <a:pPr lvl="2"/>
            <a:r>
              <a:rPr lang="en-US" sz="1800" dirty="0" smtClean="0"/>
              <a:t>Pressure rises in the pipes </a:t>
            </a:r>
            <a:r>
              <a:rPr lang="en-US" sz="1800" b="1" u="sng" dirty="0" smtClean="0">
                <a:solidFill>
                  <a:srgbClr val="FF0000"/>
                </a:solidFill>
              </a:rPr>
              <a:t>with 1 circulating beam </a:t>
            </a:r>
            <a:r>
              <a:rPr lang="en-US" sz="1800" dirty="0" smtClean="0"/>
              <a:t>explained by Synchrotron </a:t>
            </a:r>
            <a:r>
              <a:rPr lang="en-US" sz="1800" dirty="0" smtClean="0"/>
              <a:t>Radiation. </a:t>
            </a:r>
            <a:r>
              <a:rPr lang="en-US" dirty="0" smtClean="0"/>
              <a:t>Dependant </a:t>
            </a:r>
            <a:r>
              <a:rPr lang="en-US" dirty="0" smtClean="0"/>
              <a:t>only from the energy and total intensity</a:t>
            </a:r>
          </a:p>
          <a:p>
            <a:pPr lvl="2"/>
            <a:r>
              <a:rPr lang="en-US" sz="1800" dirty="0" smtClean="0"/>
              <a:t>Pressure rises in the pipes </a:t>
            </a:r>
            <a:r>
              <a:rPr lang="en-US" sz="1800" b="1" u="sng" dirty="0" smtClean="0">
                <a:solidFill>
                  <a:srgbClr val="FF0000"/>
                </a:solidFill>
              </a:rPr>
              <a:t>with 2 circulating beams </a:t>
            </a:r>
            <a:r>
              <a:rPr lang="en-US" sz="1800" dirty="0" smtClean="0"/>
              <a:t>cumulates different effects:</a:t>
            </a:r>
          </a:p>
          <a:p>
            <a:pPr lvl="3"/>
            <a:r>
              <a:rPr lang="en-US" dirty="0" smtClean="0"/>
              <a:t>SR induced by D1 or D2 bending magnets</a:t>
            </a:r>
          </a:p>
          <a:p>
            <a:pPr lvl="3"/>
            <a:r>
              <a:rPr lang="en-US" dirty="0" smtClean="0"/>
              <a:t>HOM effects linked to the bunch length variations during the ramp</a:t>
            </a:r>
          </a:p>
          <a:p>
            <a:pPr lvl="3"/>
            <a:r>
              <a:rPr lang="en-US" dirty="0" smtClean="0"/>
              <a:t>Electron stimulated desorption (Electron cloud) – </a:t>
            </a:r>
            <a:r>
              <a:rPr lang="en-US" dirty="0" smtClean="0">
                <a:solidFill>
                  <a:srgbClr val="FF0000"/>
                </a:solidFill>
              </a:rPr>
              <a:t>Threshold effect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Bigger effects observed in the Cold/Warm </a:t>
            </a:r>
            <a:r>
              <a:rPr lang="en-US" dirty="0" smtClean="0"/>
              <a:t>transitions </a:t>
            </a:r>
            <a:r>
              <a:rPr lang="en-US" dirty="0" smtClean="0"/>
              <a:t>of the</a:t>
            </a:r>
            <a:r>
              <a:rPr lang="en-US" dirty="0" smtClean="0"/>
              <a:t> inner triplets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Q3/DFBX side for ATLAS and D1 side for Alice and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Nothing in CMS, could be explained by the wake fields from the</a:t>
            </a:r>
            <a:r>
              <a:rPr lang="en-US" sz="1800" dirty="0" smtClean="0">
                <a:solidFill>
                  <a:srgbClr val="FF0000"/>
                </a:solidFill>
              </a:rPr>
              <a:t> CMS solenoid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F"/>
            </a:pPr>
            <a:endParaRPr lang="en-US" dirty="0" smtClean="0"/>
          </a:p>
          <a:p>
            <a:pPr lvl="1"/>
            <a:r>
              <a:rPr lang="en-US" dirty="0" smtClean="0"/>
              <a:t>Vacuum cleaning</a:t>
            </a:r>
            <a:r>
              <a:rPr lang="en-US" dirty="0" smtClean="0"/>
              <a:t> (scrubbing) demonstrated to </a:t>
            </a:r>
            <a:r>
              <a:rPr lang="en-US" dirty="0" smtClean="0"/>
              <a:t>be</a:t>
            </a:r>
            <a:r>
              <a:rPr lang="en-US" dirty="0" smtClean="0"/>
              <a:t> effective </a:t>
            </a:r>
            <a:r>
              <a:rPr lang="en-US" dirty="0" smtClean="0"/>
              <a:t>to reduce the pressure rises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Except in case of important water coverage – case of cold/warm transitions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- summary of observations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Early beam operations and main parameters for the first LHC proton run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Reduced energy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Instantaneous </a:t>
            </a:r>
            <a:r>
              <a:rPr lang="en-US" sz="2900" dirty="0" smtClean="0"/>
              <a:t>luminosity</a:t>
            </a:r>
            <a:endParaRPr lang="en-US" sz="2800" dirty="0" smtClean="0"/>
          </a:p>
          <a:p>
            <a:pPr>
              <a:spcAft>
                <a:spcPts val="18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Strategy </a:t>
            </a:r>
            <a:r>
              <a:rPr lang="en-US" sz="2800" dirty="0" smtClean="0">
                <a:solidFill>
                  <a:srgbClr val="404040"/>
                </a:solidFill>
              </a:rPr>
              <a:t>and progress during 2010</a:t>
            </a:r>
          </a:p>
          <a:p>
            <a:pPr>
              <a:spcAft>
                <a:spcPts val="18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Observations, encountered </a:t>
            </a:r>
            <a:r>
              <a:rPr lang="en-US" sz="2800" dirty="0" smtClean="0">
                <a:solidFill>
                  <a:srgbClr val="404040"/>
                </a:solidFill>
              </a:rPr>
              <a:t>limitations</a:t>
            </a:r>
          </a:p>
          <a:p>
            <a:pPr>
              <a:spcAft>
                <a:spcPts val="18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First heavy ion run</a:t>
            </a:r>
          </a:p>
          <a:p>
            <a:pPr>
              <a:spcAft>
                <a:spcPts val="18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Prospects for 2011</a:t>
            </a:r>
          </a:p>
          <a:p>
            <a:pPr>
              <a:spcAft>
                <a:spcPts val="18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- effect of solenoids on pressure IR1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851275" y="1955800"/>
            <a:ext cx="1812925" cy="503238"/>
            <a:chOff x="2803541" y="1699742"/>
            <a:chExt cx="1435841" cy="504058"/>
          </a:xfrm>
        </p:grpSpPr>
        <p:cxnSp>
          <p:nvCxnSpPr>
            <p:cNvPr id="8" name="Straight Arrow Connector 7"/>
            <p:cNvCxnSpPr>
              <a:stCxn id="9" idx="1"/>
            </p:cNvCxnSpPr>
            <p:nvPr/>
          </p:nvCxnSpPr>
          <p:spPr>
            <a:xfrm rot="10800000" flipV="1">
              <a:off x="2803541" y="1838080"/>
              <a:ext cx="227572" cy="36572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31113" y="1699742"/>
              <a:ext cx="1208269" cy="2766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dirty="0"/>
                <a:t>Solenoid A4L1 - ON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6481763" y="1944687"/>
            <a:ext cx="1479550" cy="646113"/>
            <a:chOff x="2341162" y="1141931"/>
            <a:chExt cx="1479444" cy="645462"/>
          </a:xfrm>
        </p:grpSpPr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 rot="5400000">
              <a:off x="2796121" y="1502629"/>
              <a:ext cx="367929" cy="201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41162" y="1141931"/>
              <a:ext cx="1479444" cy="2775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dirty="0"/>
                <a:t>Solenoid A4R1 - 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- UFO</a:t>
            </a:r>
            <a:r>
              <a:rPr lang="en-US" dirty="0" smtClean="0"/>
              <a:t>s:</a:t>
            </a:r>
            <a:r>
              <a:rPr lang="en-US" dirty="0" smtClean="0"/>
              <a:t> </a:t>
            </a:r>
            <a:r>
              <a:rPr lang="en-US" dirty="0" smtClean="0"/>
              <a:t>Unidentified Falling Object (fast local loss)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880" y="1073098"/>
            <a:ext cx="7134592" cy="5467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046880" y="1073098"/>
            <a:ext cx="7099300" cy="277500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Sudden local losses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quench, but preventive beam dump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Rise time on the ms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explanation: dust particles falling into beam creating scatter losses and showers propagating downstream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</a:t>
            </a:r>
            <a:r>
              <a:rPr lang="en-US" dirty="0" smtClean="0"/>
              <a:t>- Worrying trend through the summer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3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UFO dump rate has gone down significantly since we increased the thresholds at SC elements (except triplets) by a factor 3. </a:t>
            </a:r>
          </a:p>
          <a:p>
            <a:pPr lvl="1"/>
            <a:r>
              <a:rPr lang="en-US" i="1" dirty="0" smtClean="0"/>
              <a:t>12 UFOs before change of threshold. </a:t>
            </a:r>
          </a:p>
          <a:p>
            <a:pPr lvl="1"/>
            <a:r>
              <a:rPr lang="en-US" i="1" dirty="0" smtClean="0"/>
              <a:t>But there are still coming at a steady </a:t>
            </a:r>
            <a:r>
              <a:rPr lang="en-US" i="1" dirty="0" smtClean="0"/>
              <a:t>rate. </a:t>
            </a:r>
            <a:endParaRPr lang="en-US" i="1" dirty="0" smtClean="0"/>
          </a:p>
          <a:p>
            <a:pPr lvl="1"/>
            <a:r>
              <a:rPr lang="pt-BR" i="1" dirty="0" smtClean="0"/>
              <a:t>No quench with UFOs. </a:t>
            </a:r>
          </a:p>
          <a:p>
            <a:endParaRPr lang="en-US" dirty="0" smtClean="0"/>
          </a:p>
          <a:p>
            <a:r>
              <a:rPr lang="en-US" dirty="0" smtClean="0"/>
              <a:t>2 UFOs since threshold change: </a:t>
            </a:r>
          </a:p>
          <a:p>
            <a:pPr lvl="1"/>
            <a:r>
              <a:rPr lang="en-US" i="1" dirty="0" smtClean="0"/>
              <a:t>UFO near </a:t>
            </a:r>
            <a:r>
              <a:rPr lang="en-US" i="1" dirty="0" err="1" smtClean="0"/>
              <a:t>LHCb</a:t>
            </a:r>
            <a:r>
              <a:rPr lang="en-US" i="1" dirty="0" smtClean="0"/>
              <a:t> leading to dump by </a:t>
            </a:r>
            <a:r>
              <a:rPr lang="en-US" i="1" dirty="0" err="1" smtClean="0"/>
              <a:t>LHCb</a:t>
            </a:r>
            <a:r>
              <a:rPr lang="en-US" i="1" dirty="0" smtClean="0"/>
              <a:t> – not the LHC BLMs. </a:t>
            </a:r>
          </a:p>
          <a:p>
            <a:pPr lvl="1"/>
            <a:r>
              <a:rPr lang="en-US" i="1" dirty="0" smtClean="0"/>
              <a:t>Ultra-fast and somehow non-standard UFO at BSRT. </a:t>
            </a:r>
          </a:p>
          <a:p>
            <a:endParaRPr lang="en-US" dirty="0" smtClean="0"/>
          </a:p>
          <a:p>
            <a:r>
              <a:rPr lang="en-US" dirty="0" smtClean="0"/>
              <a:t>Even though the UFO rate seems to be under control now, UFOs will become a problem if we ever increase the energy since the quench and BLM thresholds will come down again (factor 2-3 !). </a:t>
            </a:r>
          </a:p>
          <a:p>
            <a:endParaRPr lang="en-US" dirty="0" smtClean="0"/>
          </a:p>
          <a:p>
            <a:r>
              <a:rPr lang="en-US" dirty="0" smtClean="0"/>
              <a:t>To be looked </a:t>
            </a:r>
            <a:r>
              <a:rPr lang="en-US" dirty="0" smtClean="0"/>
              <a:t>at and understood</a:t>
            </a:r>
            <a:endParaRPr lang="en-US" dirty="0" smtClean="0"/>
          </a:p>
          <a:p>
            <a:pPr lvl="1"/>
            <a:r>
              <a:rPr lang="en-US" dirty="0" smtClean="0"/>
              <a:t>UFO mechanism</a:t>
            </a:r>
          </a:p>
          <a:p>
            <a:pPr lvl="1"/>
            <a:r>
              <a:rPr lang="en-US" dirty="0" smtClean="0"/>
              <a:t>Possible cleaning by beam</a:t>
            </a:r>
          </a:p>
          <a:p>
            <a:pPr lvl="1"/>
            <a:r>
              <a:rPr lang="en-US" dirty="0" smtClean="0"/>
              <a:t>Actions for 2012 </a:t>
            </a:r>
            <a:r>
              <a:rPr lang="en-US" dirty="0" smtClean="0"/>
              <a:t>stop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Mitigated by change of BLM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Systems – Operational Efficiency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 smtClean="0"/>
              <a:t>faults downtime distribution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52400" y="1041401"/>
          <a:ext cx="8839200" cy="5486400"/>
        </p:xfrm>
        <a:graphic>
          <a:graphicData uri="http://schemas.openxmlformats.org/presentationml/2006/ole">
            <p:oleObj spid="_x0000_s120834" name="Chart" r:id="rId3" imgW="5029200" imgH="4864100" progId="Excel.Sheet.8">
              <p:embed/>
            </p:oleObj>
          </a:graphicData>
        </a:graphic>
      </p:graphicFrame>
      <p:graphicFrame>
        <p:nvGraphicFramePr>
          <p:cNvPr id="8" name="Group 266"/>
          <p:cNvGraphicFramePr>
            <a:graphicFrameLocks noGrp="1"/>
          </p:cNvGraphicFramePr>
          <p:nvPr/>
        </p:nvGraphicFramePr>
        <p:xfrm>
          <a:off x="2819400" y="1270000"/>
          <a:ext cx="5638801" cy="2209800"/>
        </p:xfrm>
        <a:graphic>
          <a:graphicData uri="http://schemas.openxmlformats.org/drawingml/2006/table">
            <a:tbl>
              <a:tblPr/>
              <a:tblGrid>
                <a:gridCol w="2204706"/>
                <a:gridCol w="561421"/>
                <a:gridCol w="573715"/>
                <a:gridCol w="1255344"/>
                <a:gridCol w="1043615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Equipment type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Faults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Qty.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Availability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hlinkClick r:id="" action="ppaction://noaction"/>
                        </a:rPr>
                        <a:t>[1]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[%]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MTBF [hours]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Quench heater power supplies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6076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99.998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1145760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Quench detection systems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10438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99.999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3362135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DAQ caused by radiation (SEU)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1624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99.997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828240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DAQ other causes than radiation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99.999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1936980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DAQ all faults combined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99.997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774792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EE600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99.988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206040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EE13 kA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99.939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39168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67"/>
          <p:cNvSpPr>
            <a:spLocks noChangeArrowheads="1"/>
          </p:cNvSpPr>
          <p:nvPr/>
        </p:nvSpPr>
        <p:spPr bwMode="auto">
          <a:xfrm>
            <a:off x="1752600" y="4202113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/>
              <a:t/>
            </a:r>
            <a:br>
              <a:rPr lang="en-US" sz="900"/>
            </a:br>
            <a:endParaRPr lang="en-US">
              <a:latin typeface="Tw Cen M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40200" y="4165600"/>
            <a:ext cx="4470400" cy="1600200"/>
            <a:chOff x="4140200" y="4114800"/>
            <a:chExt cx="4470400" cy="1600200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140200" y="4114800"/>
              <a:ext cx="447040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QPS wins</a:t>
              </a:r>
              <a:r>
                <a:rPr lang="en-US" sz="2400" dirty="0" smtClean="0"/>
                <a:t> in 2010 by </a:t>
              </a:r>
              <a:r>
                <a:rPr lang="en-US" sz="2400" dirty="0"/>
                <a:t>a neck…</a:t>
              </a:r>
            </a:p>
          </p:txBody>
        </p:sp>
        <p:sp>
          <p:nvSpPr>
            <p:cNvPr id="12" name="Line 270"/>
            <p:cNvSpPr>
              <a:spLocks noChangeShapeType="1"/>
            </p:cNvSpPr>
            <p:nvPr/>
          </p:nvSpPr>
          <p:spPr bwMode="auto">
            <a:xfrm flipH="1">
              <a:off x="7391400" y="4572000"/>
              <a:ext cx="381000" cy="1143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7772400" y="3479801"/>
            <a:ext cx="685800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R. </a:t>
            </a:r>
            <a:r>
              <a:rPr lang="en-US" sz="1000" dirty="0" err="1"/>
              <a:t>Denz</a:t>
            </a:r>
            <a:endParaRPr lang="en-US" sz="1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76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OUTLINE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Early beam operations and main parameters for the first LHC proton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Strategy and progress during 2010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Observations, encountered </a:t>
            </a:r>
            <a:r>
              <a:rPr lang="en-US" sz="2800" dirty="0" smtClean="0">
                <a:solidFill>
                  <a:srgbClr val="404040"/>
                </a:solidFill>
              </a:rPr>
              <a:t>limitations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First heavy ion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Prospects for 2011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96" y="1"/>
            <a:ext cx="8338704" cy="943299"/>
          </a:xfrm>
        </p:spPr>
        <p:txBody>
          <a:bodyPr/>
          <a:lstStyle/>
          <a:p>
            <a:r>
              <a:rPr lang="en-US" dirty="0" smtClean="0"/>
              <a:t>Heavy Ion Commissioning </a:t>
            </a:r>
            <a:br>
              <a:rPr lang="en-US" dirty="0" smtClean="0"/>
            </a:br>
            <a:r>
              <a:rPr lang="en-US" dirty="0" smtClean="0"/>
              <a:t>First </a:t>
            </a:r>
            <a:r>
              <a:rPr lang="en-US" dirty="0" smtClean="0"/>
              <a:t>24h from Nov </a:t>
            </a:r>
            <a:r>
              <a:rPr lang="en-US" dirty="0" smtClean="0"/>
              <a:t>4</a:t>
            </a:r>
            <a:r>
              <a:rPr lang="en-US" baseline="30000" dirty="0" smtClean="0"/>
              <a:t>th 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86400"/>
            <a:ext cx="82296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5296" y="5583688"/>
            <a:ext cx="140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Beam 1 Inj., Circ.</a:t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&amp; Capture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856" y="558368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Beam 2 Inj., Circ.</a:t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&amp; Capture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450" y="5583688"/>
            <a:ext cx="252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Optics Checks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BI Checks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Collimation Checks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240" y="5583688"/>
            <a:ext cx="237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First Ramp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Collimation Checks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Squeeze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"/>
            <a:ext cx="8255000" cy="943299"/>
          </a:xfrm>
        </p:spPr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: Orbit and o</a:t>
            </a:r>
            <a:r>
              <a:rPr lang="en-US" dirty="0" smtClean="0"/>
              <a:t>ptics comparison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870" y="1129390"/>
            <a:ext cx="4436750" cy="25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1129390"/>
            <a:ext cx="4411884" cy="25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410" y="3848100"/>
            <a:ext cx="8501090" cy="26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1768"/>
            <a:ext cx="8534400" cy="106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Lose about a factor 50-100 in cleaning efficiency for ions </a:t>
            </a:r>
            <a:r>
              <a:rPr lang="en-US" sz="2000" dirty="0" err="1" smtClean="0"/>
              <a:t>cf</a:t>
            </a:r>
            <a:r>
              <a:rPr lang="en-US" sz="2000" dirty="0" smtClean="0"/>
              <a:t> protons </a:t>
            </a:r>
          </a:p>
          <a:p>
            <a:pPr lvl="1"/>
            <a:r>
              <a:rPr lang="en-US" sz="1600" dirty="0" smtClean="0"/>
              <a:t>Expected (ion fragmentation and dissociation)</a:t>
            </a:r>
          </a:p>
          <a:p>
            <a:r>
              <a:rPr lang="en-US" sz="2000" dirty="0" smtClean="0"/>
              <a:t>Main losses in predicted locations, namely the dispersion suppressors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checks (loss maps)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84015"/>
            <a:ext cx="6019800" cy="44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2363" y="2264522"/>
            <a:ext cx="139723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Leakage to DS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 rot="5400000">
            <a:off x="6434606" y="2681187"/>
            <a:ext cx="866711" cy="132604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stable beams (2 bunches per beam)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252" y="1108768"/>
            <a:ext cx="6309811" cy="53682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46726" y="1513352"/>
            <a:ext cx="1828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 nominal performance</a:t>
            </a:r>
            <a:endParaRPr lang="en-US"/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152400" y="1295400"/>
          <a:ext cx="4876800" cy="2438399"/>
        </p:xfrm>
        <a:graphic>
          <a:graphicData uri="http://schemas.openxmlformats.org/drawingml/2006/table">
            <a:tbl>
              <a:tblPr/>
              <a:tblGrid>
                <a:gridCol w="3386138"/>
                <a:gridCol w="14906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Nominal settings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 (</a:t>
                      </a:r>
                      <a:r>
                        <a:rPr kumimoji="0" lang="en-US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particles per 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1.15 10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bunches per beam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Crossing angle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 transverse emittance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 rad)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length (cm)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 function at IP 1, 2, 5, 8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0.55,10,0.55,10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31"/>
          <p:cNvGraphicFramePr>
            <a:graphicFrameLocks/>
          </p:cNvGraphicFramePr>
          <p:nvPr/>
        </p:nvGraphicFramePr>
        <p:xfrm>
          <a:off x="152400" y="3886200"/>
          <a:ext cx="4876800" cy="1828799"/>
        </p:xfrm>
        <a:graphic>
          <a:graphicData uri="http://schemas.openxmlformats.org/drawingml/2006/table">
            <a:tbl>
              <a:tblPr/>
              <a:tblGrid>
                <a:gridCol w="3386138"/>
                <a:gridCol w="14906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Derived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in IP 1 &amp; 5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in IP 2 &amp; 8 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~5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Transverse beam size at IP 1 &amp; 5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Transverse beam size at IP 2 &amp; 8 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Stored energy per beam (MJ)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810000" cy="2170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54" descr="storede-vs-moment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984" y="4102813"/>
            <a:ext cx="327501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2250330"/>
            <a:ext cx="2705100" cy="1714500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11" name="Group 31"/>
          <p:cNvGraphicFramePr>
            <a:graphicFrameLocks/>
          </p:cNvGraphicFramePr>
          <p:nvPr/>
        </p:nvGraphicFramePr>
        <p:xfrm>
          <a:off x="152400" y="5867400"/>
          <a:ext cx="4876800" cy="304799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Luminosity in IP 2 and 8 optimized as needed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8810" y="1109808"/>
            <a:ext cx="8820565" cy="251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Injectors are giving us 70% beyond design single-bunch intensity of </a:t>
            </a:r>
            <a:r>
              <a:rPr lang="en-US" sz="2000" dirty="0" smtClean="0"/>
              <a:t>7×10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</a:t>
            </a:r>
            <a:r>
              <a:rPr lang="en-US" sz="2000" dirty="0" smtClean="0"/>
              <a:t>ions/bunch, which is wonderful, but has consequences…</a:t>
            </a:r>
          </a:p>
          <a:p>
            <a:pPr lvl="1"/>
            <a:r>
              <a:rPr lang="en-US" sz="2000" dirty="0" smtClean="0"/>
              <a:t>Significant IBS growth and </a:t>
            </a:r>
            <a:r>
              <a:rPr lang="en-US" sz="2000" dirty="0" err="1" smtClean="0"/>
              <a:t>debunching</a:t>
            </a:r>
            <a:r>
              <a:rPr lang="en-US" sz="2000" dirty="0" smtClean="0"/>
              <a:t> at injection, seems to be in reasonable agreement with theory</a:t>
            </a:r>
          </a:p>
          <a:p>
            <a:r>
              <a:rPr lang="en-US" sz="2000" dirty="0" err="1" smtClean="0"/>
              <a:t>Emittances</a:t>
            </a:r>
            <a:r>
              <a:rPr lang="en-US" sz="2000" dirty="0" smtClean="0"/>
              <a:t> at injection around 1-2 </a:t>
            </a:r>
            <a:r>
              <a:rPr lang="el-GR" sz="2000" dirty="0" smtClean="0"/>
              <a:t>μ</a:t>
            </a:r>
            <a:r>
              <a:rPr lang="en-US" sz="2000" dirty="0" smtClean="0"/>
              <a:t>m (with </a:t>
            </a:r>
            <a:r>
              <a:rPr lang="en-US" sz="2000" dirty="0" err="1" smtClean="0"/>
              <a:t>Pb</a:t>
            </a:r>
            <a:r>
              <a:rPr lang="en-US" sz="2000" dirty="0" smtClean="0"/>
              <a:t> gamma!).</a:t>
            </a:r>
          </a:p>
          <a:p>
            <a:r>
              <a:rPr lang="en-US" sz="2000" dirty="0" err="1" smtClean="0"/>
              <a:t>Emittances</a:t>
            </a:r>
            <a:r>
              <a:rPr lang="en-US" sz="2000" dirty="0" smtClean="0"/>
              <a:t> on flat top 1.5-3 </a:t>
            </a:r>
            <a:r>
              <a:rPr lang="el-GR" sz="2000" dirty="0" smtClean="0"/>
              <a:t>μ</a:t>
            </a:r>
            <a:r>
              <a:rPr lang="en-US" sz="2000" dirty="0" smtClean="0"/>
              <a:t>m</a:t>
            </a:r>
          </a:p>
          <a:p>
            <a:r>
              <a:rPr lang="en-US" sz="2000" dirty="0" err="1" smtClean="0"/>
              <a:t>Emittance</a:t>
            </a:r>
            <a:r>
              <a:rPr lang="en-US" sz="2000" dirty="0" smtClean="0"/>
              <a:t> blow-up in physics is not too bad, but mostly not IBS</a:t>
            </a:r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and Evolution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356616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Colliding IR2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3 10</a:t>
                      </a:r>
                      <a:r>
                        <a:rPr lang="en-US" b="1" baseline="30000" dirty="0" smtClean="0"/>
                        <a:t>23</a:t>
                      </a:r>
                      <a:endParaRPr lang="en-US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 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5 10</a:t>
                      </a:r>
                      <a:r>
                        <a:rPr lang="en-US" b="1" baseline="30000" dirty="0" smtClean="0"/>
                        <a:t>23</a:t>
                      </a:r>
                      <a:endParaRPr lang="en-US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 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3.5 10</a:t>
                      </a:r>
                      <a:r>
                        <a:rPr lang="en-US" b="1" baseline="30000" dirty="0" smtClean="0"/>
                        <a:t>24</a:t>
                      </a:r>
                      <a:endParaRPr lang="en-US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 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9 10</a:t>
                      </a:r>
                      <a:r>
                        <a:rPr lang="en-US" b="1" baseline="30000" dirty="0" smtClean="0"/>
                        <a:t>24</a:t>
                      </a:r>
                      <a:endParaRPr lang="en-US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 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2 10</a:t>
                      </a:r>
                      <a:r>
                        <a:rPr lang="en-US" b="1" baseline="30000" dirty="0" smtClean="0"/>
                        <a:t>25</a:t>
                      </a:r>
                      <a:endParaRPr lang="en-US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November 15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2.8 10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Heavy Ion Run 2010</a:t>
            </a:r>
            <a:r>
              <a:rPr lang="en-GB" dirty="0" smtClean="0"/>
              <a:t> - luminosity</a:t>
            </a:r>
            <a:endParaRPr lang="en-GB" dirty="0"/>
          </a:p>
        </p:txBody>
      </p:sp>
      <p:pic>
        <p:nvPicPr>
          <p:cNvPr id="219138" name="Picture 2" descr="http://lpc-afs.web.cern.ch/lpc-afs/LHC/lui_days_liny_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675" y="1330268"/>
            <a:ext cx="4448798" cy="4448798"/>
          </a:xfrm>
          <a:prstGeom prst="rect">
            <a:avLst/>
          </a:prstGeom>
          <a:noFill/>
        </p:spPr>
      </p:pic>
      <p:pic>
        <p:nvPicPr>
          <p:cNvPr id="219140" name="Picture 4" descr="http://lpc-afs.web.cern.ch/lpc-afs/LHC/plu_fil_liny_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4" y="1336087"/>
            <a:ext cx="4442979" cy="44429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92939" y="4559348"/>
            <a:ext cx="134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Prediction !</a:t>
            </a:r>
            <a:br>
              <a:rPr lang="en-GB" dirty="0" smtClean="0"/>
            </a:b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6934366" y="3798951"/>
            <a:ext cx="2670664" cy="7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84168" y="3717032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46200"/>
            <a:ext cx="8724900" cy="5092700"/>
          </a:xfrm>
        </p:spPr>
        <p:txBody>
          <a:bodyPr>
            <a:normAutofit/>
          </a:bodyPr>
          <a:lstStyle/>
          <a:p>
            <a:r>
              <a:rPr lang="en-US" dirty="0" smtClean="0"/>
              <a:t>Primary ion beam losses are intercepted at the </a:t>
            </a:r>
            <a:r>
              <a:rPr lang="en-US" dirty="0" smtClean="0"/>
              <a:t>collimators</a:t>
            </a:r>
          </a:p>
          <a:p>
            <a:endParaRPr lang="en-US" dirty="0" smtClean="0"/>
          </a:p>
          <a:p>
            <a:r>
              <a:rPr lang="en-US" dirty="0" smtClean="0"/>
              <a:t>Several features contribute to more severe ion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Ion </a:t>
            </a:r>
            <a:r>
              <a:rPr lang="en-US" dirty="0" smtClean="0"/>
              <a:t>dissociation and fragmentation reduce cleaning efficiency by factor ~100 when compared to </a:t>
            </a:r>
            <a:r>
              <a:rPr lang="en-US" dirty="0" smtClean="0"/>
              <a:t>protons. </a:t>
            </a:r>
            <a:endParaRPr lang="en-US" dirty="0" smtClean="0"/>
          </a:p>
          <a:p>
            <a:pPr lvl="2"/>
            <a:r>
              <a:rPr lang="en-US" dirty="0" smtClean="0"/>
              <a:t>Collimation upgrade (DS collimators) will solve this.</a:t>
            </a:r>
          </a:p>
          <a:p>
            <a:pPr lvl="1"/>
            <a:r>
              <a:rPr lang="en-US" dirty="0" smtClean="0"/>
              <a:t>Ion beam lifetimes factor ~3-6 lower than for proton beams</a:t>
            </a:r>
          </a:p>
          <a:p>
            <a:pPr lvl="2"/>
            <a:r>
              <a:rPr lang="en-US" dirty="0" smtClean="0"/>
              <a:t>Not yet </a:t>
            </a:r>
            <a:r>
              <a:rPr lang="en-US" dirty="0" smtClean="0"/>
              <a:t>understood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Effects are clearly</a:t>
            </a:r>
            <a:r>
              <a:rPr lang="en-US" dirty="0" smtClean="0"/>
              <a:t> seen </a:t>
            </a:r>
            <a:r>
              <a:rPr lang="en-US" dirty="0" smtClean="0"/>
              <a:t>in </a:t>
            </a:r>
            <a:r>
              <a:rPr lang="en-US" dirty="0" err="1" smtClean="0"/>
              <a:t>Radmon</a:t>
            </a:r>
            <a:r>
              <a:rPr lang="en-US" dirty="0" smtClean="0"/>
              <a:t> </a:t>
            </a:r>
            <a:r>
              <a:rPr lang="en-US" dirty="0" smtClean="0"/>
              <a:t>monitors</a:t>
            </a:r>
          </a:p>
          <a:p>
            <a:endParaRPr lang="en-US" dirty="0" smtClean="0"/>
          </a:p>
          <a:p>
            <a:r>
              <a:rPr lang="en-US" dirty="0" smtClean="0"/>
              <a:t>And in the equipment!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QPS and PC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Issues - Single </a:t>
            </a:r>
            <a:r>
              <a:rPr lang="en-US" dirty="0" smtClean="0"/>
              <a:t>Event Upset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OUTLINE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880" y="1320800"/>
            <a:ext cx="7474820" cy="5044669"/>
          </a:xfrm>
        </p:spPr>
        <p:txBody>
          <a:bodyPr/>
          <a:lstStyle/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Early beam operations and main parameters for the first LHC proton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Strategy and progress during 2010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Observations, encountered </a:t>
            </a:r>
            <a:r>
              <a:rPr lang="en-US" sz="2800" dirty="0" smtClean="0">
                <a:solidFill>
                  <a:srgbClr val="404040"/>
                </a:solidFill>
              </a:rPr>
              <a:t>limitations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First heavy ion run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FFCC17"/>
                </a:solidFill>
              </a:rPr>
              <a:t>Prospects for 2011</a:t>
            </a:r>
          </a:p>
          <a:p>
            <a:pPr>
              <a:spcAft>
                <a:spcPts val="2400"/>
              </a:spcAft>
              <a:buClrTx/>
            </a:pPr>
            <a:r>
              <a:rPr lang="en-US" sz="2800" dirty="0" smtClean="0">
                <a:solidFill>
                  <a:srgbClr val="404040"/>
                </a:solidFill>
              </a:rPr>
              <a:t>Summary and conclusions</a:t>
            </a:r>
          </a:p>
          <a:p>
            <a:pPr>
              <a:spcAft>
                <a:spcPts val="2400"/>
              </a:spcAft>
            </a:pPr>
            <a:endParaRPr lang="en-US" sz="2800" dirty="0" smtClean="0"/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LHC Draft Schedule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059238" y="1174750"/>
            <a:ext cx="5084762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Beam back around 21</a:t>
            </a:r>
            <a:r>
              <a:rPr lang="en-US" baseline="30000" dirty="0" smtClean="0"/>
              <a:t>st</a:t>
            </a:r>
            <a:r>
              <a:rPr lang="en-US" dirty="0" smtClean="0"/>
              <a:t> February</a:t>
            </a:r>
          </a:p>
          <a:p>
            <a:r>
              <a:rPr lang="en-US" dirty="0" smtClean="0"/>
              <a:t>2 weeks re-commissioning with beam (at least)</a:t>
            </a:r>
          </a:p>
          <a:p>
            <a:r>
              <a:rPr lang="en-US" dirty="0" smtClean="0"/>
              <a:t>4 day technical stop every 6 weeks</a:t>
            </a:r>
          </a:p>
          <a:p>
            <a:r>
              <a:rPr lang="en-US" dirty="0" smtClean="0"/>
              <a:t>Count 1 day to recover from TS (optimistic)</a:t>
            </a:r>
          </a:p>
          <a:p>
            <a:r>
              <a:rPr lang="en-US" dirty="0" smtClean="0"/>
              <a:t>2 days machine development every 2 weeks or so</a:t>
            </a:r>
          </a:p>
          <a:p>
            <a:r>
              <a:rPr lang="en-US" dirty="0" smtClean="0"/>
              <a:t>4 days ions set-up</a:t>
            </a:r>
          </a:p>
          <a:p>
            <a:r>
              <a:rPr lang="en-US" dirty="0" smtClean="0"/>
              <a:t>4 weeks ion run </a:t>
            </a:r>
          </a:p>
          <a:p>
            <a:r>
              <a:rPr lang="en-US" dirty="0" smtClean="0"/>
              <a:t>End of run – 12</a:t>
            </a:r>
            <a:r>
              <a:rPr lang="en-US" baseline="30000" dirty="0" smtClean="0"/>
              <a:t>th</a:t>
            </a:r>
            <a:r>
              <a:rPr lang="en-US" dirty="0" smtClean="0"/>
              <a:t> December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70" y="1109874"/>
            <a:ext cx="3625353" cy="54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92695" y="6040888"/>
            <a:ext cx="3947904" cy="461665"/>
          </a:xfrm>
          <a:prstGeom prst="rect">
            <a:avLst/>
          </a:prstGeom>
          <a:noFill/>
          <a:ln w="57150" cap="rnd" cmpd="thinThick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~200 days proton physics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3.5 </a:t>
            </a:r>
            <a:r>
              <a:rPr lang="en-US" dirty="0" smtClean="0"/>
              <a:t>TeV (to be discussed at Chamonix)</a:t>
            </a:r>
          </a:p>
          <a:p>
            <a:r>
              <a:rPr lang="en-US" dirty="0" smtClean="0"/>
              <a:t>936 bunches (75 ns)</a:t>
            </a:r>
          </a:p>
          <a:p>
            <a:r>
              <a:rPr lang="en-US" dirty="0" smtClean="0"/>
              <a:t>3 micron emittance</a:t>
            </a:r>
          </a:p>
          <a:p>
            <a:r>
              <a:rPr lang="en-US" dirty="0" smtClean="0"/>
              <a:t>1.2 x 10</a:t>
            </a:r>
            <a:r>
              <a:rPr lang="en-US" baseline="30000" dirty="0" smtClean="0"/>
              <a:t>11</a:t>
            </a:r>
            <a:r>
              <a:rPr lang="en-US" dirty="0" smtClean="0"/>
              <a:t> protons/bunch</a:t>
            </a:r>
          </a:p>
          <a:p>
            <a:r>
              <a:rPr lang="en-US" dirty="0" smtClean="0"/>
              <a:t>beta* = 2.5 m, nominal crossing angle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“reasonable” numbers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8020" y="3886200"/>
          <a:ext cx="479378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158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  x 10</a:t>
                      </a:r>
                      <a:r>
                        <a:rPr lang="en-US" baseline="30000" dirty="0" smtClean="0"/>
                        <a:t>32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per</a:t>
                      </a:r>
                      <a:r>
                        <a:rPr lang="en-US" baseline="0" dirty="0" smtClean="0"/>
                        <a:t>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 fb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 MJ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520" y="5715000"/>
            <a:ext cx="66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Usual warnings apply – see </a:t>
            </a:r>
            <a:r>
              <a:rPr lang="en-US" i="1" dirty="0" smtClean="0">
                <a:solidFill>
                  <a:srgbClr val="FF0000"/>
                </a:solidFill>
              </a:rPr>
              <a:t>problems </a:t>
            </a:r>
            <a:r>
              <a:rPr lang="en-US" i="1" dirty="0" smtClean="0">
                <a:solidFill>
                  <a:srgbClr val="FF0000"/>
                </a:solidFill>
              </a:rPr>
              <a:t>above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45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00" y="1320800"/>
            <a:ext cx="7418520" cy="4048760"/>
          </a:xfrm>
        </p:spPr>
        <p:txBody>
          <a:bodyPr>
            <a:normAutofit/>
          </a:bodyPr>
          <a:lstStyle/>
          <a:p>
            <a:r>
              <a:rPr lang="en-US" dirty="0" smtClean="0"/>
              <a:t>4 TeV</a:t>
            </a:r>
          </a:p>
          <a:p>
            <a:r>
              <a:rPr lang="en-US" dirty="0" smtClean="0"/>
              <a:t>1400 bunches (50 ns)</a:t>
            </a:r>
          </a:p>
          <a:p>
            <a:r>
              <a:rPr lang="en-US" dirty="0" smtClean="0"/>
              <a:t>2.5 micron emittance</a:t>
            </a:r>
          </a:p>
          <a:p>
            <a:r>
              <a:rPr lang="en-US" dirty="0" smtClean="0"/>
              <a:t>1.5 x 10</a:t>
            </a:r>
            <a:r>
              <a:rPr lang="en-US" baseline="30000" dirty="0" smtClean="0"/>
              <a:t>11</a:t>
            </a:r>
            <a:r>
              <a:rPr lang="en-US" dirty="0" smtClean="0"/>
              <a:t> protons/bunch</a:t>
            </a:r>
          </a:p>
          <a:p>
            <a:r>
              <a:rPr lang="en-US" dirty="0" smtClean="0"/>
              <a:t>beta* = 2.0 m, nominal crossing angle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reach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3886200"/>
          <a:ext cx="48006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6125"/>
                <a:gridCol w="23644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  x 10</a:t>
                      </a:r>
                      <a:r>
                        <a:rPr lang="en-US" baseline="30000" dirty="0" smtClean="0"/>
                        <a:t>33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per</a:t>
                      </a:r>
                      <a:r>
                        <a:rPr lang="en-US" baseline="0" dirty="0" smtClean="0"/>
                        <a:t> 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pb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 fb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 MJ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390" y="5715000"/>
            <a:ext cx="84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Usual warnings particularly apply – </a:t>
            </a:r>
            <a:r>
              <a:rPr lang="en-US" i="1" dirty="0" smtClean="0">
                <a:solidFill>
                  <a:srgbClr val="FF0000"/>
                </a:solidFill>
              </a:rPr>
              <a:t>see </a:t>
            </a:r>
            <a:r>
              <a:rPr lang="en-US" i="1" dirty="0" smtClean="0">
                <a:solidFill>
                  <a:srgbClr val="FF0000"/>
                </a:solidFill>
              </a:rPr>
              <a:t>problems above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449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LHC beam parameters were limited </a:t>
            </a:r>
            <a:r>
              <a:rPr lang="en-US" dirty="0" smtClean="0"/>
              <a:t>in </a:t>
            </a:r>
            <a:r>
              <a:rPr lang="en-US" dirty="0" smtClean="0"/>
              <a:t>2010 </a:t>
            </a:r>
            <a:r>
              <a:rPr lang="en-US" dirty="0" smtClean="0"/>
              <a:t>to </a:t>
            </a:r>
          </a:p>
          <a:p>
            <a:pPr lvl="2"/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per beam</a:t>
            </a:r>
          </a:p>
          <a:p>
            <a:pPr lvl="2"/>
            <a:r>
              <a:rPr lang="en-US" dirty="0" smtClean="0"/>
              <a:t>20% intensity</a:t>
            </a:r>
          </a:p>
          <a:p>
            <a:pPr lvl="2"/>
            <a:r>
              <a:rPr lang="el-GR" dirty="0" smtClean="0"/>
              <a:t>β</a:t>
            </a:r>
            <a:r>
              <a:rPr lang="en-US" dirty="0" smtClean="0"/>
              <a:t>* &gt; 2 </a:t>
            </a:r>
            <a:r>
              <a:rPr lang="en-US" dirty="0" err="1" smtClean="0"/>
              <a:t>m</a:t>
            </a:r>
            <a:endParaRPr lang="en-US" dirty="0" smtClean="0">
              <a:latin typeface="Arial" pitchFamily="34" charset="0"/>
            </a:endParaRPr>
          </a:p>
          <a:p>
            <a:r>
              <a:rPr lang="en-US" dirty="0" smtClean="0"/>
              <a:t>Operation s</a:t>
            </a:r>
            <a:r>
              <a:rPr lang="en-US" dirty="0" smtClean="0"/>
              <a:t>tarted </a:t>
            </a:r>
            <a:r>
              <a:rPr lang="en-US" dirty="0" smtClean="0"/>
              <a:t>with safe beams</a:t>
            </a:r>
          </a:p>
          <a:p>
            <a:pPr lvl="1"/>
            <a:r>
              <a:rPr lang="en-US" dirty="0" smtClean="0"/>
              <a:t>Qualified machine protection systems</a:t>
            </a:r>
          </a:p>
          <a:p>
            <a:r>
              <a:rPr lang="en-US" dirty="0" smtClean="0"/>
              <a:t>First collisions at 7 </a:t>
            </a:r>
            <a:r>
              <a:rPr lang="en-US" dirty="0" err="1" smtClean="0"/>
              <a:t>TeV</a:t>
            </a:r>
            <a:r>
              <a:rPr lang="en-US" dirty="0" smtClean="0"/>
              <a:t> cm end </a:t>
            </a:r>
            <a:r>
              <a:rPr lang="en-US" dirty="0" smtClean="0"/>
              <a:t>March 30</a:t>
            </a:r>
          </a:p>
          <a:p>
            <a:r>
              <a:rPr lang="en-US" dirty="0" smtClean="0"/>
              <a:t>Three phases for physics thereafter</a:t>
            </a:r>
          </a:p>
          <a:p>
            <a:pPr lvl="1"/>
            <a:r>
              <a:rPr lang="en-US" dirty="0" smtClean="0"/>
              <a:t>Low bunch current, increase 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lvl="1"/>
            <a:r>
              <a:rPr lang="en-US" dirty="0" smtClean="0"/>
              <a:t>Nominal bunch current, increase k</a:t>
            </a:r>
            <a:r>
              <a:rPr lang="en-US" baseline="-25000" dirty="0" smtClean="0"/>
              <a:t>b</a:t>
            </a:r>
            <a:r>
              <a:rPr lang="en-US" dirty="0" smtClean="0"/>
              <a:t> up to limit without Xing angle</a:t>
            </a:r>
          </a:p>
          <a:p>
            <a:pPr lvl="1"/>
            <a:r>
              <a:rPr lang="en-US" dirty="0" smtClean="0"/>
              <a:t>Nominal bunch current, 150ns trains, increase k</a:t>
            </a:r>
            <a:r>
              <a:rPr lang="en-US" baseline="-25000" dirty="0" smtClean="0"/>
              <a:t>b</a:t>
            </a:r>
            <a:r>
              <a:rPr lang="en-US" dirty="0" smtClean="0"/>
              <a:t> to limit of ring (~400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6500"/>
            <a:ext cx="83820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Very successful first year of LHC operations</a:t>
            </a:r>
          </a:p>
          <a:p>
            <a:pPr lvl="1"/>
            <a:r>
              <a:rPr lang="en-US" dirty="0" smtClean="0"/>
              <a:t>Bunch intensity			~ nominal</a:t>
            </a:r>
          </a:p>
          <a:p>
            <a:pPr lvl="1"/>
            <a:r>
              <a:rPr lang="en-US" dirty="0" err="1" smtClean="0"/>
              <a:t>Normalised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i="1" dirty="0" smtClean="0">
                <a:sym typeface="Symbol" pitchFamily="18" charset="2"/>
              </a:rPr>
              <a:t></a:t>
            </a:r>
            <a:r>
              <a:rPr lang="en-US" i="1" baseline="-25000" dirty="0" smtClean="0">
                <a:sym typeface="Symbol" pitchFamily="18" charset="2"/>
              </a:rPr>
              <a:t>n </a:t>
            </a:r>
            <a:r>
              <a:rPr lang="en-US" dirty="0" smtClean="0"/>
              <a:t> in collision 	~ 2.5 µm</a:t>
            </a:r>
          </a:p>
          <a:p>
            <a:pPr lvl="1"/>
            <a:r>
              <a:rPr lang="en-US" dirty="0" smtClean="0"/>
              <a:t>Maximum bunches/colliding 1 &amp; 5	368/348</a:t>
            </a:r>
          </a:p>
          <a:p>
            <a:pPr lvl="1"/>
            <a:r>
              <a:rPr lang="en-US" dirty="0" smtClean="0"/>
              <a:t>Peak luminosity 			~ </a:t>
            </a:r>
            <a:r>
              <a:rPr lang="en-US" dirty="0" smtClean="0"/>
              <a:t>2.07×10</a:t>
            </a:r>
            <a:r>
              <a:rPr lang="en-US" baseline="30000" dirty="0" smtClean="0"/>
              <a:t>32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/>
            <a:r>
              <a:rPr lang="en-US" dirty="0" smtClean="0"/>
              <a:t>Delivered luminosity 		~ 50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Plenty of interesting </a:t>
            </a:r>
            <a:r>
              <a:rPr lang="en-US" dirty="0" smtClean="0"/>
              <a:t>data</a:t>
            </a:r>
            <a:r>
              <a:rPr lang="en-US" dirty="0" smtClean="0"/>
              <a:t> a </a:t>
            </a:r>
            <a:r>
              <a:rPr lang="en-US" dirty="0" smtClean="0"/>
              <a:t>few </a:t>
            </a:r>
            <a:r>
              <a:rPr lang="en-US" dirty="0" smtClean="0"/>
              <a:t>interesting (intensity-related) effects</a:t>
            </a:r>
          </a:p>
          <a:p>
            <a:pPr lvl="0"/>
            <a:r>
              <a:rPr lang="en-US" dirty="0" smtClean="0"/>
              <a:t>50ns run</a:t>
            </a:r>
          </a:p>
          <a:p>
            <a:pPr lvl="1"/>
            <a:r>
              <a:rPr lang="en-US" dirty="0" smtClean="0"/>
              <a:t>Very useful few </a:t>
            </a:r>
            <a:r>
              <a:rPr lang="en-US" dirty="0" smtClean="0"/>
              <a:t>days</a:t>
            </a:r>
            <a:r>
              <a:rPr lang="en-US" dirty="0" smtClean="0"/>
              <a:t>, s</a:t>
            </a:r>
            <a:r>
              <a:rPr lang="en-US" dirty="0" smtClean="0"/>
              <a:t>hould </a:t>
            </a:r>
            <a:r>
              <a:rPr lang="en-US" dirty="0" smtClean="0"/>
              <a:t>allow definition of strategy </a:t>
            </a:r>
            <a:r>
              <a:rPr lang="en-US" dirty="0" smtClean="0"/>
              <a:t>for 2011</a:t>
            </a:r>
          </a:p>
          <a:p>
            <a:pPr lvl="0"/>
            <a:r>
              <a:rPr lang="en-US" dirty="0" smtClean="0"/>
              <a:t>Ion run</a:t>
            </a:r>
          </a:p>
          <a:p>
            <a:pPr lvl="1"/>
            <a:r>
              <a:rPr lang="en-US" dirty="0" smtClean="0"/>
              <a:t>Very fast switch from p to </a:t>
            </a:r>
            <a:r>
              <a:rPr lang="en-US" dirty="0" err="1" smtClean="0"/>
              <a:t>Pb</a:t>
            </a:r>
            <a:endParaRPr lang="en-US" dirty="0" smtClean="0"/>
          </a:p>
          <a:p>
            <a:pPr lvl="1"/>
            <a:r>
              <a:rPr lang="en-US" dirty="0" smtClean="0"/>
              <a:t>Quickly up to nominal performance for 2010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Full debriefing and more at forthcoming</a:t>
            </a:r>
            <a:r>
              <a:rPr lang="en-US" dirty="0" smtClean="0"/>
              <a:t> Chamonix workshop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300" y="1295400"/>
            <a:ext cx="8667750" cy="515802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come a phenomenally long way in</a:t>
            </a:r>
            <a:r>
              <a:rPr lang="en-US" dirty="0" smtClean="0"/>
              <a:t> 2010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All key systems performing remarkably </a:t>
            </a:r>
            <a:r>
              <a:rPr lang="en-US" dirty="0" smtClean="0"/>
              <a:t>well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Performance </a:t>
            </a:r>
            <a:r>
              <a:rPr lang="en-US" dirty="0" smtClean="0"/>
              <a:t>with beam (losses, lifetimes, luminosity, </a:t>
            </a:r>
            <a:r>
              <a:rPr lang="en-US" dirty="0" err="1" smtClean="0"/>
              <a:t>emittance</a:t>
            </a:r>
            <a:r>
              <a:rPr lang="en-US" dirty="0" smtClean="0"/>
              <a:t> growth etc.) is very </a:t>
            </a:r>
            <a:r>
              <a:rPr lang="en-US" dirty="0" smtClean="0"/>
              <a:t>encouraging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Possible improvements, consolidation</a:t>
            </a:r>
            <a:r>
              <a:rPr lang="en-US" dirty="0" smtClean="0"/>
              <a:t> are detailed </a:t>
            </a:r>
            <a:r>
              <a:rPr lang="en-US" dirty="0" smtClean="0"/>
              <a:t>for all systems </a:t>
            </a:r>
          </a:p>
          <a:p>
            <a:endParaRPr lang="en-US" sz="800" dirty="0" smtClean="0"/>
          </a:p>
          <a:p>
            <a:r>
              <a:rPr lang="en-US" dirty="0" smtClean="0"/>
              <a:t>2011 </a:t>
            </a:r>
            <a:r>
              <a:rPr lang="en-US" dirty="0" smtClean="0"/>
              <a:t>aims to leverage off of </a:t>
            </a:r>
            <a:r>
              <a:rPr lang="en-US" dirty="0" smtClean="0"/>
              <a:t>what’s </a:t>
            </a:r>
            <a:r>
              <a:rPr lang="en-US" dirty="0" smtClean="0"/>
              <a:t>been </a:t>
            </a:r>
            <a:r>
              <a:rPr lang="en-US" dirty="0" smtClean="0"/>
              <a:t>learnt in 2010</a:t>
            </a:r>
          </a:p>
          <a:p>
            <a:endParaRPr lang="en-US" sz="800" dirty="0" smtClean="0"/>
          </a:p>
          <a:p>
            <a:r>
              <a:rPr lang="en-US" dirty="0" smtClean="0"/>
              <a:t>S</a:t>
            </a:r>
            <a:r>
              <a:rPr lang="en-US" dirty="0" smtClean="0"/>
              <a:t>ome </a:t>
            </a:r>
            <a:r>
              <a:rPr lang="en-US" dirty="0" smtClean="0"/>
              <a:t>interesting ‘challenges’ </a:t>
            </a:r>
            <a:r>
              <a:rPr lang="en-US" dirty="0" smtClean="0"/>
              <a:t>to be faced in 2011:</a:t>
            </a:r>
            <a:endParaRPr lang="en-US" dirty="0" smtClean="0"/>
          </a:p>
          <a:p>
            <a:pPr lvl="1"/>
            <a:r>
              <a:rPr lang="en-US" dirty="0" smtClean="0"/>
              <a:t>UFOs</a:t>
            </a:r>
            <a:r>
              <a:rPr lang="en-US" dirty="0" smtClean="0"/>
              <a:t>, hump, </a:t>
            </a:r>
            <a:r>
              <a:rPr lang="en-US" dirty="0" smtClean="0"/>
              <a:t>electron cloud,</a:t>
            </a:r>
            <a:r>
              <a:rPr lang="en-US" dirty="0" smtClean="0"/>
              <a:t> SEU-R2E…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25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810" y="4673600"/>
            <a:ext cx="8569190" cy="1739900"/>
          </a:xfrm>
        </p:spPr>
        <p:txBody>
          <a:bodyPr/>
          <a:lstStyle/>
          <a:p>
            <a:pPr>
              <a:buSzPts val="1300"/>
              <a:buFont typeface="Wingdings"/>
              <a:buChar char="n"/>
            </a:pPr>
            <a:r>
              <a:rPr lang="en-US" dirty="0" smtClean="0">
                <a:solidFill>
                  <a:srgbClr val="FFCC17"/>
                </a:solidFill>
              </a:rPr>
              <a:t>New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Quench Protection </a:t>
            </a:r>
            <a:r>
              <a:rPr lang="en-US" dirty="0" smtClean="0">
                <a:solidFill>
                  <a:srgbClr val="FFCC17"/>
                </a:solidFill>
              </a:rPr>
              <a:t>System for online monitoring and protection of all </a:t>
            </a:r>
            <a:r>
              <a:rPr lang="en-US" dirty="0" smtClean="0">
                <a:solidFill>
                  <a:srgbClr val="FFCC17"/>
                </a:solidFill>
              </a:rPr>
              <a:t>joints implemented during 2009 and commissioned early 2010</a:t>
            </a:r>
          </a:p>
          <a:p>
            <a:pPr>
              <a:buSzPts val="1300"/>
              <a:buFont typeface="Wingdings"/>
              <a:buChar char="n"/>
            </a:pPr>
            <a:r>
              <a:rPr lang="en-US" dirty="0" smtClean="0">
                <a:solidFill>
                  <a:srgbClr val="FFCC17"/>
                </a:solidFill>
              </a:rPr>
              <a:t>N</a:t>
            </a:r>
            <a:r>
              <a:rPr lang="en-US" dirty="0" smtClean="0">
                <a:solidFill>
                  <a:srgbClr val="FFCC17"/>
                </a:solidFill>
              </a:rPr>
              <a:t>ew QPS cannot protect the joints with lacking bonding between the bus Cu stabilizers (fuse like configuration)</a:t>
            </a:r>
            <a:endParaRPr lang="en-US" dirty="0" smtClean="0">
              <a:solidFill>
                <a:srgbClr val="FFCC17"/>
              </a:solidFill>
            </a:endParaRPr>
          </a:p>
          <a:p>
            <a:pPr>
              <a:buSzPts val="1300"/>
              <a:buFont typeface="Wingdings"/>
              <a:buChar char="n"/>
            </a:pPr>
            <a:endParaRPr lang="en-US" dirty="0" smtClean="0">
              <a:solidFill>
                <a:srgbClr val="FFCC1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energy</a:t>
            </a:r>
            <a:r>
              <a:rPr lang="en-US" dirty="0" smtClean="0"/>
              <a:t> in 2010 – </a:t>
            </a:r>
            <a:r>
              <a:rPr lang="en-US" dirty="0" smtClean="0"/>
              <a:t>the</a:t>
            </a:r>
            <a:r>
              <a:rPr lang="en-US" dirty="0" smtClean="0"/>
              <a:t> origin</a:t>
            </a:r>
            <a:endParaRPr lang="en-US" dirty="0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832857"/>
            <a:ext cx="8609686" cy="26636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22810" y="1219200"/>
            <a:ext cx="8569190" cy="715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1045" marR="0" lvl="0" indent="-311045" algn="l" defTabSz="414726" rtl="0" eaLnBrk="1" fontAlgn="base" latinLnBrk="0" hangingPunct="1">
              <a:lnSpc>
                <a:spcPct val="87000"/>
              </a:lnSpc>
              <a:spcBef>
                <a:spcPts val="726"/>
              </a:spcBef>
              <a:spcAft>
                <a:spcPct val="0"/>
              </a:spcAft>
              <a:buClr>
                <a:srgbClr val="FFCC00"/>
              </a:buClr>
              <a:buSzPts val="1300"/>
              <a:buFont typeface="Wingdings"/>
              <a:buChar char="n"/>
              <a:tabLst/>
              <a:defRPr/>
            </a:pPr>
            <a:r>
              <a:rPr lang="en-US" sz="2500" kern="0" dirty="0" smtClean="0">
                <a:solidFill>
                  <a:srgbClr val="FFCC17"/>
                </a:solidFill>
              </a:rPr>
              <a:t>Defective joints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1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superconducting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200" y="1701799"/>
            <a:ext cx="8180800" cy="4663669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This talk sketched some aspects of the work of many people, over many years</a:t>
            </a:r>
            <a:r>
              <a:rPr lang="en-GB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r>
              <a:rPr lang="en-US" dirty="0" smtClean="0"/>
              <a:t>Particular thanks for material to:</a:t>
            </a:r>
            <a:endParaRPr lang="en-US" dirty="0" smtClean="0"/>
          </a:p>
          <a:p>
            <a:pPr lvl="1"/>
            <a:r>
              <a:rPr lang="en-US" dirty="0" smtClean="0"/>
              <a:t>R. Bailey, R. Schmidt, F. </a:t>
            </a:r>
            <a:r>
              <a:rPr lang="en-US" dirty="0" err="1" smtClean="0"/>
              <a:t>Bertinelli</a:t>
            </a:r>
            <a:r>
              <a:rPr lang="en-US" dirty="0" smtClean="0"/>
              <a:t>, J. </a:t>
            </a:r>
            <a:r>
              <a:rPr lang="en-US" dirty="0" err="1" smtClean="0"/>
              <a:t>Wenninger</a:t>
            </a:r>
            <a:r>
              <a:rPr lang="en-US" dirty="0" smtClean="0"/>
              <a:t>, J</a:t>
            </a:r>
            <a:r>
              <a:rPr lang="en-US" dirty="0" smtClean="0"/>
              <a:t>. Jowett, </a:t>
            </a:r>
            <a:r>
              <a:rPr lang="en-US" dirty="0" smtClean="0"/>
              <a:t>M. Lamont, </a:t>
            </a:r>
            <a:r>
              <a:rPr lang="en-US" dirty="0" smtClean="0"/>
              <a:t>A. </a:t>
            </a:r>
            <a:r>
              <a:rPr lang="en-US" dirty="0" err="1" smtClean="0"/>
              <a:t>Verweij</a:t>
            </a:r>
            <a:r>
              <a:rPr lang="en-US" dirty="0" smtClean="0"/>
              <a:t> and J. </a:t>
            </a:r>
            <a:r>
              <a:rPr lang="en-US" dirty="0" err="1" smtClean="0"/>
              <a:t>Uythoven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"/>
            <a:ext cx="8280400" cy="943299"/>
          </a:xfrm>
        </p:spPr>
        <p:txBody>
          <a:bodyPr/>
          <a:lstStyle/>
          <a:p>
            <a:r>
              <a:rPr lang="en-US" dirty="0" smtClean="0"/>
              <a:t>Solution - new joint design, in practice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0" y="1076783"/>
            <a:ext cx="3911600" cy="1684673"/>
          </a:xfrm>
        </p:spPr>
        <p:txBody>
          <a:bodyPr/>
          <a:lstStyle/>
          <a:p>
            <a:r>
              <a:rPr lang="en-US" sz="2000" dirty="0" smtClean="0"/>
              <a:t>All interconnects need to be opened and repaired</a:t>
            </a:r>
          </a:p>
          <a:p>
            <a:r>
              <a:rPr lang="en-US" sz="2000" dirty="0" smtClean="0"/>
              <a:t>The </a:t>
            </a:r>
            <a:r>
              <a:rPr lang="en-US" sz="2000" dirty="0" smtClean="0"/>
              <a:t>size of </a:t>
            </a:r>
            <a:r>
              <a:rPr lang="en-US" sz="2000" dirty="0" smtClean="0"/>
              <a:t>this </a:t>
            </a:r>
            <a:r>
              <a:rPr lang="en-US" sz="2000" dirty="0" smtClean="0"/>
              <a:t>task compares to </a:t>
            </a:r>
            <a:r>
              <a:rPr lang="en-US" sz="2000" dirty="0" smtClean="0"/>
              <a:t>series interconnection during LHC installation (ca. 16 month) 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2672556"/>
            <a:ext cx="6911975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987883"/>
            <a:ext cx="5014912" cy="271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6598105" y="5878513"/>
            <a:ext cx="2235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From Z. </a:t>
            </a:r>
            <a:r>
              <a:rPr lang="en-GB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Charifoulline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76114" y="1125538"/>
            <a:ext cx="8872636" cy="4752975"/>
            <a:chOff x="176774" y="1124744"/>
            <a:chExt cx="8871349" cy="4753284"/>
          </a:xfrm>
        </p:grpSpPr>
        <p:pic>
          <p:nvPicPr>
            <p:cNvPr id="16" name="Picture 15" descr="sm_status_100507_88.BMP"/>
            <p:cNvPicPr>
              <a:picLocks noChangeAspect="1"/>
            </p:cNvPicPr>
            <p:nvPr/>
          </p:nvPicPr>
          <p:blipFill>
            <a:blip r:embed="rId3" cstate="print"/>
            <a:srcRect l="57283" t="12529" r="1245" b="15662"/>
            <a:stretch>
              <a:fillRect/>
            </a:stretch>
          </p:blipFill>
          <p:spPr>
            <a:xfrm>
              <a:off x="3183162" y="3644270"/>
              <a:ext cx="3242792" cy="2233758"/>
            </a:xfrm>
            <a:prstGeom prst="rect">
              <a:avLst/>
            </a:prstGeom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pic>
          <p:nvPicPr>
            <p:cNvPr id="25" name="Picture 2" descr="C:\myDoc\boardRelated\pic\sm_status_100729_001.BMP"/>
            <p:cNvPicPr>
              <a:picLocks noChangeAspect="1" noChangeArrowheads="1"/>
            </p:cNvPicPr>
            <p:nvPr/>
          </p:nvPicPr>
          <p:blipFill>
            <a:blip r:embed="rId4" cstate="print"/>
            <a:srcRect l="57201" t="12507" r="1357" b="15691"/>
            <a:stretch>
              <a:fillRect/>
            </a:stretch>
          </p:blipFill>
          <p:spPr bwMode="auto">
            <a:xfrm>
              <a:off x="180047" y="3644270"/>
              <a:ext cx="3239617" cy="2233758"/>
            </a:xfrm>
            <a:prstGeom prst="rect">
              <a:avLst/>
            </a:prstGeom>
            <a:no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sp>
          <p:nvSpPr>
            <p:cNvPr id="26636" name="TextBox 27"/>
            <p:cNvSpPr txBox="1">
              <a:spLocks noChangeArrowheads="1"/>
            </p:cNvSpPr>
            <p:nvPr/>
          </p:nvSpPr>
          <p:spPr bwMode="auto">
            <a:xfrm>
              <a:off x="1259632" y="4221088"/>
              <a:ext cx="10246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301 ± 85p</a:t>
              </a:r>
              <a:r>
                <a:rPr lang="el-GR" sz="1400" b="1"/>
                <a:t>Ω</a:t>
              </a:r>
              <a:endParaRPr lang="en-US" sz="1400" b="1"/>
            </a:p>
          </p:txBody>
        </p:sp>
        <p:sp>
          <p:nvSpPr>
            <p:cNvPr id="26637" name="TextBox 28"/>
            <p:cNvSpPr txBox="1">
              <a:spLocks noChangeArrowheads="1"/>
            </p:cNvSpPr>
            <p:nvPr/>
          </p:nvSpPr>
          <p:spPr bwMode="auto">
            <a:xfrm>
              <a:off x="1835696" y="4797152"/>
              <a:ext cx="13806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R</a:t>
              </a:r>
              <a:r>
                <a:rPr lang="en-US" b="1" baseline="-25000">
                  <a:solidFill>
                    <a:srgbClr val="C00000"/>
                  </a:solidFill>
                </a:rPr>
                <a:t>max</a:t>
              </a:r>
              <a:r>
                <a:rPr lang="en-US" b="1">
                  <a:solidFill>
                    <a:srgbClr val="C00000"/>
                  </a:solidFill>
                </a:rPr>
                <a:t> = 2.7n</a:t>
              </a:r>
              <a:r>
                <a:rPr lang="el-GR" b="1">
                  <a:solidFill>
                    <a:srgbClr val="C00000"/>
                  </a:solidFill>
                </a:rPr>
                <a:t>Ω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6638" name="TextBox 29"/>
            <p:cNvSpPr txBox="1">
              <a:spLocks noChangeArrowheads="1"/>
            </p:cNvSpPr>
            <p:nvPr/>
          </p:nvSpPr>
          <p:spPr bwMode="auto">
            <a:xfrm>
              <a:off x="4932040" y="4437112"/>
              <a:ext cx="13806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R</a:t>
              </a:r>
              <a:r>
                <a:rPr lang="en-US" b="1" baseline="-25000">
                  <a:solidFill>
                    <a:srgbClr val="C00000"/>
                  </a:solidFill>
                </a:rPr>
                <a:t>max</a:t>
              </a:r>
              <a:r>
                <a:rPr lang="en-US" b="1">
                  <a:solidFill>
                    <a:srgbClr val="C00000"/>
                  </a:solidFill>
                </a:rPr>
                <a:t> = 3.3n</a:t>
              </a:r>
              <a:r>
                <a:rPr lang="el-GR" b="1">
                  <a:solidFill>
                    <a:srgbClr val="C00000"/>
                  </a:solidFill>
                </a:rPr>
                <a:t>Ω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6639" name="TextBox 30"/>
            <p:cNvSpPr txBox="1">
              <a:spLocks noChangeArrowheads="1"/>
            </p:cNvSpPr>
            <p:nvPr/>
          </p:nvSpPr>
          <p:spPr bwMode="auto">
            <a:xfrm>
              <a:off x="4572000" y="4005064"/>
              <a:ext cx="12346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306</a:t>
              </a:r>
              <a:r>
                <a:rPr lang="en-US" sz="1400" b="1" baseline="30000"/>
                <a:t>**</a:t>
              </a:r>
              <a:r>
                <a:rPr lang="en-US" sz="1400" b="1"/>
                <a:t> ± 313p</a:t>
              </a:r>
              <a:r>
                <a:rPr lang="el-GR" sz="1400" b="1"/>
                <a:t>Ω</a:t>
              </a:r>
              <a:endParaRPr lang="en-US" sz="1400" b="1"/>
            </a:p>
          </p:txBody>
        </p:sp>
        <p:sp>
          <p:nvSpPr>
            <p:cNvPr id="26641" name="TextBox 32"/>
            <p:cNvSpPr txBox="1">
              <a:spLocks noChangeArrowheads="1"/>
            </p:cNvSpPr>
            <p:nvPr/>
          </p:nvSpPr>
          <p:spPr bwMode="auto">
            <a:xfrm>
              <a:off x="2123728" y="3679165"/>
              <a:ext cx="11416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Dipole Buses</a:t>
              </a:r>
            </a:p>
          </p:txBody>
        </p:sp>
        <p:sp>
          <p:nvSpPr>
            <p:cNvPr id="26642" name="TextBox 33"/>
            <p:cNvSpPr txBox="1">
              <a:spLocks noChangeArrowheads="1"/>
            </p:cNvSpPr>
            <p:nvPr/>
          </p:nvSpPr>
          <p:spPr bwMode="auto">
            <a:xfrm>
              <a:off x="5148064" y="3669407"/>
              <a:ext cx="10599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Quad Buses</a:t>
              </a:r>
            </a:p>
          </p:txBody>
        </p:sp>
        <p:pic>
          <p:nvPicPr>
            <p:cNvPr id="26643" name="Picture 34" descr="sm_status_100919_012.BMP"/>
            <p:cNvPicPr>
              <a:picLocks noChangeAspect="1"/>
            </p:cNvPicPr>
            <p:nvPr/>
          </p:nvPicPr>
          <p:blipFill>
            <a:blip r:embed="rId5" cstate="print"/>
            <a:srcRect l="1883" t="13498" r="1883" b="16199"/>
            <a:stretch>
              <a:fillRect/>
            </a:stretch>
          </p:blipFill>
          <p:spPr bwMode="auto">
            <a:xfrm>
              <a:off x="176774" y="1124744"/>
              <a:ext cx="8871348" cy="252028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6644" name="TextBox 35"/>
            <p:cNvSpPr txBox="1">
              <a:spLocks noChangeArrowheads="1"/>
            </p:cNvSpPr>
            <p:nvPr/>
          </p:nvSpPr>
          <p:spPr bwMode="auto">
            <a:xfrm>
              <a:off x="683211" y="3079993"/>
              <a:ext cx="8149498" cy="277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     12                    23                        34                   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1200" b="1" dirty="0">
                  <a:solidFill>
                    <a:schemeClr val="bg1"/>
                  </a:solidFill>
                </a:rPr>
                <a:t>45               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  </a:t>
              </a:r>
              <a:r>
                <a:rPr lang="en-US" sz="1200" b="1" dirty="0">
                  <a:solidFill>
                    <a:schemeClr val="bg1"/>
                  </a:solidFill>
                </a:rPr>
                <a:t>56               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67                  </a:t>
              </a:r>
              <a:r>
                <a:rPr lang="en-US" sz="1200" b="1" dirty="0">
                  <a:solidFill>
                    <a:schemeClr val="bg1"/>
                  </a:solidFill>
                </a:rPr>
                <a:t>78                       81  </a:t>
              </a:r>
            </a:p>
          </p:txBody>
        </p:sp>
        <p:sp>
          <p:nvSpPr>
            <p:cNvPr id="26645" name="TextBox 36"/>
            <p:cNvSpPr txBox="1">
              <a:spLocks noChangeArrowheads="1"/>
            </p:cNvSpPr>
            <p:nvPr/>
          </p:nvSpPr>
          <p:spPr bwMode="auto">
            <a:xfrm>
              <a:off x="3419665" y="1196752"/>
              <a:ext cx="525679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Main </a:t>
              </a:r>
              <a:r>
                <a:rPr lang="en-US" sz="1400" dirty="0" smtClean="0"/>
                <a:t>Dipoles &amp; Quads </a:t>
              </a:r>
              <a:r>
                <a:rPr lang="en-US" sz="1400" dirty="0"/>
                <a:t>Bus, sorted by position, </a:t>
              </a:r>
              <a:r>
                <a:rPr lang="en-US" sz="1400" b="1" dirty="0"/>
                <a:t>2048</a:t>
              </a:r>
              <a:r>
                <a:rPr lang="en-US" sz="1400" dirty="0"/>
                <a:t> segments</a:t>
              </a:r>
            </a:p>
            <a:p>
              <a:r>
                <a:rPr lang="en-US" sz="1400" dirty="0"/>
                <a:t>All HWC pyramids and plus ~150 ramps to 3.5TeV analyzed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83211" y="2253529"/>
              <a:ext cx="784905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8" name="TextBox 39"/>
            <p:cNvSpPr txBox="1">
              <a:spLocks noChangeArrowheads="1"/>
            </p:cNvSpPr>
            <p:nvPr/>
          </p:nvSpPr>
          <p:spPr bwMode="auto">
            <a:xfrm>
              <a:off x="611560" y="2204864"/>
              <a:ext cx="42832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2n</a:t>
              </a:r>
              <a:r>
                <a:rPr lang="el-GR" sz="1100" b="1">
                  <a:solidFill>
                    <a:srgbClr val="C00000"/>
                  </a:solidFill>
                </a:rPr>
                <a:t>Ω</a:t>
              </a:r>
              <a:endParaRPr lang="en-US" sz="1100" b="1">
                <a:solidFill>
                  <a:srgbClr val="C00000"/>
                </a:solidFill>
              </a:endParaRPr>
            </a:p>
          </p:txBody>
        </p:sp>
        <p:pic>
          <p:nvPicPr>
            <p:cNvPr id="26649" name="Picture 40" descr="tab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3829185"/>
              <a:ext cx="2675923" cy="20480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646" name="TextBox 37"/>
            <p:cNvSpPr txBox="1">
              <a:spLocks noChangeArrowheads="1"/>
            </p:cNvSpPr>
            <p:nvPr/>
          </p:nvSpPr>
          <p:spPr bwMode="auto">
            <a:xfrm>
              <a:off x="6372201" y="3645024"/>
              <a:ext cx="2675922" cy="307797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u="sng" dirty="0"/>
                <a:t>Top 10 Splice Resistances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main</a:t>
            </a:r>
            <a:r>
              <a:rPr lang="en-US" dirty="0" smtClean="0"/>
              <a:t> interconnect joints today </a:t>
            </a:r>
            <a:r>
              <a:rPr lang="en-US" dirty="0" smtClean="0"/>
              <a:t>(</a:t>
            </a:r>
            <a:r>
              <a:rPr lang="en-US" dirty="0" smtClean="0"/>
              <a:t>S.C.)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100" y="1257300"/>
            <a:ext cx="7823200" cy="4854558"/>
          </a:xfrm>
        </p:spPr>
        <p:txBody>
          <a:bodyPr/>
          <a:lstStyle/>
          <a:p>
            <a:pPr>
              <a:buSzPts val="1300"/>
              <a:buNone/>
            </a:pPr>
            <a:endParaRPr lang="en-US" dirty="0" smtClean="0">
              <a:solidFill>
                <a:srgbClr val="FFCC17"/>
              </a:solidFill>
            </a:endParaRPr>
          </a:p>
          <a:p>
            <a:r>
              <a:rPr lang="en-US" dirty="0" smtClean="0"/>
              <a:t>Decision</a:t>
            </a:r>
            <a:r>
              <a:rPr lang="en-US" dirty="0" smtClean="0"/>
              <a:t> at Chamonix </a:t>
            </a:r>
            <a:r>
              <a:rPr lang="en-US" dirty="0" smtClean="0"/>
              <a:t>meeting</a:t>
            </a:r>
            <a:r>
              <a:rPr lang="en-US" dirty="0" smtClean="0"/>
              <a:t> in January </a:t>
            </a:r>
            <a:r>
              <a:rPr lang="en-US" dirty="0" smtClean="0"/>
              <a:t>2010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Safe </a:t>
            </a:r>
            <a:r>
              <a:rPr lang="en-US" dirty="0" smtClean="0"/>
              <a:t>to run at 6 kA in the main dipoles  = </a:t>
            </a:r>
            <a:r>
              <a:rPr lang="en-US" b="1" u="sng" dirty="0" smtClean="0">
                <a:solidFill>
                  <a:srgbClr val="FF0000"/>
                </a:solidFill>
              </a:rPr>
              <a:t>3.5 </a:t>
            </a:r>
            <a:r>
              <a:rPr lang="en-US" b="1" u="sng" dirty="0" err="1" smtClean="0">
                <a:solidFill>
                  <a:srgbClr val="FF0000"/>
                </a:solidFill>
              </a:rPr>
              <a:t>TeV</a:t>
            </a:r>
            <a:r>
              <a:rPr lang="en-US" b="1" u="sng" dirty="0" smtClean="0">
                <a:solidFill>
                  <a:srgbClr val="FF0000"/>
                </a:solidFill>
              </a:rPr>
              <a:t>/beam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dirty="0" smtClean="0"/>
              <a:t>at 3.5 </a:t>
            </a:r>
            <a:r>
              <a:rPr lang="en-US" dirty="0" err="1" smtClean="0"/>
              <a:t>TeV</a:t>
            </a:r>
            <a:r>
              <a:rPr lang="en-US" dirty="0" smtClean="0"/>
              <a:t>/beam up to </a:t>
            </a:r>
            <a:r>
              <a:rPr lang="en-US" dirty="0" smtClean="0"/>
              <a:t>an </a:t>
            </a:r>
            <a:r>
              <a:rPr lang="en-US" dirty="0" smtClean="0"/>
              <a:t>integrated luminosity of around 1fb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 smtClean="0"/>
              <a:t>consolidate the whole machine for 7TeV/beam </a:t>
            </a:r>
            <a:r>
              <a:rPr lang="en-US" dirty="0" smtClean="0"/>
              <a:t>(will require </a:t>
            </a:r>
            <a:r>
              <a:rPr lang="en-US" dirty="0" smtClean="0"/>
              <a:t>a</a:t>
            </a:r>
            <a:r>
              <a:rPr lang="en-US" dirty="0" smtClean="0"/>
              <a:t> long shutdown in 2013?)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energy – the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11" y="1"/>
            <a:ext cx="8292889" cy="943299"/>
          </a:xfrm>
        </p:spPr>
        <p:txBody>
          <a:bodyPr/>
          <a:lstStyle/>
          <a:p>
            <a:r>
              <a:rPr lang="en-US" dirty="0" smtClean="0"/>
              <a:t>Evolution of target energy </a:t>
            </a:r>
            <a:r>
              <a:rPr lang="en-US" dirty="0" smtClean="0"/>
              <a:t>during commissioning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152" y="6172200"/>
            <a:ext cx="8289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774912" y="5791200"/>
            <a:ext cx="609599" cy="3810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3" name="Straight Connector 12"/>
          <p:cNvCxnSpPr>
            <a:stCxn id="25" idx="4"/>
            <a:endCxn id="14" idx="4"/>
          </p:cNvCxnSpPr>
          <p:nvPr/>
        </p:nvCxnSpPr>
        <p:spPr>
          <a:xfrm rot="10800000" flipH="1">
            <a:off x="1384511" y="1905000"/>
            <a:ext cx="1981200" cy="388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 flipH="1" flipV="1">
            <a:off x="3365711" y="1600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D9D9D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46711" y="16002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flipH="1" flipV="1">
            <a:off x="2207471" y="38862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82375" y="3886200"/>
            <a:ext cx="215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flipH="1" flipV="1">
            <a:off x="2746967" y="2819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4" name="Straight Connector 23"/>
          <p:cNvCxnSpPr>
            <a:stCxn id="23" idx="0"/>
          </p:cNvCxnSpPr>
          <p:nvPr/>
        </p:nvCxnSpPr>
        <p:spPr>
          <a:xfrm rot="10800000" flipH="1">
            <a:off x="3127967" y="2819401"/>
            <a:ext cx="1615440" cy="9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flipH="1" flipV="1">
            <a:off x="1384511" y="5486400"/>
            <a:ext cx="381000" cy="304800"/>
          </a:xfrm>
          <a:custGeom>
            <a:avLst/>
            <a:gdLst>
              <a:gd name="connsiteX0" fmla="*/ 0 w 1019175"/>
              <a:gd name="connsiteY0" fmla="*/ 485775 h 487362"/>
              <a:gd name="connsiteX1" fmla="*/ 247650 w 1019175"/>
              <a:gd name="connsiteY1" fmla="*/ 466725 h 487362"/>
              <a:gd name="connsiteX2" fmla="*/ 600075 w 1019175"/>
              <a:gd name="connsiteY2" fmla="*/ 361950 h 487362"/>
              <a:gd name="connsiteX3" fmla="*/ 838200 w 1019175"/>
              <a:gd name="connsiteY3" fmla="*/ 190500 h 487362"/>
              <a:gd name="connsiteX4" fmla="*/ 1019175 w 1019175"/>
              <a:gd name="connsiteY4" fmla="*/ 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87362">
                <a:moveTo>
                  <a:pt x="0" y="485775"/>
                </a:moveTo>
                <a:cubicBezTo>
                  <a:pt x="73819" y="486568"/>
                  <a:pt x="147638" y="487362"/>
                  <a:pt x="247650" y="466725"/>
                </a:cubicBezTo>
                <a:cubicBezTo>
                  <a:pt x="347662" y="446088"/>
                  <a:pt x="501650" y="407987"/>
                  <a:pt x="600075" y="361950"/>
                </a:cubicBezTo>
                <a:cubicBezTo>
                  <a:pt x="698500" y="315913"/>
                  <a:pt x="768350" y="250825"/>
                  <a:pt x="838200" y="190500"/>
                </a:cubicBezTo>
                <a:cubicBezTo>
                  <a:pt x="908050" y="130175"/>
                  <a:pt x="963612" y="65087"/>
                  <a:pt x="1019175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65511" y="5486400"/>
            <a:ext cx="2971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2949" y="1383268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2002-2007</a:t>
            </a:r>
            <a:endParaRPr lang="en-US">
              <a:solidFill>
                <a:srgbClr val="D9D9D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6711" y="1219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D9D9D9"/>
                </a:solidFill>
              </a:rPr>
              <a:t>7 </a:t>
            </a:r>
            <a:r>
              <a:rPr lang="en-US" b="1" err="1" smtClean="0">
                <a:solidFill>
                  <a:srgbClr val="D9D9D9"/>
                </a:solidFill>
              </a:rPr>
              <a:t>TeV</a:t>
            </a:r>
            <a:endParaRPr lang="en-US" b="1">
              <a:solidFill>
                <a:srgbClr val="D9D9D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96775" y="2438400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Summer 2008</a:t>
            </a:r>
            <a:endParaRPr lang="en-US">
              <a:solidFill>
                <a:srgbClr val="D9D9D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6711" y="2438400"/>
            <a:ext cx="70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5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96775" y="3669268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Summer 2009</a:t>
            </a:r>
            <a:endParaRPr lang="en-US">
              <a:solidFill>
                <a:srgbClr val="D9D9D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6711" y="3516868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668" y="5269468"/>
            <a:ext cx="15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October 2009</a:t>
            </a:r>
            <a:endParaRPr lang="en-US">
              <a:solidFill>
                <a:srgbClr val="D9D9D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93" y="57912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9D9D9"/>
                </a:solidFill>
              </a:rPr>
              <a:t>450 </a:t>
            </a:r>
            <a:r>
              <a:rPr lang="en-US" b="1" dirty="0" err="1" smtClean="0">
                <a:solidFill>
                  <a:srgbClr val="D9D9D9"/>
                </a:solidFill>
              </a:rPr>
              <a:t>GeV</a:t>
            </a:r>
            <a:endParaRPr lang="en-US" b="1" dirty="0">
              <a:solidFill>
                <a:srgbClr val="D9D9D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83469" y="2438400"/>
            <a:ext cx="2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Symmetric quench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83469" y="3669268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Stabilizers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9055" y="5269468"/>
            <a:ext cx="81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nQPS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42230" y="54980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2 kA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46711" y="389786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 kA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46711" y="28194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9 kA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H="1">
            <a:off x="4113675" y="3243374"/>
            <a:ext cx="4486488" cy="24488"/>
          </a:xfrm>
          <a:prstGeom prst="line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50685" y="1003338"/>
            <a:ext cx="8129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When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57691" y="1003338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FF99"/>
                </a:solidFill>
              </a:rPr>
              <a:t>Why</a:t>
            </a: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61826" y="1600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D9D9D9"/>
                </a:solidFill>
              </a:rPr>
              <a:t>12 kA</a:t>
            </a:r>
            <a:endParaRPr lang="en-US" b="1">
              <a:solidFill>
                <a:srgbClr val="D9D9D9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2525" y="2831068"/>
            <a:ext cx="123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Late 2008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83469" y="2831068"/>
            <a:ext cx="171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Splice problem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2230" y="5117068"/>
            <a:ext cx="99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1.18 </a:t>
            </a:r>
            <a:r>
              <a:rPr lang="en-US" b="1" err="1" smtClean="0">
                <a:solidFill>
                  <a:srgbClr val="FF0000"/>
                </a:solidFill>
              </a:rPr>
              <a:t>TeV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3469" y="1383268"/>
            <a:ext cx="90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Design</a:t>
            </a:r>
            <a:endParaRPr lang="en-US">
              <a:solidFill>
                <a:srgbClr val="D9D9D9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7482294" y="4692134"/>
            <a:ext cx="1611868" cy="1588"/>
          </a:xfrm>
          <a:prstGeom prst="line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stealth" w="lg" len="lg"/>
            <a:tailEnd type="non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13457" y="4278868"/>
            <a:ext cx="85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Winter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2010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60828" y="4278868"/>
            <a:ext cx="12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Fix </a:t>
            </a:r>
            <a:r>
              <a:rPr lang="en-US" dirty="0" err="1" smtClean="0">
                <a:solidFill>
                  <a:srgbClr val="D9D9D9"/>
                </a:solidFill>
              </a:rPr>
              <a:t>nQPS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Test 6kA</a:t>
            </a:r>
            <a:endParaRPr lang="en-US" dirty="0">
              <a:solidFill>
                <a:srgbClr val="D9D9D9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7772400" y="3886200"/>
            <a:ext cx="1143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848600" y="3505200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Instantaneous luminosity</a:t>
            </a:r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463800" y="1195388"/>
          <a:ext cx="3987799" cy="1128712"/>
        </p:xfrm>
        <a:graphic>
          <a:graphicData uri="http://schemas.openxmlformats.org/presentationml/2006/ole">
            <p:oleObj spid="_x0000_s29698" name="Equation" r:id="rId3" imgW="1676400" imgH="4445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6047" y="5600700"/>
            <a:ext cx="7127854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“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To </a:t>
            </a:r>
            <a:r>
              <a:rPr lang="en-US" sz="1400" dirty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achieve high luminosity, 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all one has to do </a:t>
            </a:r>
            <a:r>
              <a:rPr lang="en-US" sz="1400" dirty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is make (lots of) high population bunches of low </a:t>
            </a:r>
            <a:r>
              <a:rPr lang="en-US" sz="1400" dirty="0" err="1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emittance</a:t>
            </a:r>
            <a:r>
              <a:rPr lang="en-US" sz="1400" dirty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 to collide at high frequency at locations where the beam  optics provides as low values of the amplitude functions as possible.”  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 (PDG </a:t>
            </a:r>
            <a:r>
              <a:rPr lang="en-US" sz="1400" dirty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2005, chapter </a:t>
            </a:r>
            <a:r>
              <a:rPr lang="en-US" sz="1400" dirty="0" smtClean="0">
                <a:solidFill>
                  <a:schemeClr val="accent3">
                    <a:lumMod val="85000"/>
                  </a:schemeClr>
                </a:solidFill>
                <a:latin typeface="Tahoma" pitchFamily="34" charset="0"/>
              </a:rPr>
              <a:t>25)</a:t>
            </a:r>
            <a:endParaRPr lang="en-US" sz="1400" dirty="0">
              <a:solidFill>
                <a:schemeClr val="accent3">
                  <a:lumMod val="85000"/>
                </a:schemeClr>
              </a:solidFill>
              <a:latin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6047" y="2448670"/>
            <a:ext cx="6701772" cy="3048000"/>
            <a:chOff x="1216047" y="3556000"/>
            <a:chExt cx="6701772" cy="3048000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216047" y="3556000"/>
              <a:ext cx="6701772" cy="304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Nearly all the parameters are variable (and not independent)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1600" dirty="0" smtClean="0">
                  <a:solidFill>
                    <a:srgbClr val="FFFF99"/>
                  </a:solidFill>
                </a:rPr>
                <a:t>Number of bunches per beam	</a:t>
              </a:r>
              <a:r>
                <a:rPr lang="en-US" sz="1600" i="1" dirty="0" smtClean="0">
                  <a:solidFill>
                    <a:srgbClr val="FFFF99"/>
                  </a:solidFill>
                </a:rPr>
                <a:t>k</a:t>
              </a:r>
              <a:r>
                <a:rPr lang="en-US" sz="1600" i="1" baseline="-25000" dirty="0" smtClean="0">
                  <a:solidFill>
                    <a:srgbClr val="FFFF99"/>
                  </a:solidFill>
                </a:rPr>
                <a:t>b</a:t>
              </a:r>
              <a:endParaRPr lang="en-US" sz="1600" i="1" dirty="0" smtClean="0">
                <a:solidFill>
                  <a:srgbClr val="FFFF99"/>
                </a:solidFill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Number of particles per bunch	</a:t>
              </a:r>
              <a:r>
                <a:rPr kumimoji="0" lang="en-US" sz="16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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cript MT Bold" pitchFamily="66" charset="0"/>
                <a:ea typeface="+mn-ea"/>
                <a:cs typeface="+mn-cs"/>
                <a:sym typeface="Symbol" pitchFamily="18" charset="2"/>
              </a:endParaRP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–"/>
                <a:defRPr/>
              </a:pPr>
              <a:r>
                <a:rPr lang="en-US" sz="1600" dirty="0" err="1" smtClean="0">
                  <a:solidFill>
                    <a:srgbClr val="FFFF99"/>
                  </a:solidFill>
                </a:rPr>
                <a:t>Normalised</a:t>
              </a:r>
              <a:r>
                <a:rPr lang="en-US" sz="1600" dirty="0" smtClean="0">
                  <a:solidFill>
                    <a:srgbClr val="FFFF99"/>
                  </a:solidFill>
                </a:rPr>
                <a:t> </a:t>
              </a:r>
              <a:r>
                <a:rPr lang="en-US" sz="1600" dirty="0" err="1" smtClean="0">
                  <a:solidFill>
                    <a:srgbClr val="FFFF99"/>
                  </a:solidFill>
                </a:rPr>
                <a:t>emittance</a:t>
              </a:r>
              <a:r>
                <a:rPr lang="en-US" sz="1600" dirty="0" smtClean="0">
                  <a:solidFill>
                    <a:srgbClr val="FFFF99"/>
                  </a:solidFill>
                </a:rPr>
                <a:t>		</a:t>
              </a:r>
              <a:r>
                <a:rPr lang="en-US" sz="1600" i="1" dirty="0" err="1" smtClean="0">
                  <a:solidFill>
                    <a:srgbClr val="FFFF99"/>
                  </a:solidFill>
                  <a:sym typeface="Symbol" pitchFamily="18" charset="2"/>
                </a:rPr>
                <a:t></a:t>
              </a:r>
              <a:r>
                <a:rPr lang="en-US" sz="1600" i="1" baseline="-25000" dirty="0" err="1" smtClean="0">
                  <a:solidFill>
                    <a:srgbClr val="FFFF99"/>
                  </a:solidFill>
                  <a:sym typeface="Symbol" pitchFamily="18" charset="2"/>
                </a:rPr>
                <a:t>n</a:t>
              </a:r>
              <a:endParaRPr lang="en-US" sz="1600" i="1" dirty="0" smtClean="0">
                <a:solidFill>
                  <a:srgbClr val="FFFF99"/>
                </a:solidFill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Relativistic factor (E/m</a:t>
              </a:r>
              <a:r>
                <a:rPr kumimoji="0" lang="en-US" sz="16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	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Beta function at the IP		</a:t>
              </a:r>
              <a:r>
                <a:rPr kumimoji="0" lang="en-US" sz="16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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US" sz="1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*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endParaRPr>
            </a:p>
            <a:p>
              <a:pPr marL="742950" marR="0" lvl="1" indent="-28575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Crossing angle factor		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F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Full crossing angle		</a:t>
              </a:r>
              <a:r>
                <a:rPr kumimoji="0" lang="en-US" sz="1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</a:t>
              </a:r>
              <a:r>
                <a:rPr kumimoji="0" lang="en-US" sz="14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c</a:t>
              </a:r>
              <a:endPara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Bunch length		</a:t>
              </a:r>
              <a:r>
                <a:rPr kumimoji="0" lang="en-US" sz="1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</a:t>
              </a:r>
              <a:r>
                <a:rPr kumimoji="0" lang="en-US" sz="14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z</a:t>
              </a:r>
              <a:endPara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Transverse beam size at the IP	</a:t>
              </a:r>
              <a:r>
                <a:rPr kumimoji="0" lang="en-US" sz="1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</a:t>
              </a:r>
              <a:r>
                <a:rPr kumimoji="0" lang="en-US" sz="14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Symbol" pitchFamily="18" charset="2"/>
                </a:rPr>
                <a:t>*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5994984" y="5513323"/>
            <a:ext cx="1447800" cy="579437"/>
          </p:xfrm>
          <a:graphic>
            <a:graphicData uri="http://schemas.openxmlformats.org/presentationml/2006/ole">
              <p:oleObj spid="_x0000_s29699" name="Equation" r:id="rId4" imgW="1269720" imgH="507960" progId="Equation.3">
                <p:embed/>
              </p:oleObj>
            </a:graphicData>
          </a:graphic>
        </p:graphicFrame>
        <p:sp>
          <p:nvSpPr>
            <p:cNvPr id="13" name="Right Brace 12"/>
            <p:cNvSpPr/>
            <p:nvPr/>
          </p:nvSpPr>
          <p:spPr>
            <a:xfrm>
              <a:off x="5486400" y="5003800"/>
              <a:ext cx="152400" cy="457200"/>
            </a:xfrm>
            <a:prstGeom prst="rightBrace">
              <a:avLst/>
            </a:prstGeom>
            <a:ln w="3810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91199" y="5115670"/>
              <a:ext cx="1891201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Interaction Region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707650"/>
              <a:ext cx="18912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Energy, </a:t>
              </a:r>
              <a:r>
                <a:rPr lang="en-US" sz="1600" i="1" dirty="0" err="1" smtClean="0">
                  <a:solidFill>
                    <a:schemeClr val="tx1"/>
                  </a:solidFill>
                  <a:sym typeface="Symbol" pitchFamily="18" charset="2"/>
                </a:rPr>
                <a:t>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1199" y="3896470"/>
              <a:ext cx="1891201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Total Intensity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>
              <a:off x="5486401" y="4851400"/>
              <a:ext cx="152403" cy="0"/>
            </a:xfrm>
            <a:prstGeom prst="line">
              <a:avLst/>
            </a:prstGeom>
            <a:ln w="3810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Brace 19"/>
            <p:cNvSpPr/>
            <p:nvPr/>
          </p:nvSpPr>
          <p:spPr>
            <a:xfrm>
              <a:off x="5486400" y="4165600"/>
              <a:ext cx="152400" cy="457200"/>
            </a:xfrm>
            <a:prstGeom prst="rightBrace">
              <a:avLst/>
            </a:prstGeom>
            <a:ln w="3810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99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91200" y="4263960"/>
              <a:ext cx="18912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</a:rPr>
                <a:t>Beam Brightness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5486401" y="4013199"/>
              <a:ext cx="152403" cy="0"/>
            </a:xfrm>
            <a:prstGeom prst="line">
              <a:avLst/>
            </a:prstGeom>
            <a:ln w="3810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xi Sans"/>
        <a:cs typeface="Luxi Sans"/>
      </a:majorFont>
      <a:minorFont>
        <a:latin typeface="Arial"/>
        <a:ea typeface="Luxi Sans"/>
        <a:cs typeface="Luxi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3297</Words>
  <Application>Microsoft Macintosh PowerPoint</Application>
  <PresentationFormat>On-screen Show (4:3)</PresentationFormat>
  <Paragraphs>654</Paragraphs>
  <Slides>51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2_Office Theme</vt:lpstr>
      <vt:lpstr>Microsoft Equation</vt:lpstr>
      <vt:lpstr>Equation</vt:lpstr>
      <vt:lpstr>Chart</vt:lpstr>
      <vt:lpstr>The first year of operating the LHC accelerator</vt:lpstr>
      <vt:lpstr>OUTLINE</vt:lpstr>
      <vt:lpstr>OUTLINE</vt:lpstr>
      <vt:lpstr>LHC nominal performance</vt:lpstr>
      <vt:lpstr>Reduced energy in 2010 – the origin</vt:lpstr>
      <vt:lpstr>LHC main interconnect joints today (S.C.)</vt:lpstr>
      <vt:lpstr>Reduced energy – the history</vt:lpstr>
      <vt:lpstr>Evolution of target energy during commissioning</vt:lpstr>
      <vt:lpstr>Instantaneous luminosity</vt:lpstr>
      <vt:lpstr>LHC - present intensity limit</vt:lpstr>
      <vt:lpstr>β* and F in 2010</vt:lpstr>
      <vt:lpstr>OUTLINE</vt:lpstr>
      <vt:lpstr>2009 re-commissioning after partial repair of 13 kA joints</vt:lpstr>
      <vt:lpstr>The operational cycle</vt:lpstr>
      <vt:lpstr>Slide 15</vt:lpstr>
      <vt:lpstr>After the first collisions</vt:lpstr>
      <vt:lpstr>Commissioning strategy</vt:lpstr>
      <vt:lpstr>Commissioning strategy</vt:lpstr>
      <vt:lpstr>Milestones reached during 2010</vt:lpstr>
      <vt:lpstr>Milestones reached during 2010</vt:lpstr>
      <vt:lpstr>2010 Proton Run - Performance Highlights</vt:lpstr>
      <vt:lpstr>Luminosity evolution</vt:lpstr>
      <vt:lpstr>LHC on its own in terms of stored energy </vt:lpstr>
      <vt:lpstr>OUTLINE</vt:lpstr>
      <vt:lpstr>Measured 450 GeV Aperture</vt:lpstr>
      <vt:lpstr>Bunch intensity and beam-beam effects</vt:lpstr>
      <vt:lpstr>Open Issue - BCT</vt:lpstr>
      <vt:lpstr>Issue - bunch trains and vacuum degradation</vt:lpstr>
      <vt:lpstr>Vacuum - summary of observations</vt:lpstr>
      <vt:lpstr>Vacuum - effect of solenoids on pressure IR1</vt:lpstr>
      <vt:lpstr>Issue - UFOs: Unidentified Falling Object (fast local loss)</vt:lpstr>
      <vt:lpstr>UFOs - Worrying trend through the summer</vt:lpstr>
      <vt:lpstr>Mitigated by change of BLM threshold</vt:lpstr>
      <vt:lpstr>LHC Systems – Operational Efficiency All faults downtime distribution</vt:lpstr>
      <vt:lpstr>OUTLINE</vt:lpstr>
      <vt:lpstr>Heavy Ion Commissioning  First 24h from Nov 4th !</vt:lpstr>
      <vt:lpstr>Pb vs p: Orbit and optics comparison</vt:lpstr>
      <vt:lpstr>Collimation checks (loss maps)</vt:lpstr>
      <vt:lpstr>First stable beams (2 bunches per beam)</vt:lpstr>
      <vt:lpstr>Characteristics and Evolution</vt:lpstr>
      <vt:lpstr>Heavy Ion Run 2010 - luminosity</vt:lpstr>
      <vt:lpstr>Heavy Ion Issues - Single Event Upset </vt:lpstr>
      <vt:lpstr>OUTLINE</vt:lpstr>
      <vt:lpstr>2011 LHC Draft Schedule</vt:lpstr>
      <vt:lpstr>2011: “reasonable” numbers</vt:lpstr>
      <vt:lpstr>Ultimate reach</vt:lpstr>
      <vt:lpstr>Summary</vt:lpstr>
      <vt:lpstr>Summary</vt:lpstr>
      <vt:lpstr>Conclusions</vt:lpstr>
      <vt:lpstr>Acknowledgements</vt:lpstr>
      <vt:lpstr>Solution - new joint design, in practice ready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Andrzej Siemko</dc:creator>
  <cp:lastModifiedBy>Andrzej Siemko</cp:lastModifiedBy>
  <cp:revision>31</cp:revision>
  <dcterms:created xsi:type="dcterms:W3CDTF">2011-01-07T21:28:00Z</dcterms:created>
  <dcterms:modified xsi:type="dcterms:W3CDTF">2011-01-10T00:10:58Z</dcterms:modified>
</cp:coreProperties>
</file>