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33"/>
  </p:notesMasterIdLst>
  <p:handoutMasterIdLst>
    <p:handoutMasterId r:id="rId34"/>
  </p:handoutMasterIdLst>
  <p:sldIdLst>
    <p:sldId id="256" r:id="rId3"/>
    <p:sldId id="512" r:id="rId4"/>
    <p:sldId id="539" r:id="rId5"/>
    <p:sldId id="541" r:id="rId6"/>
    <p:sldId id="552" r:id="rId7"/>
    <p:sldId id="472" r:id="rId8"/>
    <p:sldId id="486" r:id="rId9"/>
    <p:sldId id="520" r:id="rId10"/>
    <p:sldId id="542" r:id="rId11"/>
    <p:sldId id="510" r:id="rId12"/>
    <p:sldId id="533" r:id="rId13"/>
    <p:sldId id="545" r:id="rId14"/>
    <p:sldId id="530" r:id="rId15"/>
    <p:sldId id="546" r:id="rId16"/>
    <p:sldId id="548" r:id="rId17"/>
    <p:sldId id="547" r:id="rId18"/>
    <p:sldId id="487" r:id="rId19"/>
    <p:sldId id="550" r:id="rId20"/>
    <p:sldId id="554" r:id="rId21"/>
    <p:sldId id="551" r:id="rId22"/>
    <p:sldId id="529" r:id="rId23"/>
    <p:sldId id="549" r:id="rId24"/>
    <p:sldId id="553" r:id="rId25"/>
    <p:sldId id="531" r:id="rId26"/>
    <p:sldId id="532" r:id="rId27"/>
    <p:sldId id="527" r:id="rId28"/>
    <p:sldId id="555" r:id="rId29"/>
    <p:sldId id="526" r:id="rId30"/>
    <p:sldId id="511" r:id="rId31"/>
    <p:sldId id="537" r:id="rId32"/>
  </p:sldIdLst>
  <p:sldSz cx="9144000" cy="6858000" type="screen4x3"/>
  <p:notesSz cx="6985000" cy="101219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FFFF00"/>
    <a:srgbClr val="CC6600"/>
    <a:srgbClr val="FFFFCC"/>
    <a:srgbClr val="FF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419" autoAdjust="0"/>
    <p:restoredTop sz="98004" autoAdjust="0"/>
  </p:normalViewPr>
  <p:slideViewPr>
    <p:cSldViewPr>
      <p:cViewPr varScale="1">
        <p:scale>
          <a:sx n="111" d="100"/>
          <a:sy n="111" d="100"/>
        </p:scale>
        <p:origin x="-89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31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88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idotonelli:Desktop:XEB/WGM/MB/CB/CMS_WEEK:OPERATIONAL%20STAT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plotArea>
      <c:layout>
        <c:manualLayout>
          <c:layoutTarget val="inner"/>
          <c:xMode val="edge"/>
          <c:yMode val="edge"/>
          <c:x val="0.22876793150929378"/>
          <c:y val="7.6080871188604321E-2"/>
          <c:w val="0.71508784377493406"/>
          <c:h val="0.63546288974427656"/>
        </c:manualLayout>
      </c:layout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100000">
                  <a:srgbClr val="FF0000"/>
                </a:gs>
                <a:gs pos="1000">
                  <a:srgbClr val="FFFFFF"/>
                </a:gs>
              </a:gsLst>
              <a:lin ang="21480000" scaled="0"/>
              <a:tileRect/>
            </a:gradFill>
            <a:ln>
              <a:gradFill flip="none" rotWithShape="1">
                <a:gsLst>
                  <a:gs pos="100000">
                    <a:srgbClr val="FF0000"/>
                  </a:gs>
                  <a:gs pos="0">
                    <a:srgbClr val="FFFFFF"/>
                  </a:gs>
                </a:gsLst>
                <a:lin ang="0" scaled="1"/>
                <a:tileRect/>
              </a:gradFill>
            </a:ln>
          </c:spPr>
          <c:invertIfNegative val="1"/>
          <c:cat>
            <c:strRef>
              <c:f>Sheet1!$A$1:$A$11</c:f>
              <c:strCache>
                <c:ptCount val="11"/>
                <c:pt idx="0">
                  <c:v>MUON-CSC</c:v>
                </c:pt>
                <c:pt idx="1">
                  <c:v>MUON-DT</c:v>
                </c:pt>
                <c:pt idx="2">
                  <c:v>MUON-RPC</c:v>
                </c:pt>
                <c:pt idx="3">
                  <c:v>HCAL BARREL</c:v>
                </c:pt>
                <c:pt idx="4">
                  <c:v>HCAL ENDCAP</c:v>
                </c:pt>
                <c:pt idx="5">
                  <c:v>HCAL FORWARD</c:v>
                </c:pt>
                <c:pt idx="6">
                  <c:v>ECAL BARREL</c:v>
                </c:pt>
                <c:pt idx="7">
                  <c:v>ECAL END-CAP</c:v>
                </c:pt>
                <c:pt idx="8">
                  <c:v>PRE-SHOWER</c:v>
                </c:pt>
                <c:pt idx="9">
                  <c:v>STRIP TRACKER</c:v>
                </c:pt>
                <c:pt idx="10">
                  <c:v>PIXEL TRACKER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98.5</c:v>
                </c:pt>
                <c:pt idx="1">
                  <c:v>99.8</c:v>
                </c:pt>
                <c:pt idx="2">
                  <c:v>98.8</c:v>
                </c:pt>
                <c:pt idx="3">
                  <c:v>99.9</c:v>
                </c:pt>
                <c:pt idx="4">
                  <c:v>100</c:v>
                </c:pt>
                <c:pt idx="5">
                  <c:v>99.9</c:v>
                </c:pt>
                <c:pt idx="6">
                  <c:v>99.3</c:v>
                </c:pt>
                <c:pt idx="7">
                  <c:v>98.9</c:v>
                </c:pt>
                <c:pt idx="8">
                  <c:v>99.8</c:v>
                </c:pt>
                <c:pt idx="9">
                  <c:v>98.1</c:v>
                </c:pt>
                <c:pt idx="10">
                  <c:v>98.2</c:v>
                </c:pt>
              </c:numCache>
            </c:numRef>
          </c:val>
        </c:ser>
        <c:axId val="64649856"/>
        <c:axId val="64655744"/>
      </c:barChart>
      <c:catAx>
        <c:axId val="64649856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4655744"/>
        <c:crosses val="autoZero"/>
        <c:auto val="1"/>
        <c:lblAlgn val="ctr"/>
        <c:lblOffset val="100"/>
      </c:catAx>
      <c:valAx>
        <c:axId val="64655744"/>
        <c:scaling>
          <c:orientation val="minMax"/>
          <c:max val="100"/>
          <c:min val="90"/>
        </c:scaling>
        <c:axPos val="b"/>
        <c:majorGridlines/>
        <c:numFmt formatCode="General" sourceLinked="1"/>
        <c:tickLblPos val="nextTo"/>
        <c:crossAx val="64649856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</c:chart>
  <c:spPr>
    <a:ln>
      <a:noFill/>
    </a:ln>
  </c:spPr>
  <c:txPr>
    <a:bodyPr/>
    <a:lstStyle/>
    <a:p>
      <a:pPr>
        <a:defRPr sz="1200" b="1" i="0">
          <a:latin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506413"/>
          </a:xfrm>
          <a:prstGeom prst="rect">
            <a:avLst/>
          </a:prstGeom>
        </p:spPr>
        <p:txBody>
          <a:bodyPr vert="horz" lIns="97749" tIns="48875" rIns="97749" bIns="48875" rtlCol="0"/>
          <a:lstStyle>
            <a:lvl1pPr algn="l">
              <a:buFont typeface="Arial" charset="0"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506413"/>
          </a:xfrm>
          <a:prstGeom prst="rect">
            <a:avLst/>
          </a:prstGeom>
        </p:spPr>
        <p:txBody>
          <a:bodyPr vert="horz" lIns="97749" tIns="48875" rIns="97749" bIns="48875" rtlCol="0"/>
          <a:lstStyle>
            <a:lvl1pPr algn="r">
              <a:buFont typeface="Arial" charset="0"/>
              <a:buNone/>
              <a:defRPr sz="1300"/>
            </a:lvl1pPr>
          </a:lstStyle>
          <a:p>
            <a:pPr>
              <a:defRPr/>
            </a:pPr>
            <a:fld id="{0B839951-001A-492E-9B45-0254B28A5CEA}" type="datetimeFigureOut">
              <a:rPr lang="en-US"/>
              <a:pPr>
                <a:defRPr/>
              </a:pPr>
              <a:t>1/9/2011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613900"/>
            <a:ext cx="3027363" cy="506413"/>
          </a:xfrm>
          <a:prstGeom prst="rect">
            <a:avLst/>
          </a:prstGeom>
        </p:spPr>
        <p:txBody>
          <a:bodyPr vert="horz" lIns="97749" tIns="48875" rIns="97749" bIns="48875" rtlCol="0" anchor="b"/>
          <a:lstStyle>
            <a:lvl1pPr algn="l">
              <a:buFont typeface="Arial" charset="0"/>
              <a:buNone/>
              <a:defRPr sz="1300"/>
            </a:lvl1pPr>
          </a:lstStyle>
          <a:p>
            <a:pPr>
              <a:defRPr/>
            </a:pPr>
            <a:r>
              <a:rPr lang="en-GB" smtClean="0"/>
              <a:t>M. Konecki: "CMS overall performance..."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56050" y="9613900"/>
            <a:ext cx="3027363" cy="506413"/>
          </a:xfrm>
          <a:prstGeom prst="rect">
            <a:avLst/>
          </a:prstGeom>
        </p:spPr>
        <p:txBody>
          <a:bodyPr vert="horz" lIns="97749" tIns="48875" rIns="97749" bIns="48875" rtlCol="0" anchor="b"/>
          <a:lstStyle>
            <a:lvl1pPr algn="r">
              <a:buFont typeface="Arial" charset="0"/>
              <a:buNone/>
              <a:defRPr sz="1300"/>
            </a:lvl1pPr>
          </a:lstStyle>
          <a:p>
            <a:pPr>
              <a:defRPr/>
            </a:pPr>
            <a:fld id="{7C2576F4-58F5-43AC-9ED3-B8D313917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985000" cy="10121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7749" tIns="48875" rIns="97749" bIns="48875" anchor="ctr"/>
          <a:lstStyle/>
          <a:p>
            <a:pPr>
              <a:buFont typeface="Arial" charset="0"/>
              <a:buNone/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57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210" tIns="50029" rIns="96210" bIns="50029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itchFamily="2" charset="2"/>
              <a:buNone/>
              <a:tabLst>
                <a:tab pos="773849" algn="l"/>
                <a:tab pos="1547698" algn="l"/>
                <a:tab pos="2321547" algn="l"/>
                <a:tab pos="3095396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56050" y="0"/>
            <a:ext cx="30257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210" tIns="50029" rIns="96210" bIns="50029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73849" algn="l"/>
                <a:tab pos="1547698" algn="l"/>
                <a:tab pos="2321547" algn="l"/>
                <a:tab pos="3095396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710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3613" y="758825"/>
            <a:ext cx="5056187" cy="3794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98500" y="4808538"/>
            <a:ext cx="5586413" cy="455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210" tIns="50029" rIns="96210" bIns="50029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613900"/>
            <a:ext cx="30257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210" tIns="50029" rIns="96210" bIns="50029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itchFamily="2" charset="2"/>
              <a:buNone/>
              <a:tabLst>
                <a:tab pos="773849" algn="l"/>
                <a:tab pos="1547698" algn="l"/>
                <a:tab pos="2321547" algn="l"/>
                <a:tab pos="3095396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smtClean="0"/>
              <a:t>M. Konecki: "CMS overall performance..."</a:t>
            </a: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56050" y="9613900"/>
            <a:ext cx="30257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210" tIns="50029" rIns="96210" bIns="50029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73849" algn="l"/>
                <a:tab pos="1547698" algn="l"/>
                <a:tab pos="2321547" algn="l"/>
                <a:tab pos="3095396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186DDA-5758-4C80-A488-EDFD372B7E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73113" algn="l"/>
                <a:tab pos="1546225" algn="l"/>
                <a:tab pos="2320925" algn="l"/>
                <a:tab pos="3094038" algn="l"/>
              </a:tabLst>
            </a:pPr>
            <a:fld id="{6A73D93A-4F68-40DE-B0F8-1B5B813668CB}" type="slidenum">
              <a:rPr lang="pl-PL" smtClean="0"/>
              <a:pPr>
                <a:tabLst>
                  <a:tab pos="773113" algn="l"/>
                  <a:tab pos="1546225" algn="l"/>
                  <a:tab pos="2320925" algn="l"/>
                  <a:tab pos="3094038" algn="l"/>
                </a:tabLst>
              </a:pPr>
              <a:t>1</a:t>
            </a:fld>
            <a:endParaRPr lang="pl-PL" dirty="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8825"/>
            <a:ext cx="5060950" cy="3795713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808538"/>
            <a:ext cx="5588000" cy="4554537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M. Konecki: "CMS overall performance..."</a:t>
            </a:r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M. Konecki: "CMS overall performance..."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3186DDA-5758-4C80-A488-EDFD372B7EA9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73113" algn="l"/>
                <a:tab pos="1546225" algn="l"/>
                <a:tab pos="2320925" algn="l"/>
                <a:tab pos="3094038" algn="l"/>
              </a:tabLst>
            </a:pPr>
            <a:fld id="{6A5248D7-3EBE-4276-9412-054D192C2E4A}" type="slidenum">
              <a:rPr lang="pl-PL" smtClean="0"/>
              <a:pPr>
                <a:tabLst>
                  <a:tab pos="773113" algn="l"/>
                  <a:tab pos="1546225" algn="l"/>
                  <a:tab pos="2320925" algn="l"/>
                  <a:tab pos="3094038" algn="l"/>
                </a:tabLst>
              </a:pPr>
              <a:t>3</a:t>
            </a:fld>
            <a:endParaRPr lang="pl-PL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8825"/>
            <a:ext cx="5060950" cy="3795713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808538"/>
            <a:ext cx="5588000" cy="4554537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M. Konecki: "CMS overall performance..."</a:t>
            </a:r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M. Konecki: "CMS overall performance..."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3186DDA-5758-4C80-A488-EDFD372B7EA9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M. Konecki: "CMS overall performance..."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3186DDA-5758-4C80-A488-EDFD372B7EA9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395536" y="6453336"/>
            <a:ext cx="3672408" cy="28761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5508104" y="6453336"/>
            <a:ext cx="3241055" cy="242986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pl-PL" dirty="0" err="1" smtClean="0"/>
              <a:t>Epiphany</a:t>
            </a:r>
            <a:r>
              <a:rPr lang="pl-PL" dirty="0" smtClean="0"/>
              <a:t>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19D6F61C-7368-466F-B300-DE4D68120D21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CA0B7B64-EF82-4898-8462-0E4D41A8D3B8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50050" y="260350"/>
            <a:ext cx="2141538" cy="59753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73800" cy="59753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F42C10E9-E1B9-4371-91B8-CDD74ACE3364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8900" y="260350"/>
            <a:ext cx="6667500" cy="7905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206875" cy="49672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83125" y="1268413"/>
            <a:ext cx="4208463" cy="24066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83125" y="3827463"/>
            <a:ext cx="4208463" cy="24082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39D09467-4253-408E-B12A-483F5B0D2C48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358900" y="260350"/>
            <a:ext cx="6667500" cy="7905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268413"/>
            <a:ext cx="4206875" cy="24066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83125" y="1268413"/>
            <a:ext cx="4208463" cy="24066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323850" y="3827463"/>
            <a:ext cx="4206875" cy="24082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83125" y="3827463"/>
            <a:ext cx="4208463" cy="24082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4F1E4DF5-9AA2-43D2-91B2-B5302374141E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8900" y="260350"/>
            <a:ext cx="6667500" cy="7905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206875" cy="49672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83125" y="1268413"/>
            <a:ext cx="4208463" cy="24066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83125" y="3827463"/>
            <a:ext cx="4208463" cy="24082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87B9F714-5A9B-4CC5-BCB8-576FC4CCE709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8900" y="260350"/>
            <a:ext cx="6669484" cy="790575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395536" y="6381750"/>
            <a:ext cx="3528392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5004049" y="6381750"/>
            <a:ext cx="367240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4067944" y="6453188"/>
            <a:ext cx="8636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7EBC8DAF-2BE9-439B-A869-803C11E64D47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5054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842250" cy="14684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06B675C1-0D41-44AB-A3DB-903863F938F7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2068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3125" y="1268413"/>
            <a:ext cx="420846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0B9446A8-5DE7-4739-843A-F53E23E363A3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C12C8BBE-60B6-455A-B61E-DED8EC3E039E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89C0E848-B94B-4C75-9E1C-B697E4F1147C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43C0575F-A5CD-40F6-9305-1F6A8B4BE05A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68AEF562-2D29-405A-9C4B-42645DDBBC86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6337BC09-A78F-4C4E-9C06-BE36724911A8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260350"/>
            <a:ext cx="6645600" cy="79057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B7C8F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96753"/>
            <a:ext cx="8567738" cy="5038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5536" y="6453336"/>
            <a:ext cx="4680396" cy="287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436096" y="6453336"/>
            <a:ext cx="3241055" cy="332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l-PL" dirty="0" err="1" smtClean="0"/>
              <a:t>Epiphany</a:t>
            </a:r>
            <a:r>
              <a:rPr lang="pl-PL" dirty="0" smtClean="0"/>
              <a:t> 2011</a:t>
            </a:r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8313" y="6308725"/>
            <a:ext cx="8207375" cy="7302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9DB5FE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95738" y="6453188"/>
            <a:ext cx="863600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-</a:t>
            </a:r>
            <a:fld id="{3D2D9BA9-4F12-4A26-B176-F2766912C38F}" type="slidenum">
              <a:rPr lang="en-US"/>
              <a:pPr>
                <a:defRPr/>
              </a:pPr>
              <a:t>‹#›</a:t>
            </a:fld>
            <a:r>
              <a:rPr lang="pl-PL" sz="1000"/>
              <a:t>-</a:t>
            </a:r>
            <a:endParaRPr lang="en-US"/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150"/>
            <a:ext cx="13319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Z:\talks\logoCMScol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64000" y="36000"/>
            <a:ext cx="1028604" cy="102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0713"/>
            <a:ext cx="7842250" cy="146843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D6E0F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1692275" y="6092825"/>
            <a:ext cx="5614988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smtClean="0"/>
              <a:t>Epiphany 2011</a:t>
            </a:r>
            <a:endParaRPr lang="pl-PL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79613" y="2205038"/>
            <a:ext cx="5256212" cy="12239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EFEEE"/>
              </a:gs>
            </a:gsLst>
            <a:lin ang="135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spcBef>
                <a:spcPts val="17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Marcin Konecki</a:t>
            </a:r>
            <a:r>
              <a:rPr lang="pl-PL" sz="1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sz="1400" b="1">
                <a:solidFill>
                  <a:srgbClr val="000000"/>
                </a:solidFill>
                <a:latin typeface="Arial" charset="0"/>
              </a:rPr>
            </a:br>
            <a:r>
              <a:rPr lang="pl-PL">
                <a:solidFill>
                  <a:srgbClr val="000000"/>
                </a:solidFill>
                <a:latin typeface="Arial" charset="0"/>
              </a:rPr>
              <a:t>Uniwersytet Warszawski, Wydział Fizyki</a:t>
            </a:r>
            <a:br>
              <a:rPr lang="pl-PL">
                <a:solidFill>
                  <a:srgbClr val="000000"/>
                </a:solidFill>
                <a:latin typeface="Arial" charset="0"/>
              </a:rPr>
            </a:br>
            <a:r>
              <a:rPr lang="pl-PL">
                <a:solidFill>
                  <a:srgbClr val="000000"/>
                </a:solidFill>
                <a:latin typeface="Arial" charset="0"/>
              </a:rPr>
              <a:t>Zakład Cząstek i Oddziaływań Fundamentalnych</a:t>
            </a:r>
            <a:r>
              <a:rPr lang="pl-PL" sz="140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sz="1400">
                <a:solidFill>
                  <a:srgbClr val="000000"/>
                </a:solidFill>
                <a:latin typeface="Arial" charset="0"/>
              </a:rPr>
            </a:br>
            <a:r>
              <a:rPr lang="pl-PL" sz="1400">
                <a:solidFill>
                  <a:srgbClr val="000000"/>
                </a:solidFill>
                <a:latin typeface="Arial" charset="0"/>
              </a:rPr>
              <a:t> (marcin.konecki@fuw.edu.pl)</a:t>
            </a:r>
            <a:endParaRPr lang="pl-PL" sz="3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/>
          <a:srcRect l="18977" t="18977" r="18977" b="18977"/>
          <a:stretch>
            <a:fillRect/>
          </a:stretch>
        </p:blipFill>
        <p:spPr bwMode="auto">
          <a:xfrm>
            <a:off x="7308850" y="2205038"/>
            <a:ext cx="1225550" cy="122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8" descr="logoCMSco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213" y="2205038"/>
            <a:ext cx="122396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stopki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pl-PL" dirty="0" smtClean="0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785813" y="4000500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i="1" dirty="0" smtClean="0">
                <a:solidFill>
                  <a:srgbClr val="FF0000"/>
                </a:solidFill>
              </a:rPr>
              <a:t>CMS overall performance and physics results in 2010</a:t>
            </a:r>
            <a:endParaRPr lang="pl-PL" sz="4400" i="1" dirty="0" smtClean="0">
              <a:solidFill>
                <a:srgbClr val="FF0000"/>
              </a:solidFill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42938" y="500063"/>
            <a:ext cx="7858125" cy="1128737"/>
          </a:xfrm>
          <a:prstGeom prst="rect">
            <a:avLst/>
          </a:prstGeom>
          <a:solidFill>
            <a:srgbClr val="BBE0E3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 marL="342900" indent="-342900" algn="ctr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Epiphany 2011: Cracow Epiphany Conference </a:t>
            </a: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en-GB" sz="2400" dirty="0" smtClean="0">
                <a:solidFill>
                  <a:srgbClr val="000000"/>
                </a:solidFill>
              </a:rPr>
              <a:t>on the First Year of the LHC, 10-12 Jan 2011, </a:t>
            </a: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en-GB" sz="2400" dirty="0" smtClean="0">
                <a:solidFill>
                  <a:srgbClr val="000000"/>
                </a:solidFill>
              </a:rPr>
              <a:t>Institute of Nuclear Physics PAN , </a:t>
            </a:r>
            <a:r>
              <a:rPr lang="en-GB" sz="2400" dirty="0" err="1" smtClean="0">
                <a:solidFill>
                  <a:srgbClr val="000000"/>
                </a:solidFill>
              </a:rPr>
              <a:t>Kraków</a:t>
            </a:r>
            <a:r>
              <a:rPr lang="en-GB" sz="2400" dirty="0" smtClean="0">
                <a:solidFill>
                  <a:srgbClr val="000000"/>
                </a:solidFill>
              </a:rPr>
              <a:t> (Poland)</a:t>
            </a:r>
            <a:endParaRPr lang="pl-PL" sz="2400" b="1" i="1" dirty="0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 bwMode="auto">
          <a:xfrm>
            <a:off x="1979712" y="2204864"/>
            <a:ext cx="5256584" cy="122413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Marcin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Konecki</a:t>
            </a: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600" dirty="0" smtClean="0">
                <a:solidFill>
                  <a:schemeClr val="accent2"/>
                </a:solidFill>
              </a:rPr>
              <a:t>Faculty of </a:t>
            </a:r>
            <a:r>
              <a:rPr lang="pl-PL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Physics, University of </a:t>
            </a:r>
            <a:r>
              <a:rPr lang="pl-PL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Warsaw, Poland   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(marcin.konecki@fuw.edu.pl)</a:t>
            </a: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</a:rPr>
              <a:t>on behalf of the CMS collaboration</a:t>
            </a:r>
            <a:r>
              <a:rPr lang="pl-PL" sz="1400" dirty="0" smtClean="0">
                <a:solidFill>
                  <a:schemeClr val="tx1"/>
                </a:solidFill>
              </a:rPr>
              <a:t/>
            </a:r>
            <a:br>
              <a:rPr lang="pl-PL" sz="1400" dirty="0" smtClean="0">
                <a:solidFill>
                  <a:schemeClr val="tx1"/>
                </a:solidFill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1187450" y="2781300"/>
            <a:ext cx="6667500" cy="1079748"/>
          </a:xfrm>
        </p:spPr>
        <p:txBody>
          <a:bodyPr/>
          <a:lstStyle/>
          <a:p>
            <a:r>
              <a:rPr lang="en-US" dirty="0" smtClean="0"/>
              <a:t>Detector performance and physics objects results (selection)</a:t>
            </a:r>
          </a:p>
        </p:txBody>
      </p:sp>
      <p:sp>
        <p:nvSpPr>
          <p:cNvPr id="28675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10</a:t>
            </a:fld>
            <a:r>
              <a:rPr lang="pl-PL" sz="1000" smtClean="0"/>
              <a:t>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ce réservé du contenu 4" descr="Screen shot 2010-05-02 at 5.52.20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125538"/>
            <a:ext cx="1757362" cy="1562100"/>
          </a:xfrm>
        </p:spPr>
      </p:pic>
      <p:sp>
        <p:nvSpPr>
          <p:cNvPr id="296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Track</a:t>
            </a:r>
            <a:r>
              <a:rPr lang="pl-PL" sz="3200" dirty="0" smtClean="0"/>
              <a:t>er</a:t>
            </a:r>
            <a:r>
              <a:rPr lang="en-US" sz="3200" dirty="0" smtClean="0"/>
              <a:t>: Low mass resonances</a:t>
            </a:r>
          </a:p>
        </p:txBody>
      </p:sp>
      <p:sp>
        <p:nvSpPr>
          <p:cNvPr id="29700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03688" cy="1081087"/>
          </a:xfrm>
        </p:spPr>
        <p:txBody>
          <a:bodyPr/>
          <a:lstStyle/>
          <a:p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Invariant masses for various particle hypothesis (Ω</a:t>
            </a:r>
            <a:r>
              <a:rPr lang="en-US" sz="1600" baseline="300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±</a:t>
            </a:r>
            <a:r>
              <a:rPr lang="en-US" sz="1600" baseline="400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en-US" sz="1600" baseline="300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±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or </a:t>
            </a:r>
            <a:r>
              <a:rPr lang="en-US" sz="1600" baseline="300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±</a:t>
            </a:r>
            <a:r>
              <a:rPr lang="en-US" sz="1600" baseline="400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</a:t>
            </a:r>
            <a:r>
              <a:rPr lang="en-US" sz="1600" baseline="30000" dirty="0" smtClean="0">
                <a:solidFill>
                  <a:srgbClr val="184B8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±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Tahoma" pitchFamily="34" charset="0"/>
                <a:sym typeface="Wingdings" pitchFamily="2" charset="2"/>
              </a:rPr>
              <a:t> ) – fit to a common vertex</a:t>
            </a:r>
          </a:p>
        </p:txBody>
      </p:sp>
      <p:sp>
        <p:nvSpPr>
          <p:cNvPr id="29701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pic>
        <p:nvPicPr>
          <p:cNvPr id="29702" name="Image 6" descr="Screen shot 2010-05-02 at 5.52.57 PM.png"/>
          <p:cNvPicPr>
            <a:picLocks noChangeAspect="1"/>
          </p:cNvPicPr>
          <p:nvPr/>
        </p:nvPicPr>
        <p:blipFill>
          <a:blip r:embed="rId3" cstate="print"/>
          <a:srcRect t="4448"/>
          <a:stretch>
            <a:fillRect/>
          </a:stretch>
        </p:blipFill>
        <p:spPr bwMode="auto">
          <a:xfrm>
            <a:off x="179388" y="2420938"/>
            <a:ext cx="406876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1979613" y="3716338"/>
            <a:ext cx="1408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PDG Mass: </a:t>
            </a:r>
          </a:p>
          <a:p>
            <a:r>
              <a:rPr lang="en-US" sz="120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1672.43 ± 0.29</a:t>
            </a:r>
          </a:p>
        </p:txBody>
      </p:sp>
      <p:pic>
        <p:nvPicPr>
          <p:cNvPr id="29704" name="Image 5" descr="Screen shot 2010-05-02 at 5.52.43 PM.png"/>
          <p:cNvPicPr>
            <a:picLocks noChangeAspect="1"/>
          </p:cNvPicPr>
          <p:nvPr/>
        </p:nvPicPr>
        <p:blipFill>
          <a:blip r:embed="rId4" cstate="print"/>
          <a:srcRect t="4411"/>
          <a:stretch>
            <a:fillRect/>
          </a:stretch>
        </p:blipFill>
        <p:spPr bwMode="auto">
          <a:xfrm>
            <a:off x="4572000" y="2419350"/>
            <a:ext cx="410368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1547813" y="4868863"/>
            <a:ext cx="148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sym typeface="Symbol" pitchFamily="18" charset="2"/>
              </a:rPr>
              <a:t>Ω</a:t>
            </a:r>
            <a:r>
              <a:rPr lang="en-US" b="1" baseline="3000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en-US" b="1" baseline="4000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0000FF"/>
                </a:solidFill>
                <a:latin typeface="Times New Roman Bar"/>
              </a:rPr>
              <a:t> </a:t>
            </a:r>
            <a:r>
              <a:rPr lang="en-US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b="1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K</a:t>
            </a:r>
            <a:r>
              <a:rPr lang="en-US" b="1" baseline="3000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</a:t>
            </a:r>
            <a:endParaRPr lang="en-US" b="1">
              <a:cs typeface="Arial" pitchFamily="34" charset="0"/>
            </a:endParaRP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6858000" y="4357688"/>
            <a:ext cx="1938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sym typeface="Symbol" pitchFamily="18" charset="2"/>
              </a:rPr>
              <a:t></a:t>
            </a:r>
            <a:r>
              <a:rPr lang="en-US" b="1" baseline="3000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en-US" b="1" baseline="4000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0000FF"/>
                </a:solidFill>
                <a:latin typeface="Times New Roman Bar"/>
              </a:rPr>
              <a:t> </a:t>
            </a:r>
            <a:r>
              <a:rPr lang="en-US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b="1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b="1" baseline="3000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    </a:t>
            </a:r>
            <a:endParaRPr lang="en-US" b="1">
              <a:solidFill>
                <a:srgbClr val="0000FF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6997700" y="3810000"/>
            <a:ext cx="1406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PDG Mass: </a:t>
            </a:r>
          </a:p>
          <a:p>
            <a:r>
              <a:rPr lang="en-US" sz="120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1321.71 ± 0.07</a:t>
            </a:r>
          </a:p>
        </p:txBody>
      </p:sp>
      <p:sp>
        <p:nvSpPr>
          <p:cNvPr id="29708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56325" y="1341438"/>
            <a:ext cx="2771775" cy="1079500"/>
          </a:xfrm>
        </p:spPr>
        <p:txBody>
          <a:bodyPr/>
          <a:lstStyle/>
          <a:p>
            <a:r>
              <a:rPr lang="en-US" sz="1600" dirty="0" smtClean="0">
                <a:solidFill>
                  <a:srgbClr val="184B81"/>
                </a:solidFill>
                <a:cs typeface="Tahoma" pitchFamily="34" charset="0"/>
              </a:rPr>
              <a:t>tracks displaced from PV</a:t>
            </a:r>
            <a:r>
              <a:rPr lang="en-US" sz="1600" dirty="0" smtClean="0">
                <a:solidFill>
                  <a:srgbClr val="184B81"/>
                </a:solidFill>
                <a:latin typeface="Tahoma" pitchFamily="34" charset="0"/>
                <a:cs typeface="Tahoma" pitchFamily="34" charset="0"/>
              </a:rPr>
              <a:t> (d</a:t>
            </a:r>
            <a:r>
              <a:rPr lang="en-US" sz="1600" baseline="-25000" dirty="0" smtClean="0">
                <a:solidFill>
                  <a:srgbClr val="184B81"/>
                </a:solidFill>
                <a:latin typeface="Tahoma" pitchFamily="34" charset="0"/>
                <a:cs typeface="Tahoma" pitchFamily="34" charset="0"/>
              </a:rPr>
              <a:t>3D </a:t>
            </a:r>
            <a:r>
              <a:rPr lang="en-US" sz="1600" dirty="0" smtClean="0">
                <a:solidFill>
                  <a:srgbClr val="184B81"/>
                </a:solidFill>
                <a:latin typeface="Tahoma" pitchFamily="34" charset="0"/>
                <a:cs typeface="Tahoma" pitchFamily="34" charset="0"/>
              </a:rPr>
              <a:t>&gt; 3σ</a:t>
            </a:r>
            <a:r>
              <a:rPr lang="pl-PL" sz="1600" dirty="0" smtClean="0">
                <a:solidFill>
                  <a:srgbClr val="184B81"/>
                </a:solidFill>
                <a:cs typeface="Tahoma" pitchFamily="34" charset="0"/>
              </a:rPr>
              <a:t>)</a:t>
            </a:r>
            <a:r>
              <a:rPr lang="en-US" sz="1600" dirty="0" smtClean="0">
                <a:solidFill>
                  <a:srgbClr val="184B81"/>
                </a:solidFill>
                <a:latin typeface="Arial" pitchFamily="34" charset="0"/>
                <a:cs typeface="Tahoma" pitchFamily="34" charset="0"/>
                <a:sym typeface="Wingdings" pitchFamily="2" charset="2"/>
              </a:rPr>
              <a:t>  </a:t>
            </a:r>
            <a:endParaRPr lang="en-US" sz="1600" dirty="0" smtClean="0">
              <a:solidFill>
                <a:srgbClr val="184B8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endParaRPr lang="en-US" sz="1400" dirty="0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0B9446A8-5DE7-4739-843A-F53E23E363A3}" type="slidenum">
              <a:rPr lang="en-US" smtClean="0"/>
              <a:pPr>
                <a:defRPr/>
              </a:pPr>
              <a:t>11</a:t>
            </a:fld>
            <a:r>
              <a:rPr lang="pl-PL" sz="1000" smtClean="0"/>
              <a:t>-</a:t>
            </a:r>
            <a:endParaRPr lang="en-US"/>
          </a:p>
        </p:txBody>
      </p:sp>
      <p:sp>
        <p:nvSpPr>
          <p:cNvPr id="16" name="pole tekstowe 15"/>
          <p:cNvSpPr txBox="1"/>
          <p:nvPr/>
        </p:nvSpPr>
        <p:spPr>
          <a:xfrm>
            <a:off x="2195736" y="2132856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6600"/>
                </a:solidFill>
              </a:rPr>
              <a:t>CMS DPS-20</a:t>
            </a:r>
            <a:r>
              <a:rPr lang="pl-PL" dirty="0" smtClean="0">
                <a:solidFill>
                  <a:srgbClr val="CC6600"/>
                </a:solidFill>
                <a:latin typeface="Times New Roman"/>
                <a:cs typeface="Times New Roman"/>
              </a:rPr>
              <a:t>10/013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588224" y="206084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6600"/>
                </a:solidFill>
              </a:rPr>
              <a:t>CMS DPS-20</a:t>
            </a:r>
            <a:r>
              <a:rPr lang="pl-PL" dirty="0" smtClean="0">
                <a:solidFill>
                  <a:srgbClr val="CC6600"/>
                </a:solidFill>
                <a:latin typeface="Times New Roman"/>
                <a:cs typeface="Times New Roman"/>
              </a:rPr>
              <a:t>10/013</a:t>
            </a:r>
            <a:endParaRPr lang="en-US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e/gamma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12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449" y="2969568"/>
            <a:ext cx="606955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236296" y="3284984"/>
            <a:ext cx="1728787" cy="66684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400" baseline="30000" dirty="0">
              <a:solidFill>
                <a:schemeClr val="accent2"/>
              </a:solidFill>
            </a:endParaRPr>
          </a:p>
          <a:p>
            <a:r>
              <a:rPr lang="el-GR" sz="1400" dirty="0">
                <a:solidFill>
                  <a:schemeClr val="accent2"/>
                </a:solidFill>
              </a:rPr>
              <a:t>σ</a:t>
            </a:r>
            <a:r>
              <a:rPr lang="pl-PL" sz="1400" dirty="0">
                <a:solidFill>
                  <a:schemeClr val="accent2"/>
                </a:solidFill>
              </a:rPr>
              <a:t>(</a:t>
            </a:r>
            <a:r>
              <a:rPr lang="en-US" sz="1400" dirty="0">
                <a:solidFill>
                  <a:schemeClr val="accent2"/>
                </a:solidFill>
              </a:rPr>
              <a:t>J/</a:t>
            </a:r>
            <a:r>
              <a:rPr lang="en-US" sz="1400" dirty="0">
                <a:solidFill>
                  <a:schemeClr val="accent2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Y</a:t>
            </a:r>
            <a:r>
              <a:rPr lang="pl-PL" sz="1400" dirty="0">
                <a:solidFill>
                  <a:schemeClr val="accent2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)=</a:t>
            </a:r>
            <a:r>
              <a:rPr lang="en-US" sz="1400" dirty="0">
                <a:solidFill>
                  <a:schemeClr val="accent2"/>
                </a:solidFill>
                <a:ea typeface="Symbol" pitchFamily="18" charset="2"/>
                <a:cs typeface="Symbol" pitchFamily="18" charset="2"/>
              </a:rPr>
              <a:t>52 </a:t>
            </a:r>
            <a:r>
              <a:rPr lang="en-US" sz="1400" dirty="0" err="1">
                <a:solidFill>
                  <a:schemeClr val="accent2"/>
                </a:solidFill>
                <a:ea typeface="Symbol" pitchFamily="18" charset="2"/>
                <a:cs typeface="Symbol" pitchFamily="18" charset="2"/>
              </a:rPr>
              <a:t>MeV</a:t>
            </a:r>
            <a:r>
              <a:rPr lang="pl-PL" sz="1400" dirty="0">
                <a:solidFill>
                  <a:schemeClr val="accent2"/>
                </a:solidFill>
                <a:ea typeface="Symbol" pitchFamily="18" charset="2"/>
                <a:cs typeface="Symbol" pitchFamily="18" charset="2"/>
              </a:rPr>
              <a:t>/c</a:t>
            </a:r>
            <a:r>
              <a:rPr lang="pl-PL" sz="1400" baseline="30000" dirty="0">
                <a:solidFill>
                  <a:schemeClr val="accent2"/>
                </a:solidFill>
                <a:ea typeface="Symbol" pitchFamily="18" charset="2"/>
                <a:cs typeface="Symbol" pitchFamily="18" charset="2"/>
              </a:rPr>
              <a:t>2</a:t>
            </a:r>
            <a:br>
              <a:rPr lang="pl-PL" sz="1400" baseline="30000" dirty="0">
                <a:solidFill>
                  <a:schemeClr val="accent2"/>
                </a:solidFill>
                <a:ea typeface="Symbol" pitchFamily="18" charset="2"/>
                <a:cs typeface="Symbol" pitchFamily="18" charset="2"/>
              </a:rPr>
            </a:br>
            <a:r>
              <a:rPr lang="el-GR" sz="1400" dirty="0">
                <a:solidFill>
                  <a:schemeClr val="accent2"/>
                </a:solidFill>
              </a:rPr>
              <a:t>σ</a:t>
            </a:r>
            <a:r>
              <a:rPr lang="pl-PL" sz="1400" dirty="0">
                <a:solidFill>
                  <a:schemeClr val="accent2"/>
                </a:solidFill>
              </a:rPr>
              <a:t>( </a:t>
            </a:r>
            <a:r>
              <a:rPr lang="en-US" sz="1400" dirty="0">
                <a:solidFill>
                  <a:schemeClr val="accent2"/>
                </a:solidFill>
              </a:rPr>
              <a:t>Y </a:t>
            </a:r>
            <a:r>
              <a:rPr lang="pl-PL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pl-PL" sz="1400" dirty="0">
                <a:solidFill>
                  <a:schemeClr val="accent2"/>
                </a:solidFill>
              </a:rPr>
              <a:t>=</a:t>
            </a:r>
            <a:r>
              <a:rPr lang="en-US" sz="1400" dirty="0">
                <a:solidFill>
                  <a:schemeClr val="accent2"/>
                </a:solidFill>
              </a:rPr>
              <a:t> 149 </a:t>
            </a:r>
            <a:r>
              <a:rPr lang="en-US" sz="1400" dirty="0" err="1">
                <a:solidFill>
                  <a:schemeClr val="accent2"/>
                </a:solidFill>
              </a:rPr>
              <a:t>MeV</a:t>
            </a:r>
            <a:r>
              <a:rPr lang="pl-PL" sz="1400" dirty="0">
                <a:solidFill>
                  <a:schemeClr val="accent2"/>
                </a:solidFill>
              </a:rPr>
              <a:t>/c</a:t>
            </a:r>
            <a:r>
              <a:rPr lang="pl-PL" sz="1400" baseline="30000" dirty="0">
                <a:solidFill>
                  <a:schemeClr val="accent2"/>
                </a:solidFill>
              </a:rPr>
              <a:t>2</a:t>
            </a:r>
            <a:endParaRPr lang="en-US" sz="1400" baseline="30000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52737"/>
            <a:ext cx="3203847" cy="284033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222137" cy="28529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3131840" y="1196752"/>
            <a:ext cx="5904656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CMS calibration strategy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- </a:t>
            </a:r>
            <a:r>
              <a:rPr lang="en-US" dirty="0" smtClean="0">
                <a:solidFill>
                  <a:srgbClr val="FF0000"/>
                </a:solidFill>
              </a:rPr>
              <a:t>φ symmetry inter</a:t>
            </a:r>
            <a:r>
              <a:rPr lang="pl-PL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calibration (at η slice)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,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en-US" dirty="0" err="1" smtClean="0">
                <a:solidFill>
                  <a:srgbClr val="FF0000"/>
                </a:solidFill>
                <a:latin typeface="+mj-lt"/>
                <a:cs typeface="Times New Roman" pitchFamily="18" charset="0"/>
                <a:sym typeface="Symbol"/>
              </a:rPr>
              <a:t>γγ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  <a:sym typeface="Symbol"/>
              </a:rPr>
              <a:t>, used initially for energy scale </a:t>
            </a:r>
            <a:r>
              <a:rPr lang="en-US" dirty="0" err="1" smtClean="0">
                <a:solidFill>
                  <a:srgbClr val="FF0000"/>
                </a:solidFill>
                <a:latin typeface="+mj-lt"/>
                <a:cs typeface="Times New Roman" pitchFamily="18" charset="0"/>
                <a:sym typeface="Symbol"/>
              </a:rPr>
              <a:t>impr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  <a:sym typeface="Symbol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/>
              </a:rPr>
              <a:t>     - W,Z electron decays (with support from </a:t>
            </a:r>
            <a:r>
              <a:rPr lang="en-US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/>
              </a:rPr>
              <a:t>Tk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/>
              </a:rPr>
              <a:t>). </a:t>
            </a:r>
            <a:b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/>
              </a:rPr>
              <a:t>       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/>
              </a:rPr>
              <a:t>Expected to become main channel-by-channel  calibration tool after fb</a:t>
            </a:r>
            <a:r>
              <a:rPr lang="en-US" sz="1400" baseline="300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/>
              </a:rPr>
              <a:t>-</a:t>
            </a:r>
            <a:r>
              <a:rPr lang="en-US" sz="1400" baseline="30000" dirty="0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</a:b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      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di</a:t>
            </a:r>
            <a:r>
              <a:rPr lang="pl-PL" sz="16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electron  J/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ψ,</a:t>
            </a:r>
            <a:r>
              <a:rPr lang="pl-PL" sz="1600" dirty="0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Z decays. To monitor and correct energy scale.</a:t>
            </a:r>
            <a:endParaRPr lang="en-US" sz="2000" baseline="300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835696" y="32580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CC6600"/>
                </a:solidFill>
              </a:rPr>
              <a:t>EGM</a:t>
            </a:r>
            <a:r>
              <a:rPr lang="en-US" sz="1400" dirty="0" smtClean="0">
                <a:solidFill>
                  <a:srgbClr val="CC6600"/>
                </a:solidFill>
              </a:rPr>
              <a:t>-10-0</a:t>
            </a:r>
            <a:r>
              <a:rPr lang="pl-PL" sz="1400" dirty="0" smtClean="0">
                <a:solidFill>
                  <a:srgbClr val="CC6600"/>
                </a:solidFill>
              </a:rPr>
              <a:t>03</a:t>
            </a:r>
            <a:endParaRPr lang="en-US" sz="1400" dirty="0">
              <a:solidFill>
                <a:srgbClr val="CC66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979712" y="623731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CC6600"/>
                </a:solidFill>
              </a:rPr>
              <a:t>EGM</a:t>
            </a:r>
            <a:r>
              <a:rPr lang="en-US" sz="1400" dirty="0" smtClean="0">
                <a:solidFill>
                  <a:srgbClr val="CC6600"/>
                </a:solidFill>
              </a:rPr>
              <a:t>-10-0</a:t>
            </a:r>
            <a:r>
              <a:rPr lang="pl-PL" sz="1400" dirty="0" smtClean="0">
                <a:solidFill>
                  <a:srgbClr val="CC6600"/>
                </a:solidFill>
              </a:rPr>
              <a:t>03</a:t>
            </a:r>
            <a:endParaRPr lang="en-US" sz="14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/>
          <p:cNvPicPr>
            <a:picLocks noChangeAspect="1"/>
          </p:cNvPicPr>
          <p:nvPr/>
        </p:nvPicPr>
        <p:blipFill>
          <a:blip r:embed="rId2" cstate="print"/>
          <a:srcRect b="1613"/>
          <a:stretch>
            <a:fillRect/>
          </a:stretch>
        </p:blipFill>
        <p:spPr bwMode="auto">
          <a:xfrm>
            <a:off x="3203848" y="2060848"/>
            <a:ext cx="5940152" cy="41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Muons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11" name="Symbol zastępczy daty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13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41989" name="Picture 5" descr="Z:\talks\2011_01_10_epiphany\contrib\Y_40pb-1_etal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019236" cy="2047528"/>
          </a:xfrm>
          <a:prstGeom prst="rect">
            <a:avLst/>
          </a:prstGeom>
          <a:noFill/>
        </p:spPr>
      </p:pic>
      <p:pic>
        <p:nvPicPr>
          <p:cNvPr id="41990" name="Picture 6" descr="Z:\talks\2011_01_10_epiphany\contrib\JPsi40pb-1_barr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2843808" cy="204354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79512" y="1268760"/>
            <a:ext cx="496855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Initial focus: local reconstruction of segments and hits, synchronisation, </a:t>
            </a:r>
            <a:r>
              <a:rPr lang="pl-PL" sz="1600" dirty="0" err="1" smtClean="0">
                <a:solidFill>
                  <a:schemeClr val="tx1"/>
                </a:solidFill>
              </a:rPr>
              <a:t>alignment</a:t>
            </a:r>
            <a:r>
              <a:rPr lang="pl-PL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validation </a:t>
            </a:r>
            <a:r>
              <a:rPr lang="en-US" sz="1600" dirty="0" smtClean="0">
                <a:solidFill>
                  <a:schemeClr val="tx1"/>
                </a:solidFill>
              </a:rPr>
              <a:t>of µ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reconstruction, efficiency (tag and probe meth. based on J/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600" dirty="0" smtClean="0">
                <a:solidFill>
                  <a:schemeClr val="tx1"/>
                </a:solidFill>
              </a:rPr>
              <a:t>).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220072" y="1484784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a few months performance well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compatible with design values reached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>
          <a:xfrm>
            <a:off x="107504" y="6237312"/>
            <a:ext cx="3816424" cy="4762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M. Konecki   "CMS overall performance...."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0" y="6309320"/>
            <a:ext cx="3779912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</a:t>
            </a:r>
            <a:r>
              <a:rPr lang="en-US" dirty="0" smtClean="0"/>
              <a:t>et</a:t>
            </a:r>
            <a:r>
              <a:rPr lang="pl-PL" dirty="0" smtClean="0"/>
              <a:t>/MET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14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9479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5508104" y="24208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C6600"/>
                </a:solidFill>
              </a:rPr>
              <a:t>QCD-10-011</a:t>
            </a:r>
            <a:endParaRPr lang="en-US" sz="1400" dirty="0">
              <a:solidFill>
                <a:srgbClr val="CC66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499992" y="1052736"/>
            <a:ext cx="4032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Three methods of jet /met reconstruction</a:t>
            </a:r>
          </a:p>
          <a:p>
            <a:pPr lvl="1"/>
            <a:r>
              <a:rPr lang="pl-PL" sz="1600" dirty="0" smtClean="0">
                <a:solidFill>
                  <a:schemeClr val="tx1"/>
                </a:solidFill>
              </a:rPr>
              <a:t>CALO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calorimeter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JPT: calorimeter + tracker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PF jets: particle </a:t>
            </a:r>
            <a:r>
              <a:rPr lang="en-US" sz="1600" dirty="0" smtClean="0">
                <a:solidFill>
                  <a:schemeClr val="tx1"/>
                </a:solidFill>
              </a:rPr>
              <a:t>flow</a:t>
            </a:r>
            <a:r>
              <a:rPr lang="pl-PL" sz="16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(current default)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995936" y="5589240"/>
            <a:ext cx="4651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tx1"/>
                </a:solidFill>
              </a:rPr>
              <a:t>Also</a:t>
            </a:r>
            <a:r>
              <a:rPr lang="pl-PL" sz="1400" dirty="0" smtClean="0">
                <a:solidFill>
                  <a:schemeClr val="tx1"/>
                </a:solidFill>
              </a:rPr>
              <a:t>: 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„</a:t>
            </a:r>
            <a:r>
              <a:rPr lang="pl-PL" sz="1400" dirty="0" err="1" smtClean="0">
                <a:solidFill>
                  <a:schemeClr val="tx1"/>
                </a:solidFill>
              </a:rPr>
              <a:t>Jet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</a:rPr>
              <a:t>Transverse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</a:rPr>
              <a:t>Structure</a:t>
            </a:r>
            <a:r>
              <a:rPr lang="pl-PL" sz="1400" dirty="0" smtClean="0">
                <a:solidFill>
                  <a:schemeClr val="tx1"/>
                </a:solidFill>
              </a:rPr>
              <a:t>...” CMS PAS QCD-</a:t>
            </a:r>
            <a:r>
              <a:rPr lang="pl-PL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10-014</a:t>
            </a:r>
          </a:p>
          <a:p>
            <a:r>
              <a:rPr lang="pl-PL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</a:t>
            </a:r>
            <a:r>
              <a:rPr lang="pl-PL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Measurements</a:t>
            </a:r>
            <a:r>
              <a:rPr lang="pl-PL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of </a:t>
            </a:r>
            <a:r>
              <a:rPr lang="pl-PL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pl-PL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3-jet to 2-jet...” CMS PAS QCD-10-014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3384376" cy="45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267744" y="24928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CC6600"/>
                </a:solidFill>
              </a:rPr>
              <a:t>JME</a:t>
            </a:r>
            <a:r>
              <a:rPr lang="en-US" sz="1400" dirty="0" smtClean="0">
                <a:solidFill>
                  <a:srgbClr val="CC6600"/>
                </a:solidFill>
              </a:rPr>
              <a:t>-10-0</a:t>
            </a:r>
            <a:r>
              <a:rPr lang="pl-PL" sz="1400" dirty="0" smtClean="0">
                <a:solidFill>
                  <a:srgbClr val="CC6600"/>
                </a:solidFill>
              </a:rPr>
              <a:t>03</a:t>
            </a:r>
            <a:endParaRPr lang="en-US" sz="1400" dirty="0">
              <a:solidFill>
                <a:srgbClr val="CC66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99592" y="27809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solidFill>
                  <a:srgbClr val="CC6600"/>
                </a:solidFill>
              </a:rPr>
              <a:t>extended</a:t>
            </a:r>
            <a:r>
              <a:rPr lang="pl-PL" sz="1400" dirty="0" smtClean="0">
                <a:solidFill>
                  <a:srgbClr val="CC6600"/>
                </a:solidFill>
              </a:rPr>
              <a:t>  (3pb</a:t>
            </a:r>
            <a:r>
              <a:rPr lang="pl-PL" sz="1400" baseline="30000" dirty="0" smtClean="0">
                <a:solidFill>
                  <a:srgbClr val="CC6600"/>
                </a:solidFill>
              </a:rPr>
              <a:t>-</a:t>
            </a:r>
            <a:r>
              <a:rPr lang="pl-PL" sz="1400" baseline="300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1</a:t>
            </a:r>
            <a:r>
              <a:rPr lang="pl-PL" sz="14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)   </a:t>
            </a:r>
            <a:r>
              <a:rPr lang="pl-PL" sz="1400" dirty="0" smtClean="0">
                <a:solidFill>
                  <a:srgbClr val="CC6600"/>
                </a:solidFill>
              </a:rPr>
              <a:t>JME</a:t>
            </a:r>
            <a:r>
              <a:rPr lang="en-US" sz="1400" dirty="0" smtClean="0">
                <a:solidFill>
                  <a:srgbClr val="CC6600"/>
                </a:solidFill>
              </a:rPr>
              <a:t>-10-0</a:t>
            </a:r>
            <a:r>
              <a:rPr lang="pl-PL" sz="14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10</a:t>
            </a:r>
            <a:endParaRPr lang="en-US" sz="1400" dirty="0">
              <a:solidFill>
                <a:srgbClr val="CC66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71600" y="3068960"/>
            <a:ext cx="24482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Jets in situ calibrations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(using </a:t>
            </a:r>
            <a:r>
              <a:rPr lang="en-US" dirty="0" err="1" smtClean="0">
                <a:solidFill>
                  <a:srgbClr val="FF0000"/>
                </a:solidFill>
              </a:rPr>
              <a:t>γ+jet</a:t>
            </a:r>
            <a:r>
              <a:rPr lang="en-US" dirty="0" smtClean="0">
                <a:solidFill>
                  <a:srgbClr val="FF0000"/>
                </a:solidFill>
              </a:rPr>
              <a:t> events)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23528" y="1196752"/>
            <a:ext cx="396044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Initial goal: jet energy scale and resolution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Corrections: - offset, relative in η, absolute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endParaRPr lang="en-US" sz="1600" baseline="-250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Corrections made by MC and validated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with data </a:t>
            </a:r>
            <a:r>
              <a:rPr lang="en-US" sz="1600" dirty="0" err="1" smtClean="0">
                <a:solidFill>
                  <a:schemeClr val="tx1"/>
                </a:solidFill>
              </a:rPr>
              <a:t>using:di</a:t>
            </a:r>
            <a:r>
              <a:rPr lang="en-US" sz="1600" dirty="0" smtClean="0">
                <a:solidFill>
                  <a:schemeClr val="tx1"/>
                </a:solidFill>
              </a:rPr>
              <a:t>-jet balancing,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γ+Jet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events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987824" y="4424400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err="1" smtClean="0">
                <a:solidFill>
                  <a:schemeClr val="tx1"/>
                </a:solidFill>
              </a:rPr>
              <a:t>MPF=MET</a:t>
            </a:r>
            <a:r>
              <a:rPr lang="pl-PL" sz="800" dirty="0" smtClean="0">
                <a:solidFill>
                  <a:schemeClr val="tx1"/>
                </a:solidFill>
              </a:rPr>
              <a:t> </a:t>
            </a:r>
            <a:r>
              <a:rPr lang="pl-PL" sz="800" dirty="0" err="1" smtClean="0">
                <a:solidFill>
                  <a:schemeClr val="tx1"/>
                </a:solidFill>
              </a:rPr>
              <a:t>projection</a:t>
            </a:r>
            <a:r>
              <a:rPr lang="pl-PL" sz="800" dirty="0" smtClean="0">
                <a:solidFill>
                  <a:schemeClr val="tx1"/>
                </a:solidFill>
              </a:rPr>
              <a:t> </a:t>
            </a:r>
            <a:r>
              <a:rPr lang="pl-PL" sz="800" dirty="0" err="1" smtClean="0">
                <a:solidFill>
                  <a:schemeClr val="tx1"/>
                </a:solidFill>
              </a:rPr>
              <a:t>fraction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275856" y="4797152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err="1" smtClean="0">
                <a:solidFill>
                  <a:schemeClr val="tx1"/>
                </a:solidFill>
              </a:rPr>
              <a:t>wrt</a:t>
            </a:r>
            <a:r>
              <a:rPr lang="pl-PL" sz="800" dirty="0" smtClean="0">
                <a:solidFill>
                  <a:schemeClr val="tx1"/>
                </a:solidFill>
              </a:rPr>
              <a:t> </a:t>
            </a:r>
            <a:r>
              <a:rPr lang="pl-PL" sz="800" dirty="0" err="1" smtClean="0">
                <a:solidFill>
                  <a:schemeClr val="tx1"/>
                </a:solidFill>
              </a:rPr>
              <a:t>GenJets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flow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Konecki   "CMS overall performance...."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15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1622336"/>
            <a:ext cx="4499992" cy="44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07504" y="4549676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Particle Flow attempts to reconstruct individually each particle in the event, prior to </a:t>
            </a:r>
            <a:r>
              <a:rPr lang="pl-PL" dirty="0" err="1" smtClean="0">
                <a:solidFill>
                  <a:schemeClr val="tx2"/>
                </a:solidFill>
              </a:rPr>
              <a:t>the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jet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clustering, based on information from relevant sub-detectors.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chemeClr val="tx2"/>
                </a:solidFill>
              </a:rPr>
              <a:t> better reconstruction of the jets,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n-US" baseline="-25000" dirty="0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, MET, tau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131840" cy="303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5724128" y="20608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C6600"/>
                </a:solidFill>
              </a:rPr>
              <a:t>QCD-10-011</a:t>
            </a:r>
            <a:endParaRPr lang="en-US" sz="1400" dirty="0">
              <a:solidFill>
                <a:srgbClr val="CC66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5877272"/>
            <a:ext cx="616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solidFill>
                  <a:schemeClr val="tx1"/>
                </a:solidFill>
              </a:rPr>
              <a:t>Also</a:t>
            </a:r>
            <a:r>
              <a:rPr lang="pl-PL" sz="1400" dirty="0" smtClean="0">
                <a:solidFill>
                  <a:schemeClr val="tx1"/>
                </a:solidFill>
              </a:rPr>
              <a:t>: „</a:t>
            </a:r>
            <a:r>
              <a:rPr lang="pl-PL" sz="1400" dirty="0" err="1" smtClean="0">
                <a:solidFill>
                  <a:schemeClr val="tx1"/>
                </a:solidFill>
              </a:rPr>
              <a:t>Commissioning</a:t>
            </a:r>
            <a:r>
              <a:rPr lang="pl-PL" sz="1400" dirty="0" smtClean="0">
                <a:solidFill>
                  <a:schemeClr val="tx1"/>
                </a:solidFill>
              </a:rPr>
              <a:t> of </a:t>
            </a:r>
            <a:r>
              <a:rPr lang="pl-PL" sz="1400" dirty="0" err="1" smtClean="0">
                <a:solidFill>
                  <a:schemeClr val="tx1"/>
                </a:solidFill>
              </a:rPr>
              <a:t>the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</a:rPr>
              <a:t>particle-flow</a:t>
            </a:r>
            <a:r>
              <a:rPr lang="pl-PL" sz="1400" dirty="0" smtClean="0">
                <a:solidFill>
                  <a:schemeClr val="tx1"/>
                </a:solidFill>
              </a:rPr>
              <a:t>...” CMS PAS PFT-</a:t>
            </a:r>
            <a:r>
              <a:rPr lang="pl-PL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10-003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1187450" y="2781300"/>
            <a:ext cx="6667500" cy="790575"/>
          </a:xfrm>
        </p:spPr>
        <p:txBody>
          <a:bodyPr/>
          <a:lstStyle/>
          <a:p>
            <a:r>
              <a:rPr lang="en-US" dirty="0" smtClean="0"/>
              <a:t>Measurements</a:t>
            </a:r>
          </a:p>
        </p:txBody>
      </p:sp>
      <p:sp>
        <p:nvSpPr>
          <p:cNvPr id="28675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16</a:t>
            </a:fld>
            <a:r>
              <a:rPr lang="pl-PL" sz="1000" smtClean="0"/>
              <a:t>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6667500" cy="864840"/>
          </a:xfrm>
        </p:spPr>
        <p:txBody>
          <a:bodyPr/>
          <a:lstStyle/>
          <a:p>
            <a:r>
              <a:rPr lang="en-US" sz="3200" dirty="0" smtClean="0"/>
              <a:t>Charged particles multiplicities and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distributions </a:t>
            </a:r>
          </a:p>
        </p:txBody>
      </p:sp>
      <p:sp>
        <p:nvSpPr>
          <p:cNvPr id="31747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2059" name="pole tekstowe 4"/>
          <p:cNvSpPr txBox="1">
            <a:spLocks noChangeArrowheads="1"/>
          </p:cNvSpPr>
          <p:nvPr/>
        </p:nvSpPr>
        <p:spPr bwMode="auto">
          <a:xfrm>
            <a:off x="107950" y="1412875"/>
            <a:ext cx="2160588" cy="9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2D2DB9"/>
                </a:solidFill>
                <a:latin typeface="+mn-lt"/>
              </a:rPr>
              <a:t>A lower rise was expected from MC (</a:t>
            </a:r>
            <a:r>
              <a:rPr lang="en-US" dirty="0" err="1" smtClean="0">
                <a:solidFill>
                  <a:srgbClr val="2D2DB9"/>
                </a:solidFill>
                <a:latin typeface="+mn-lt"/>
              </a:rPr>
              <a:t>Pythia</a:t>
            </a:r>
            <a:r>
              <a:rPr lang="en-US" dirty="0" smtClean="0">
                <a:solidFill>
                  <a:srgbClr val="2D2DB9"/>
                </a:solidFill>
                <a:latin typeface="+mn-lt"/>
              </a:rPr>
              <a:t>)</a:t>
            </a:r>
            <a:endParaRPr lang="en-US" dirty="0">
              <a:solidFill>
                <a:srgbClr val="2D2DB9"/>
              </a:solidFill>
              <a:latin typeface="+mn-lt"/>
            </a:endParaRPr>
          </a:p>
        </p:txBody>
      </p:sp>
      <p:pic>
        <p:nvPicPr>
          <p:cNvPr id="31749" name="Picture 5" descr="dnd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81075"/>
            <a:ext cx="280828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dndetaSQ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30956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500438"/>
            <a:ext cx="3352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107950" y="3789363"/>
            <a:ext cx="2016125" cy="1816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Arial" pitchFamily="34" charset="0"/>
              </a:rPr>
              <a:t>“Transverse Momentum </a:t>
            </a:r>
            <a:r>
              <a:rPr lang="pl-PL" sz="1400" i="1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l-PL" sz="1400" i="1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Arial" pitchFamily="34" charset="0"/>
              </a:rPr>
              <a:t>and Pseudorapidity </a:t>
            </a:r>
            <a:r>
              <a:rPr lang="pl-PL" sz="1400" i="1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l-PL" sz="1400" i="1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Arial" pitchFamily="34" charset="0"/>
              </a:rPr>
              <a:t>Distributions of Charged </a:t>
            </a:r>
            <a:r>
              <a:rPr lang="pl-PL" sz="1400" i="1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l-PL" sz="1400" i="1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Arial" pitchFamily="34" charset="0"/>
              </a:rPr>
              <a:t>Hadrons in pp </a:t>
            </a:r>
            <a:r>
              <a:rPr lang="pl-PL" sz="14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br>
              <a:rPr lang="pl-PL" sz="1400" i="1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Arial" pitchFamily="34" charset="0"/>
              </a:rPr>
              <a:t>Collisions at √s=7TeV”  </a:t>
            </a:r>
            <a:endParaRPr lang="pl-PL" sz="1400" i="1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1200" i="1" dirty="0">
                <a:solidFill>
                  <a:srgbClr val="CC6600"/>
                </a:solidFill>
                <a:latin typeface="Arial" pitchFamily="34" charset="0"/>
              </a:rPr>
              <a:t>Phys. Rev. </a:t>
            </a:r>
            <a:r>
              <a:rPr lang="en-US" sz="1200" i="1" dirty="0" err="1">
                <a:solidFill>
                  <a:srgbClr val="CC6600"/>
                </a:solidFill>
                <a:latin typeface="Arial" pitchFamily="34" charset="0"/>
              </a:rPr>
              <a:t>Lett</a:t>
            </a:r>
            <a:r>
              <a:rPr lang="en-US" sz="1200" i="1" dirty="0">
                <a:solidFill>
                  <a:srgbClr val="CC6600"/>
                </a:solidFill>
                <a:latin typeface="Arial" pitchFamily="34" charset="0"/>
              </a:rPr>
              <a:t>. 105, 2010</a:t>
            </a:r>
            <a:r>
              <a:rPr lang="en-US" sz="1400" i="1" dirty="0">
                <a:solidFill>
                  <a:srgbClr val="CC6600"/>
                </a:solidFill>
                <a:latin typeface="Arial" pitchFamily="34" charset="0"/>
              </a:rPr>
              <a:t>.</a:t>
            </a:r>
            <a:endParaRPr lang="en-US" sz="1400" i="1" dirty="0">
              <a:solidFill>
                <a:srgbClr val="CC6600"/>
              </a:solidFill>
            </a:endParaRPr>
          </a:p>
        </p:txBody>
      </p:sp>
      <p:sp>
        <p:nvSpPr>
          <p:cNvPr id="31754" name="Strzałka w prawo 6"/>
          <p:cNvSpPr>
            <a:spLocks noChangeArrowheads="1"/>
          </p:cNvSpPr>
          <p:nvPr/>
        </p:nvSpPr>
        <p:spPr bwMode="auto">
          <a:xfrm>
            <a:off x="5076825" y="1916113"/>
            <a:ext cx="742950" cy="439737"/>
          </a:xfrm>
          <a:prstGeom prst="rightArrow">
            <a:avLst>
              <a:gd name="adj1" fmla="val 50000"/>
              <a:gd name="adj2" fmla="val 4996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1755" name="Picture 6" descr="Ptsqr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789039"/>
            <a:ext cx="3116903" cy="30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pole tekstowe 7"/>
          <p:cNvSpPr txBox="1">
            <a:spLocks noChangeArrowheads="1"/>
          </p:cNvSpPr>
          <p:nvPr/>
        </p:nvSpPr>
        <p:spPr bwMode="auto">
          <a:xfrm>
            <a:off x="3851275" y="3141663"/>
            <a:ext cx="11874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l-GR" sz="1200">
                <a:solidFill>
                  <a:srgbClr val="2D2DB9"/>
                </a:solidFill>
                <a:latin typeface="Comic Sans MS" pitchFamily="66" charset="0"/>
              </a:rPr>
              <a:t>η</a:t>
            </a:r>
            <a:r>
              <a:rPr lang="pl-PL" sz="1200">
                <a:solidFill>
                  <a:srgbClr val="2D2DB9"/>
                </a:solidFill>
                <a:latin typeface="Comic Sans MS" pitchFamily="66" charset="0"/>
              </a:rPr>
              <a:t>=-ln(tg(</a:t>
            </a:r>
            <a:r>
              <a:rPr lang="el-GR" sz="1200">
                <a:solidFill>
                  <a:srgbClr val="2D2DB9"/>
                </a:solidFill>
                <a:latin typeface="Comic Sans MS" pitchFamily="66" charset="0"/>
              </a:rPr>
              <a:t>Θ</a:t>
            </a:r>
            <a:r>
              <a:rPr lang="pl-PL" sz="1200">
                <a:solidFill>
                  <a:srgbClr val="2D2DB9"/>
                </a:solidFill>
                <a:latin typeface="Comic Sans MS" pitchFamily="66" charset="0"/>
              </a:rPr>
              <a:t>/2))</a:t>
            </a:r>
            <a:endParaRPr lang="en-US" sz="1200">
              <a:solidFill>
                <a:srgbClr val="2D2DB9"/>
              </a:solidFill>
              <a:latin typeface="Comic Sans MS" pitchFamily="66" charset="0"/>
            </a:endParaRPr>
          </a:p>
        </p:txBody>
      </p:sp>
      <p:sp>
        <p:nvSpPr>
          <p:cNvPr id="31760" name="Strzałka w prawo 6"/>
          <p:cNvSpPr>
            <a:spLocks noChangeArrowheads="1"/>
          </p:cNvSpPr>
          <p:nvPr/>
        </p:nvSpPr>
        <p:spPr bwMode="auto">
          <a:xfrm>
            <a:off x="5076825" y="4076700"/>
            <a:ext cx="742950" cy="439738"/>
          </a:xfrm>
          <a:prstGeom prst="rightArrow">
            <a:avLst>
              <a:gd name="adj1" fmla="val 50000"/>
              <a:gd name="adj2" fmla="val 4996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Symbol zastępczy daty 1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0B9446A8-5DE7-4739-843A-F53E23E363A3}" type="slidenum">
              <a:rPr lang="en-US" smtClean="0"/>
              <a:pPr>
                <a:defRPr/>
              </a:pPr>
              <a:t>17</a:t>
            </a:fld>
            <a:r>
              <a:rPr lang="pl-PL" sz="1000" smtClean="0"/>
              <a:t>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b-physics (example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>
                <a:latin typeface="Times New Roman"/>
                <a:cs typeface="Times New Roman"/>
              </a:rPr>
              <a:t>→J</a:t>
            </a:r>
            <a:r>
              <a:rPr lang="en-US" dirty="0" smtClean="0">
                <a:latin typeface="Times New Roman"/>
                <a:cs typeface="Times New Roman"/>
              </a:rPr>
              <a:t>/ψ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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0B9446A8-5DE7-4739-843A-F53E23E363A3}" type="slidenum">
              <a:rPr lang="en-US" smtClean="0"/>
              <a:pPr>
                <a:defRPr/>
              </a:pPr>
              <a:t>18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40" y="1171601"/>
            <a:ext cx="6959560" cy="52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556792"/>
            <a:ext cx="1800200" cy="15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279" t="-149" r="1919"/>
          <a:stretch>
            <a:fillRect/>
          </a:stretch>
        </p:blipFill>
        <p:spPr bwMode="auto">
          <a:xfrm>
            <a:off x="2" y="3140968"/>
            <a:ext cx="4109113" cy="37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427984" y="1916832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6600"/>
                </a:solidFill>
              </a:rPr>
              <a:t>CMS DPS-20</a:t>
            </a:r>
            <a:r>
              <a:rPr lang="el-GR" dirty="0" smtClean="0">
                <a:solidFill>
                  <a:srgbClr val="CC6600"/>
                </a:solidFill>
                <a:latin typeface="Times New Roman"/>
                <a:cs typeface="Times New Roman"/>
              </a:rPr>
              <a:t>1</a:t>
            </a:r>
            <a:r>
              <a:rPr lang="pl-PL" dirty="0" smtClean="0">
                <a:solidFill>
                  <a:srgbClr val="CC6600"/>
                </a:solidFill>
                <a:latin typeface="Times New Roman"/>
                <a:cs typeface="Times New Roman"/>
              </a:rPr>
              <a:t>0/024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8604448" y="1340768"/>
            <a:ext cx="539552" cy="2880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b="-3448"/>
          <a:stretch>
            <a:fillRect/>
          </a:stretch>
        </p:blipFill>
        <p:spPr bwMode="auto">
          <a:xfrm>
            <a:off x="467544" y="1052736"/>
            <a:ext cx="28008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259632" y="2996952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CC6600"/>
                </a:solidFill>
              </a:rPr>
              <a:t>CMS DPS-20</a:t>
            </a:r>
            <a:r>
              <a:rPr lang="el-GR" sz="16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1</a:t>
            </a:r>
            <a:r>
              <a:rPr lang="pl-PL" sz="16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0/040</a:t>
            </a:r>
            <a:endParaRPr lang="en-US" sz="1600" dirty="0">
              <a:solidFill>
                <a:srgbClr val="CC66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923294" y="6396335"/>
            <a:ext cx="42207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solidFill>
                  <a:schemeClr val="tx1"/>
                </a:solidFill>
              </a:rPr>
              <a:t>Also</a:t>
            </a:r>
            <a:r>
              <a:rPr lang="pl-PL" sz="1200" dirty="0" smtClean="0">
                <a:solidFill>
                  <a:schemeClr val="tx1"/>
                </a:solidFill>
              </a:rPr>
              <a:t>: „Inclusive </a:t>
            </a:r>
            <a:r>
              <a:rPr lang="pl-PL" sz="1200" dirty="0" err="1" smtClean="0">
                <a:solidFill>
                  <a:schemeClr val="tx1"/>
                </a:solidFill>
              </a:rPr>
              <a:t>b-jet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production</a:t>
            </a:r>
            <a:r>
              <a:rPr lang="pl-PL" sz="1200" dirty="0" smtClean="0">
                <a:solidFill>
                  <a:schemeClr val="tx1"/>
                </a:solidFill>
              </a:rPr>
              <a:t>...” CMS PAS BPH-</a:t>
            </a:r>
            <a:r>
              <a:rPr lang="pl-PL" sz="1200" dirty="0" smtClean="0">
                <a:solidFill>
                  <a:schemeClr val="tx1"/>
                </a:solidFill>
                <a:sym typeface="Symbol"/>
              </a:rPr>
              <a:t>0-009</a:t>
            </a:r>
            <a:br>
              <a:rPr lang="pl-PL" sz="1200" dirty="0" smtClean="0">
                <a:solidFill>
                  <a:schemeClr val="tx1"/>
                </a:solidFill>
                <a:sym typeface="Symbol"/>
              </a:rPr>
            </a:br>
            <a:r>
              <a:rPr lang="pl-PL" sz="1200" dirty="0" smtClean="0">
                <a:solidFill>
                  <a:schemeClr val="tx1"/>
                </a:solidFill>
                <a:sym typeface="Symbol"/>
              </a:rPr>
              <a:t>          „</a:t>
            </a:r>
            <a:r>
              <a:rPr lang="pl-PL" sz="1200" dirty="0" err="1" smtClean="0">
                <a:solidFill>
                  <a:schemeClr val="tx1"/>
                </a:solidFill>
                <a:sym typeface="Symbol"/>
              </a:rPr>
              <a:t>Open</a:t>
            </a:r>
            <a:r>
              <a:rPr lang="pl-PL" sz="12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  <a:sym typeface="Symbol"/>
              </a:rPr>
              <a:t>beauty</a:t>
            </a:r>
            <a:r>
              <a:rPr lang="pl-PL" sz="12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  <a:sym typeface="Symbol"/>
              </a:rPr>
              <a:t>production</a:t>
            </a:r>
            <a:r>
              <a:rPr lang="pl-PL" sz="1200" dirty="0" smtClean="0">
                <a:solidFill>
                  <a:schemeClr val="tx1"/>
                </a:solidFill>
                <a:sym typeface="Symbol"/>
              </a:rPr>
              <a:t>...”   CMS PAS BPH-</a:t>
            </a:r>
            <a:r>
              <a:rPr lang="pl-PL" sz="1200" dirty="0" smtClean="0">
                <a:solidFill>
                  <a:schemeClr val="tx1"/>
                </a:solidFill>
                <a:sym typeface="Symbol"/>
              </a:rPr>
              <a:t> </a:t>
            </a:r>
            <a:r>
              <a:rPr lang="pl-PL" sz="1200" dirty="0" smtClean="0">
                <a:solidFill>
                  <a:schemeClr val="tx1"/>
                </a:solidFill>
                <a:sym typeface="Symbol"/>
              </a:rPr>
              <a:t>0-007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J/</a:t>
            </a:r>
            <a:r>
              <a:rPr lang="en-US" dirty="0" smtClean="0">
                <a:latin typeface="Times New Roman"/>
                <a:cs typeface="Times New Roman"/>
              </a:rPr>
              <a:t>ψ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850" y="1700808"/>
            <a:ext cx="7776542" cy="4534892"/>
          </a:xfrm>
        </p:spPr>
        <p:txBody>
          <a:bodyPr/>
          <a:lstStyle/>
          <a:p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0B9446A8-5DE7-4739-843A-F53E23E363A3}" type="slidenum">
              <a:rPr lang="en-US" smtClean="0"/>
              <a:pPr>
                <a:defRPr/>
              </a:pPr>
              <a:t>19</a:t>
            </a:fld>
            <a:r>
              <a:rPr lang="pl-PL" sz="1000" smtClean="0"/>
              <a:t>-</a:t>
            </a:r>
            <a:endParaRPr lang="en-US"/>
          </a:p>
        </p:txBody>
      </p:sp>
      <p:sp>
        <p:nvSpPr>
          <p:cNvPr id="8" name="pole tekstowe 7"/>
          <p:cNvSpPr txBox="1"/>
          <p:nvPr/>
        </p:nvSpPr>
        <p:spPr>
          <a:xfrm>
            <a:off x="0" y="1268760"/>
            <a:ext cx="258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6600"/>
                </a:solidFill>
              </a:rPr>
              <a:t>arXiv:</a:t>
            </a:r>
            <a:r>
              <a:rPr lang="pl-PL" dirty="0" smtClean="0">
                <a:solidFill>
                  <a:srgbClr val="CC6600"/>
                </a:solidFill>
                <a:latin typeface="Times New Roman"/>
                <a:cs typeface="Times New Roman"/>
              </a:rPr>
              <a:t>1</a:t>
            </a:r>
            <a:r>
              <a:rPr lang="pl-PL" dirty="0" smtClean="0">
                <a:solidFill>
                  <a:srgbClr val="CC6600"/>
                </a:solidFill>
              </a:rPr>
              <a:t>0</a:t>
            </a:r>
            <a:r>
              <a:rPr lang="pl-PL" dirty="0" smtClean="0">
                <a:solidFill>
                  <a:srgbClr val="CC6600"/>
                </a:solidFill>
                <a:latin typeface="Times New Roman"/>
                <a:cs typeface="Times New Roman"/>
              </a:rPr>
              <a:t>11</a:t>
            </a:r>
            <a:r>
              <a:rPr lang="pl-PL" dirty="0" smtClean="0">
                <a:solidFill>
                  <a:srgbClr val="CC6600"/>
                </a:solidFill>
              </a:rPr>
              <a:t>.4</a:t>
            </a:r>
            <a:r>
              <a:rPr lang="pl-PL" dirty="0" smtClean="0">
                <a:solidFill>
                  <a:srgbClr val="CC6600"/>
                </a:solidFill>
                <a:latin typeface="Times New Roman"/>
                <a:cs typeface="Times New Roman"/>
              </a:rPr>
              <a:t>1</a:t>
            </a:r>
            <a:r>
              <a:rPr lang="pl-PL" dirty="0" smtClean="0">
                <a:solidFill>
                  <a:srgbClr val="CC6600"/>
                </a:solidFill>
              </a:rPr>
              <a:t>93 [hep-ex]</a:t>
            </a:r>
            <a:endParaRPr lang="en-US" dirty="0">
              <a:solidFill>
                <a:srgbClr val="CC66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8580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 l="21724" t="22105" b="22633"/>
          <a:stretch>
            <a:fillRect/>
          </a:stretch>
        </p:blipFill>
        <p:spPr bwMode="auto">
          <a:xfrm>
            <a:off x="6084168" y="1124744"/>
            <a:ext cx="2738636" cy="190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805264"/>
            <a:ext cx="882612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309320"/>
            <a:ext cx="8640000" cy="4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ostokąt 18"/>
          <p:cNvSpPr/>
          <p:nvPr/>
        </p:nvSpPr>
        <p:spPr bwMode="auto">
          <a:xfrm>
            <a:off x="6084168" y="126876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644008" y="1196752"/>
            <a:ext cx="3140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mass/transverse decay length fit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allow us to separate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prompt/non-prompt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components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24944"/>
            <a:ext cx="378206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ole tekstowe 20"/>
          <p:cNvSpPr txBox="1"/>
          <p:nvPr/>
        </p:nvSpPr>
        <p:spPr>
          <a:xfrm>
            <a:off x="6588224" y="5517232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tx1"/>
                </a:solidFill>
              </a:rPr>
              <a:t>stat</a:t>
            </a:r>
            <a:r>
              <a:rPr lang="pl-PL" dirty="0" smtClean="0">
                <a:solidFill>
                  <a:schemeClr val="tx1"/>
                </a:solidFill>
              </a:rPr>
              <a:t>        </a:t>
            </a:r>
            <a:r>
              <a:rPr lang="pl-PL" dirty="0" err="1" smtClean="0">
                <a:solidFill>
                  <a:schemeClr val="tx1"/>
                </a:solidFill>
              </a:rPr>
              <a:t>sys</a:t>
            </a:r>
            <a:r>
              <a:rPr lang="pl-PL" dirty="0" smtClean="0">
                <a:solidFill>
                  <a:schemeClr val="tx1"/>
                </a:solidFill>
              </a:rPr>
              <a:t>       </a:t>
            </a:r>
            <a:r>
              <a:rPr lang="pl-PL" dirty="0" err="1" smtClean="0">
                <a:solidFill>
                  <a:schemeClr val="tx1"/>
                </a:solidFill>
              </a:rPr>
              <a:t>lumi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1358900" y="260350"/>
            <a:ext cx="6642000" cy="790575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in </a:t>
            </a:r>
            <a:r>
              <a:rPr lang="en-US" dirty="0" smtClean="0">
                <a:solidFill>
                  <a:schemeClr val="tx1"/>
                </a:solidFill>
              </a:rPr>
              <a:t>2010</a:t>
            </a:r>
            <a:r>
              <a:rPr lang="pl-PL" dirty="0" smtClean="0">
                <a:solidFill>
                  <a:schemeClr val="tx1"/>
                </a:solidFill>
              </a:rPr>
              <a:t>,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Detector performance and physics objects (selection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pl-PL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Main physics </a:t>
            </a:r>
            <a:r>
              <a:rPr lang="en-US" dirty="0" smtClean="0">
                <a:solidFill>
                  <a:schemeClr val="tx1"/>
                </a:solidFill>
              </a:rPr>
              <a:t>measurements</a:t>
            </a:r>
            <a:r>
              <a:rPr lang="pl-PL" dirty="0" smtClean="0">
                <a:solidFill>
                  <a:schemeClr val="tx1"/>
                </a:solidFill>
              </a:rPr>
              <a:t>,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Discovery searches (link to other talks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pl-PL" dirty="0" smtClean="0">
                <a:solidFill>
                  <a:schemeClr val="tx1"/>
                </a:solidFill>
              </a:rPr>
              <a:t>,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148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z="1400" dirty="0" err="1" smtClean="0"/>
              <a:t>Epiphany</a:t>
            </a:r>
            <a:r>
              <a:rPr lang="pl-PL" sz="1400" dirty="0" smtClean="0"/>
              <a:t> 2011</a:t>
            </a:r>
            <a:endParaRPr lang="en-US" sz="1400" dirty="0" smtClean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2</a:t>
            </a:fld>
            <a:r>
              <a:rPr lang="pl-PL" sz="1000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prompt γ production</a:t>
            </a:r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0B9446A8-5DE7-4739-843A-F53E23E363A3}" type="slidenum">
              <a:rPr lang="en-US" smtClean="0"/>
              <a:pPr>
                <a:defRPr/>
              </a:pPr>
              <a:t>20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05" y="2588400"/>
            <a:ext cx="42903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298800" cy="369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6804248" y="234888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6600"/>
                </a:solidFill>
              </a:rPr>
              <a:t>hep-ex </a:t>
            </a:r>
            <a:r>
              <a:rPr lang="en-US" dirty="0" smtClean="0">
                <a:solidFill>
                  <a:srgbClr val="CC6600"/>
                </a:solidFill>
              </a:rPr>
              <a:t>1012.0799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483768" y="234888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6600"/>
                </a:solidFill>
              </a:rPr>
              <a:t>hep-ex</a:t>
            </a:r>
            <a:r>
              <a:rPr lang="en-US" dirty="0" smtClean="0">
                <a:solidFill>
                  <a:srgbClr val="CC6600"/>
                </a:solidFill>
              </a:rPr>
              <a:t>1012.0799</a:t>
            </a:r>
            <a:endParaRPr lang="en-US" dirty="0">
              <a:solidFill>
                <a:srgbClr val="CC6600"/>
              </a:solidFill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545483" cy="10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1115616" y="1268760"/>
            <a:ext cx="3708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 test of perturbative QCD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Constraints  </a:t>
            </a:r>
            <a:r>
              <a:rPr lang="pl-PL" dirty="0" smtClean="0">
                <a:solidFill>
                  <a:schemeClr val="tx1"/>
                </a:solidFill>
              </a:rPr>
              <a:t>PDF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function of proton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Background for NP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Wmunu_pfMT_b4"/>
          <p:cNvPicPr>
            <a:picLocks noChangeAspect="1" noChangeArrowheads="1"/>
          </p:cNvPicPr>
          <p:nvPr/>
        </p:nvPicPr>
        <p:blipFill>
          <a:blip r:embed="rId2" cstate="print"/>
          <a:srcRect b="3877"/>
          <a:stretch>
            <a:fillRect/>
          </a:stretch>
        </p:blipFill>
        <p:spPr bwMode="auto">
          <a:xfrm>
            <a:off x="0" y="1124744"/>
            <a:ext cx="3059832" cy="28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337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and Z decaying in e/µ channels </a:t>
            </a:r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611560" y="1340768"/>
            <a:ext cx="1101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Symbol" pitchFamily="18" charset="2"/>
              </a:rPr>
              <a:t>W </a:t>
            </a:r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Times New Roman" pitchFamily="18" charset="0"/>
              </a:rPr>
              <a:t>→</a:t>
            </a:r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Symbol" pitchFamily="18" charset="2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Symbol" pitchFamily="18" charset="2"/>
                <a:ea typeface="Wingdings" pitchFamily="2" charset="2"/>
                <a:cs typeface="Symbol" pitchFamily="18" charset="2"/>
              </a:rPr>
              <a:t>mn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Symbol zastępczy daty 1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21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3726"/>
          <a:stretch>
            <a:fillRect/>
          </a:stretch>
        </p:blipFill>
        <p:spPr bwMode="auto">
          <a:xfrm>
            <a:off x="-1" y="3735048"/>
            <a:ext cx="3059833" cy="312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611560" y="4077072"/>
            <a:ext cx="1068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Symbol" pitchFamily="18" charset="2"/>
              </a:rPr>
              <a:t>W </a:t>
            </a:r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Times New Roman" pitchFamily="18" charset="0"/>
              </a:rPr>
              <a:t>→</a:t>
            </a:r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Symbol" pitchFamily="18" charset="2"/>
              </a:rPr>
              <a:t> e</a:t>
            </a:r>
            <a:r>
              <a:rPr lang="en-US" sz="2000" b="1" dirty="0">
                <a:solidFill>
                  <a:srgbClr val="0000FF"/>
                </a:solidFill>
                <a:latin typeface="Symbol" pitchFamily="18" charset="2"/>
                <a:ea typeface="Wingdings" pitchFamily="2" charset="2"/>
                <a:cs typeface="Symbol" pitchFamily="18" charset="2"/>
              </a:rPr>
              <a:t>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33796" name="Picture 4" descr="Zee_log"/>
          <p:cNvPicPr>
            <a:picLocks noChangeAspect="1" noChangeArrowheads="1"/>
          </p:cNvPicPr>
          <p:nvPr/>
        </p:nvPicPr>
        <p:blipFill>
          <a:blip r:embed="rId4" cstate="print"/>
          <a:srcRect b="3743"/>
          <a:stretch>
            <a:fillRect/>
          </a:stretch>
        </p:blipFill>
        <p:spPr bwMode="auto">
          <a:xfrm>
            <a:off x="2987824" y="3790800"/>
            <a:ext cx="2954338" cy="299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Zmumu_log"/>
          <p:cNvPicPr>
            <a:picLocks noChangeAspect="1" noChangeArrowheads="1"/>
          </p:cNvPicPr>
          <p:nvPr/>
        </p:nvPicPr>
        <p:blipFill>
          <a:blip r:embed="rId5" cstate="print"/>
          <a:srcRect r="7506" b="4445"/>
          <a:stretch>
            <a:fillRect/>
          </a:stretch>
        </p:blipFill>
        <p:spPr bwMode="auto">
          <a:xfrm>
            <a:off x="2988000" y="1124744"/>
            <a:ext cx="2730278" cy="282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3635896" y="1216800"/>
            <a:ext cx="10358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Symbol" pitchFamily="18" charset="2"/>
              </a:rPr>
              <a:t>Z </a:t>
            </a:r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Times New Roman" pitchFamily="18" charset="0"/>
              </a:rPr>
              <a:t>→ </a:t>
            </a:r>
            <a:r>
              <a:rPr lang="en-US" sz="2000" b="1" dirty="0">
                <a:solidFill>
                  <a:srgbClr val="0000FF"/>
                </a:solidFill>
                <a:latin typeface="Symbol" pitchFamily="18" charset="2"/>
                <a:ea typeface="Wingdings" pitchFamily="2" charset="2"/>
                <a:cs typeface="Symbol" pitchFamily="18" charset="2"/>
              </a:rPr>
              <a:t>mm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5896" y="389880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ea typeface="Wingdings"/>
                <a:cs typeface="Symbol" charset="2"/>
              </a:rPr>
              <a:t>Z </a:t>
            </a:r>
            <a:r>
              <a:rPr lang="en-US" sz="2000" b="1" dirty="0">
                <a:solidFill>
                  <a:srgbClr val="0000FF"/>
                </a:solidFill>
                <a:ea typeface="Wingdings" pitchFamily="2" charset="2"/>
                <a:cs typeface="Times New Roman" pitchFamily="18" charset="0"/>
              </a:rPr>
              <a:t>→ </a:t>
            </a:r>
            <a:r>
              <a:rPr lang="en-US" sz="2000" b="1" dirty="0" err="1">
                <a:solidFill>
                  <a:srgbClr val="0000FF"/>
                </a:solidFill>
                <a:latin typeface="+mn-lt"/>
                <a:ea typeface="Wingdings"/>
                <a:cs typeface="Symbol" charset="2"/>
              </a:rPr>
              <a:t>ee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849508" y="1412776"/>
            <a:ext cx="30614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first electroweak process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be observed at LHC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benchmark for lepton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reconstruction,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accurate σ prediction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precision tests of </a:t>
            </a:r>
            <a:r>
              <a:rPr lang="en-US" dirty="0" err="1" smtClean="0">
                <a:solidFill>
                  <a:schemeClr val="tx1"/>
                </a:solidFill>
              </a:rPr>
              <a:t>pQCD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tests of proton PDF,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possible estimator of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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Ldt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Symbol"/>
              </a:rPr>
              <a:t> important for background</a:t>
            </a:r>
            <a:br>
              <a:rPr lang="en-US" dirty="0" smtClean="0">
                <a:solidFill>
                  <a:schemeClr val="tx1"/>
                </a:solidFill>
                <a:sym typeface="Symbol"/>
              </a:rPr>
            </a:br>
            <a:r>
              <a:rPr lang="en-US" dirty="0" smtClean="0">
                <a:solidFill>
                  <a:schemeClr val="tx1"/>
                </a:solidFill>
                <a:sym typeface="Symbol"/>
              </a:rPr>
              <a:t>   determination in NP searches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9511"/>
            <a:ext cx="1475656" cy="2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Z</a:t>
            </a:r>
            <a:r>
              <a:rPr lang="pl-PL" dirty="0" err="1" smtClean="0">
                <a:latin typeface="Times New Roman"/>
                <a:cs typeface="Times New Roman"/>
              </a:rPr>
              <a:t>→</a:t>
            </a:r>
            <a:r>
              <a:rPr lang="el-GR" dirty="0" smtClean="0">
                <a:latin typeface="Times New Roman"/>
                <a:cs typeface="Times New Roman"/>
              </a:rPr>
              <a:t>ττ→τ</a:t>
            </a:r>
            <a:r>
              <a:rPr lang="pl-PL" dirty="0" smtClean="0">
                <a:latin typeface="Times New Roman"/>
                <a:cs typeface="Times New Roman"/>
              </a:rPr>
              <a:t>-</a:t>
            </a:r>
            <a:r>
              <a:rPr lang="pl-PL" dirty="0" err="1" smtClean="0">
                <a:latin typeface="Times New Roman"/>
                <a:cs typeface="Times New Roman"/>
              </a:rPr>
              <a:t>jet</a:t>
            </a:r>
            <a:r>
              <a:rPr lang="pl-PL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µ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22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9709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35151" cy="3295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2503552" cy="21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2915816" y="5805264"/>
            <a:ext cx="611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See also: „Study of tau reconstruction..,” CMS PAS PFT-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10-004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W/Z </a:t>
            </a:r>
            <a:r>
              <a:rPr lang="en-US" dirty="0" smtClean="0"/>
              <a:t>cross-sections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electroweak process measured by CMS</a:t>
            </a:r>
          </a:p>
          <a:p>
            <a:r>
              <a:rPr lang="en-US" dirty="0" smtClean="0"/>
              <a:t> tests of perturbative QCD and PDF</a:t>
            </a:r>
          </a:p>
          <a:p>
            <a:r>
              <a:rPr lang="en-US" dirty="0" smtClean="0"/>
              <a:t>detector calibration and </a:t>
            </a:r>
            <a:r>
              <a:rPr lang="en-US" dirty="0" err="1" smtClean="0"/>
              <a:t>lumi</a:t>
            </a:r>
            <a:r>
              <a:rPr lang="en-US" dirty="0" smtClean="0"/>
              <a:t>. measurements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23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224558" cy="235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248472" cy="282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6516216" y="342900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6600"/>
                </a:solidFill>
              </a:rPr>
              <a:t>hep-ex </a:t>
            </a:r>
            <a:r>
              <a:rPr lang="pl-PL" dirty="0" smtClean="0">
                <a:solidFill>
                  <a:srgbClr val="CC6600"/>
                </a:solidFill>
                <a:latin typeface="Times New Roman"/>
                <a:cs typeface="Times New Roman"/>
              </a:rPr>
              <a:t>1012.2466</a:t>
            </a:r>
            <a:r>
              <a:rPr lang="pl-PL" dirty="0" smtClean="0">
                <a:solidFill>
                  <a:srgbClr val="CC6600"/>
                </a:solidFill>
              </a:rPr>
              <a:t> 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331640" y="328498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6600"/>
                </a:solidFill>
              </a:rPr>
              <a:t>hep-ex </a:t>
            </a:r>
            <a:r>
              <a:rPr lang="pl-PL" dirty="0" smtClean="0">
                <a:solidFill>
                  <a:srgbClr val="CC6600"/>
                </a:solidFill>
                <a:latin typeface="Times New Roman"/>
                <a:cs typeface="Times New Roman"/>
              </a:rPr>
              <a:t>1012.2466</a:t>
            </a:r>
            <a:r>
              <a:rPr lang="pl-PL" dirty="0" smtClean="0">
                <a:solidFill>
                  <a:srgbClr val="CC6600"/>
                </a:solidFill>
              </a:rPr>
              <a:t> </a:t>
            </a:r>
            <a:endParaRPr lang="en-US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42576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top: observations and firs</a:t>
            </a:r>
            <a:r>
              <a:rPr lang="pl-PL" sz="2800" dirty="0" smtClean="0"/>
              <a:t>t</a:t>
            </a:r>
            <a:r>
              <a:rPr lang="en-US" sz="2800" dirty="0" smtClean="0"/>
              <a:t> measurements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34821" name="Rectangle 2"/>
          <p:cNvSpPr txBox="1">
            <a:spLocks noChangeArrowheads="1"/>
          </p:cNvSpPr>
          <p:nvPr/>
        </p:nvSpPr>
        <p:spPr bwMode="auto">
          <a:xfrm>
            <a:off x="1042988" y="2924175"/>
            <a:ext cx="1423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ee/e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m/mm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112838"/>
            <a:ext cx="838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Selection: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Z-Veto, |M(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ll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)-M(Z)|&gt;15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GeV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rPr>
              <a:t>MET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rPr>
              <a:t>&gt;30 (20) </a:t>
            </a:r>
            <a:r>
              <a:rPr lang="en-US" dirty="0" err="1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rPr>
              <a:t>GeV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rPr>
              <a:t> in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rPr>
              <a:t>ee</a:t>
            </a:r>
            <a:r>
              <a:rPr lang="en-US" dirty="0" err="1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rPr>
              <a:t>,</a:t>
            </a:r>
            <a:r>
              <a:rPr lang="en-US" dirty="0" err="1">
                <a:solidFill>
                  <a:schemeClr val="tx1"/>
                </a:solidFill>
                <a:latin typeface="Symbol" pitchFamily="64" charset="2"/>
                <a:ea typeface="Symbol" pitchFamily="64" charset="2"/>
                <a:cs typeface="Symbol" pitchFamily="64" charset="2"/>
              </a:rPr>
              <a:t>mm</a:t>
            </a:r>
            <a:r>
              <a:rPr lang="en-US" dirty="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rPr>
              <a:t>,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rPr>
              <a:t>e</a:t>
            </a:r>
            <a:r>
              <a:rPr lang="en-US" dirty="0" err="1">
                <a:solidFill>
                  <a:schemeClr val="tx1"/>
                </a:solidFill>
                <a:latin typeface="Symbol" pitchFamily="64" charset="2"/>
                <a:ea typeface="Symbol" pitchFamily="64" charset="2"/>
                <a:cs typeface="Symbol" pitchFamily="64" charset="2"/>
              </a:rPr>
              <a:t>m</a:t>
            </a:r>
            <a:r>
              <a:rPr lang="en-US" dirty="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rPr>
              <a:t>)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rPr>
              <a:t>; N(jets)≥2</a:t>
            </a:r>
          </a:p>
        </p:txBody>
      </p:sp>
      <p:grpSp>
        <p:nvGrpSpPr>
          <p:cNvPr id="34823" name="Group 13"/>
          <p:cNvGrpSpPr>
            <a:grpSpLocks/>
          </p:cNvGrpSpPr>
          <p:nvPr/>
        </p:nvGrpSpPr>
        <p:grpSpPr bwMode="auto">
          <a:xfrm>
            <a:off x="468313" y="1844675"/>
            <a:ext cx="7924800" cy="461963"/>
            <a:chOff x="762000" y="2345036"/>
            <a:chExt cx="7924800" cy="461824"/>
          </a:xfrm>
        </p:grpSpPr>
        <p:sp>
          <p:nvSpPr>
            <p:cNvPr id="12" name="Rectangle 11"/>
            <p:cNvSpPr/>
            <p:nvPr/>
          </p:nvSpPr>
          <p:spPr>
            <a:xfrm>
              <a:off x="762000" y="2345036"/>
              <a:ext cx="7924800" cy="4618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dirty="0" err="1">
                  <a:solidFill>
                    <a:srgbClr val="008000"/>
                  </a:solidFill>
                  <a:latin typeface="+mj-lt"/>
                </a:rPr>
                <a:t>σ(pp</a:t>
              </a:r>
              <a:r>
                <a:rPr lang="en-US" dirty="0">
                  <a:solidFill>
                    <a:srgbClr val="008000"/>
                  </a:solidFill>
                  <a:latin typeface="+mj-lt"/>
                </a:rPr>
                <a:t> → </a:t>
              </a:r>
              <a:r>
                <a:rPr lang="en-US" dirty="0" err="1">
                  <a:solidFill>
                    <a:srgbClr val="008000"/>
                  </a:solidFill>
                  <a:latin typeface="+mj-lt"/>
                </a:rPr>
                <a:t>t</a:t>
              </a:r>
              <a:r>
                <a:rPr lang="en-US" dirty="0">
                  <a:solidFill>
                    <a:srgbClr val="008000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latin typeface="+mj-lt"/>
                </a:rPr>
                <a:t>t</a:t>
              </a:r>
              <a:r>
                <a:rPr lang="en-US" dirty="0">
                  <a:solidFill>
                    <a:srgbClr val="008000"/>
                  </a:solidFill>
                  <a:latin typeface="+mj-lt"/>
                </a:rPr>
                <a:t>) = 194 ± 72(stat.) ± 24(syst.) ± 21(lumi.) </a:t>
              </a:r>
              <a:r>
                <a:rPr lang="en-US" dirty="0" err="1">
                  <a:solidFill>
                    <a:srgbClr val="008000"/>
                  </a:solidFill>
                  <a:latin typeface="+mj-lt"/>
                </a:rPr>
                <a:t>pb</a:t>
              </a:r>
              <a:endParaRPr lang="en-US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25600" y="2345036"/>
              <a:ext cx="366712" cy="4618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dirty="0">
                  <a:solidFill>
                    <a:srgbClr val="008000"/>
                  </a:solidFill>
                  <a:latin typeface="+mj-lt"/>
                </a:rPr>
                <a:t>¯</a:t>
              </a:r>
            </a:p>
          </p:txBody>
        </p:sp>
      </p:grp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467544" y="1556792"/>
            <a:ext cx="4536504" cy="276999"/>
          </a:xfrm>
          <a:prstGeom prst="rect">
            <a:avLst/>
          </a:prstGeom>
          <a:solidFill>
            <a:srgbClr val="FFFFA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pl-PL" dirty="0" err="1" smtClean="0">
                <a:solidFill>
                  <a:schemeClr val="tx1"/>
                </a:solidFill>
              </a:rPr>
              <a:t>hys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pl-PL" dirty="0" err="1" smtClean="0">
                <a:solidFill>
                  <a:schemeClr val="tx1"/>
                </a:solidFill>
              </a:rPr>
              <a:t>ett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pl-PL" dirty="0" smtClean="0">
                <a:solidFill>
                  <a:schemeClr val="tx1"/>
                </a:solidFill>
              </a:rPr>
              <a:t>695 (20</a:t>
            </a:r>
            <a:r>
              <a:rPr lang="pl-PL" dirty="0" smtClean="0">
                <a:solidFill>
                  <a:schemeClr val="tx1"/>
                </a:solidFill>
                <a:latin typeface="Times New Roman"/>
                <a:cs typeface="Times New Roman"/>
              </a:rPr>
              <a:t>11) 424-443</a:t>
            </a:r>
            <a:r>
              <a:rPr lang="pl-PL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arXiv:1010.5994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82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349500"/>
            <a:ext cx="4305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ymbol zastępczy daty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24</a:t>
            </a:fld>
            <a:r>
              <a:rPr lang="pl-PL" sz="1000" smtClean="0"/>
              <a:t>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correlations in distributions of particles</a:t>
            </a:r>
            <a:r>
              <a:rPr lang="en-US" dirty="0" smtClean="0"/>
              <a:t> 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04800" y="10668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277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2060575"/>
            <a:ext cx="892175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dirty="0" smtClean="0"/>
          </a:p>
        </p:txBody>
      </p:sp>
      <p:sp>
        <p:nvSpPr>
          <p:cNvPr id="32775" name="Prostokąt 7"/>
          <p:cNvSpPr>
            <a:spLocks noChangeArrowheads="1"/>
          </p:cNvSpPr>
          <p:nvPr/>
        </p:nvSpPr>
        <p:spPr bwMode="auto">
          <a:xfrm>
            <a:off x="395288" y="1196975"/>
            <a:ext cx="4572000" cy="922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Observation of Long-Range, Near-Side Angular Correlations in Proton-Proton Collisions at the LHC, </a:t>
            </a:r>
            <a:r>
              <a:rPr lang="en-US" dirty="0">
                <a:solidFill>
                  <a:srgbClr val="0000FF"/>
                </a:solidFill>
              </a:rPr>
              <a:t>JHEP 09 (2010) 091</a:t>
            </a:r>
          </a:p>
        </p:txBody>
      </p:sp>
      <p:sp>
        <p:nvSpPr>
          <p:cNvPr id="32776" name="Prostokąt 9"/>
          <p:cNvSpPr>
            <a:spLocks noChangeArrowheads="1"/>
          </p:cNvSpPr>
          <p:nvPr/>
        </p:nvSpPr>
        <p:spPr bwMode="auto">
          <a:xfrm>
            <a:off x="0" y="5589588"/>
            <a:ext cx="1835150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89C0E848-B94B-4C75-9E1C-B697E4F1147C}" type="slidenum">
              <a:rPr lang="en-US" smtClean="0"/>
              <a:pPr>
                <a:defRPr/>
              </a:pPr>
              <a:t>25</a:t>
            </a:fld>
            <a:r>
              <a:rPr lang="pl-PL" sz="1000" smtClean="0"/>
              <a:t>-</a:t>
            </a:r>
            <a:endParaRPr lang="en-US"/>
          </a:p>
        </p:txBody>
      </p:sp>
      <p:sp>
        <p:nvSpPr>
          <p:cNvPr id="32777" name="pole tekstowe 8"/>
          <p:cNvSpPr txBox="1">
            <a:spLocks noChangeArrowheads="1"/>
          </p:cNvSpPr>
          <p:nvPr/>
        </p:nvSpPr>
        <p:spPr bwMode="auto">
          <a:xfrm>
            <a:off x="0" y="5805264"/>
            <a:ext cx="6948264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Similar effect was observed by PHOBOS at RHIC in Au-Au  collisions.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It is interpreted as an effect of forming of hot dense matter in HI collisions.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Effect was not foreseen by MC generators at this size in p-p events.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Signal grows with event multiplicity (not seen at low </a:t>
            </a:r>
            <a:r>
              <a:rPr lang="en-US" sz="1400" dirty="0" err="1" smtClean="0">
                <a:solidFill>
                  <a:srgbClr val="C00000"/>
                </a:solidFill>
              </a:rPr>
              <a:t>mult</a:t>
            </a:r>
            <a:r>
              <a:rPr lang="en-US" sz="1400" dirty="0" smtClean="0">
                <a:solidFill>
                  <a:srgbClr val="C00000"/>
                </a:solidFill>
              </a:rPr>
              <a:t>.); effect maximal for 1&lt;</a:t>
            </a:r>
            <a:r>
              <a:rPr lang="en-US" sz="1400" dirty="0" err="1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1400" dirty="0" smtClean="0">
                <a:solidFill>
                  <a:srgbClr val="C00000"/>
                </a:solidFill>
              </a:rPr>
              <a:t>&lt;3 </a:t>
            </a:r>
            <a:r>
              <a:rPr lang="en-US" sz="1400" dirty="0" err="1" smtClean="0">
                <a:solidFill>
                  <a:srgbClr val="C00000"/>
                </a:solidFill>
              </a:rPr>
              <a:t>GeV</a:t>
            </a:r>
            <a:r>
              <a:rPr lang="en-US" sz="1400" dirty="0" smtClean="0">
                <a:solidFill>
                  <a:srgbClr val="C00000"/>
                </a:solidFill>
              </a:rPr>
              <a:t>/c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Heavy </a:t>
            </a:r>
            <a:r>
              <a:rPr lang="pl-PL" dirty="0" err="1" smtClean="0"/>
              <a:t>Ions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CMS (</a:t>
            </a:r>
            <a:r>
              <a:rPr lang="pl-PL" dirty="0" err="1" smtClean="0"/>
              <a:t>Nov</a:t>
            </a:r>
            <a:r>
              <a:rPr lang="pl-PL" dirty="0" smtClean="0"/>
              <a:t>./Dec.)</a:t>
            </a:r>
            <a:endParaRPr lang="en-US" dirty="0" smtClean="0"/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4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pic>
        <p:nvPicPr>
          <p:cNvPr id="35845" name="Picture 2" descr="Z:\talks\2010_12_03_ifd\contrib\r150431-e541464-3dv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97975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26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9" name="Picture 8" descr="hi_totallumivstim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7" t="4016" r="5983" b="1382"/>
          <a:stretch/>
        </p:blipFill>
        <p:spPr>
          <a:xfrm>
            <a:off x="5868144" y="4330399"/>
            <a:ext cx="3275856" cy="252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Z</a:t>
            </a:r>
            <a:r>
              <a:rPr lang="en-US" baseline="30000" dirty="0" smtClean="0"/>
              <a:t>0</a:t>
            </a:r>
            <a:r>
              <a:rPr lang="en-US" dirty="0" smtClean="0">
                <a:latin typeface="Zapf Dingbats"/>
                <a:sym typeface="Symbol"/>
              </a:rPr>
              <a:t> </a:t>
            </a:r>
            <a:r>
              <a:rPr lang="en-US" dirty="0" err="1" smtClean="0">
                <a:latin typeface="Symbol" pitchFamily="18" charset="2"/>
                <a:sym typeface="Symbol"/>
              </a:rPr>
              <a:t>m</a:t>
            </a:r>
            <a:r>
              <a:rPr lang="en-US" baseline="30000" dirty="0" err="1" smtClean="0">
                <a:latin typeface="Zapf Dingbats"/>
                <a:sym typeface="Symbol"/>
              </a:rPr>
              <a:t>+</a:t>
            </a:r>
            <a:r>
              <a:rPr lang="en-US" dirty="0" err="1" smtClean="0">
                <a:latin typeface="Symbol" pitchFamily="18" charset="2"/>
                <a:sym typeface="Symbol"/>
              </a:rPr>
              <a:t>m</a:t>
            </a:r>
            <a:r>
              <a:rPr lang="en-US" baseline="30000" dirty="0" smtClean="0">
                <a:latin typeface="Zapf Dingbats"/>
                <a:sym typeface="Symbol"/>
              </a:rPr>
              <a:t>- </a:t>
            </a:r>
            <a:r>
              <a:rPr lang="en-US" dirty="0" smtClean="0">
                <a:latin typeface="Zapf Dingbats"/>
                <a:sym typeface="Symbol"/>
              </a:rPr>
              <a:t> </a:t>
            </a:r>
            <a:r>
              <a:rPr lang="en-US" sz="4400" dirty="0" smtClean="0">
                <a:sym typeface="Symbol"/>
              </a:rPr>
              <a:t>candidate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27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7" name="Picture 3" descr="HI-ZMM-150590-183-7764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399467" cy="5040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Jet quenching  in HI events</a:t>
            </a:r>
          </a:p>
        </p:txBody>
      </p:sp>
      <p:sp>
        <p:nvSpPr>
          <p:cNvPr id="36867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312046" cy="5183311"/>
          </a:xfrm>
        </p:spPr>
        <p:txBody>
          <a:bodyPr/>
          <a:lstStyle/>
          <a:p>
            <a:pPr>
              <a:buNone/>
            </a:pPr>
            <a:r>
              <a:rPr lang="pl-PL" sz="2000" dirty="0" smtClean="0"/>
              <a:t>     </a:t>
            </a:r>
            <a:r>
              <a:rPr lang="en-US" sz="2000" dirty="0" smtClean="0"/>
              <a:t>While in pp events jets in pairs have balanced energies in HI events one may expect jet-quenching effect, as  previously observed  at RHIC in  </a:t>
            </a:r>
            <a:br>
              <a:rPr lang="en-US" sz="2000" dirty="0" smtClean="0"/>
            </a:br>
            <a:r>
              <a:rPr lang="en-US" sz="2000" dirty="0" smtClean="0"/>
              <a:t>Au-Au@200GeV.</a:t>
            </a:r>
            <a:r>
              <a:rPr lang="pl-PL" sz="2000" dirty="0" smtClean="0"/>
              <a:t> </a:t>
            </a:r>
            <a:endParaRPr lang="en-US" sz="3200" dirty="0" smtClean="0"/>
          </a:p>
        </p:txBody>
      </p:sp>
      <p:sp>
        <p:nvSpPr>
          <p:cNvPr id="36868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Epiphany</a:t>
            </a:r>
            <a:r>
              <a:rPr lang="pl-PL" dirty="0" smtClean="0"/>
              <a:t> 2011</a:t>
            </a:r>
            <a:endParaRPr lang="en-US" dirty="0" smtClean="0"/>
          </a:p>
        </p:txBody>
      </p:sp>
      <p:pic>
        <p:nvPicPr>
          <p:cNvPr id="36869" name="Picture 3" descr="Z:\talks\2010_12_03_ifd\contrib\image-quen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584943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daty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0B9446A8-5DE7-4739-843A-F53E23E363A3}" type="slidenum">
              <a:rPr lang="en-US" smtClean="0"/>
              <a:pPr>
                <a:defRPr/>
              </a:pPr>
              <a:t>28</a:t>
            </a:fld>
            <a:r>
              <a:rPr lang="pl-PL" sz="1000" smtClean="0"/>
              <a:t>-</a:t>
            </a:r>
            <a:endParaRPr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0" y="6453336"/>
            <a:ext cx="39959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8001"/>
            <a:ext cx="2376264" cy="32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2" cstate="print"/>
          <a:srcRect t="2110" r="57972"/>
          <a:stretch>
            <a:fillRect/>
          </a:stretch>
        </p:blipFill>
        <p:spPr bwMode="auto">
          <a:xfrm>
            <a:off x="1187624" y="2348880"/>
            <a:ext cx="3672408" cy="388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667500" cy="790575"/>
          </a:xfrm>
        </p:spPr>
        <p:txBody>
          <a:bodyPr/>
          <a:lstStyle/>
          <a:p>
            <a:r>
              <a:rPr lang="en-US" dirty="0" smtClean="0"/>
              <a:t>Discovery searches (links)</a:t>
            </a:r>
          </a:p>
        </p:txBody>
      </p:sp>
      <p:sp>
        <p:nvSpPr>
          <p:cNvPr id="38915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Epiphany</a:t>
            </a:r>
            <a:r>
              <a:rPr lang="pl-PL" dirty="0" smtClean="0"/>
              <a:t> 2011</a:t>
            </a:r>
            <a:endParaRPr lang="en-US" dirty="0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29</a:t>
            </a:fld>
            <a:r>
              <a:rPr lang="pl-PL" sz="1000" smtClean="0"/>
              <a:t>-</a:t>
            </a:r>
            <a:endParaRPr lang="en-US"/>
          </a:p>
        </p:txBody>
      </p:sp>
      <p:sp>
        <p:nvSpPr>
          <p:cNvPr id="7" name="Strzałka w prawo 6"/>
          <p:cNvSpPr/>
          <p:nvPr/>
        </p:nvSpPr>
        <p:spPr bwMode="auto">
          <a:xfrm>
            <a:off x="5148064" y="4293096"/>
            <a:ext cx="3816424" cy="1944216"/>
          </a:xfrm>
          <a:prstGeom prst="rightArrow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See </a:t>
            </a:r>
            <a:r>
              <a:rPr lang="pl-PL" sz="2000" dirty="0" smtClean="0"/>
              <a:t> A</a:t>
            </a:r>
            <a:r>
              <a:rPr lang="en-US" sz="2000" dirty="0" smtClean="0"/>
              <a:t>. </a:t>
            </a:r>
            <a:r>
              <a:rPr lang="pl-PL" sz="2000" dirty="0" smtClean="0"/>
              <a:t>Kalinowski</a:t>
            </a:r>
            <a:r>
              <a:rPr lang="en-US" sz="2000" dirty="0" smtClean="0"/>
              <a:t> talk </a:t>
            </a:r>
            <a:br>
              <a:rPr lang="en-US" sz="2000" dirty="0" smtClean="0"/>
            </a:br>
            <a:r>
              <a:rPr lang="en-US" sz="2000" dirty="0" smtClean="0"/>
              <a:t>„</a:t>
            </a:r>
            <a:r>
              <a:rPr lang="en-GB" sz="2000" dirty="0" smtClean="0"/>
              <a:t>CMS potential for the Higgs boson searches with 1 fb</a:t>
            </a:r>
            <a:r>
              <a:rPr lang="en-GB" sz="2000" baseline="30000" dirty="0" smtClean="0"/>
              <a:t>-1</a:t>
            </a:r>
            <a:r>
              <a:rPr lang="pl-PL" sz="2000" dirty="0" smtClean="0"/>
              <a:t>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trzałka w prawo 7"/>
          <p:cNvSpPr/>
          <p:nvPr/>
        </p:nvSpPr>
        <p:spPr bwMode="auto">
          <a:xfrm>
            <a:off x="5148064" y="2276872"/>
            <a:ext cx="3816424" cy="1944216"/>
          </a:xfrm>
          <a:prstGeom prst="rightArrow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See P. Zalewski talk </a:t>
            </a:r>
            <a:br>
              <a:rPr lang="en-US" sz="2000" dirty="0" smtClean="0"/>
            </a:br>
            <a:r>
              <a:rPr lang="en-US" sz="2000" dirty="0" smtClean="0"/>
              <a:t>„CMS searches in 2010”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62880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CMS is starting to provide</a:t>
            </a:r>
            <a:r>
              <a:rPr lang="pl-PL" dirty="0" smtClean="0">
                <a:solidFill>
                  <a:schemeClr val="accent2"/>
                </a:solidFill>
              </a:rPr>
              <a:t> a</a:t>
            </a:r>
            <a:r>
              <a:rPr lang="en-US" dirty="0" smtClean="0">
                <a:solidFill>
                  <a:schemeClr val="accent2"/>
                </a:solidFill>
              </a:rPr>
              <a:t> new limits in NP searches, especially in heavy object  regime.  Expected luminosity and an increase in energy will push up to fronts of SM Higgs searches next year.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79512" y="2132856"/>
            <a:ext cx="2627313" cy="388840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pl-PL" sz="1400" dirty="0" smtClean="0">
                <a:solidFill>
                  <a:schemeClr val="accent2"/>
                </a:solidFill>
              </a:rPr>
              <a:t> </a:t>
            </a:r>
            <a:r>
              <a:rPr lang="en-US" sz="1100" dirty="0" smtClean="0">
                <a:solidFill>
                  <a:schemeClr val="accent2"/>
                </a:solidFill>
              </a:rPr>
              <a:t>European Laboratory for </a:t>
            </a:r>
            <a:br>
              <a:rPr lang="en-US" sz="1100" dirty="0" smtClean="0">
                <a:solidFill>
                  <a:schemeClr val="accent2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>Particle </a:t>
            </a:r>
            <a:r>
              <a:rPr lang="en-US" sz="1100" dirty="0" smtClean="0">
                <a:solidFill>
                  <a:schemeClr val="accent2"/>
                </a:solidFill>
              </a:rPr>
              <a:t>Physics  </a:t>
            </a:r>
            <a:r>
              <a:rPr lang="en-US" sz="1400" dirty="0" smtClean="0">
                <a:solidFill>
                  <a:schemeClr val="accent2"/>
                </a:solidFill>
              </a:rPr>
              <a:t>CERN</a:t>
            </a:r>
            <a:r>
              <a:rPr lang="en-US" sz="1100" dirty="0" smtClean="0">
                <a:solidFill>
                  <a:schemeClr val="accent2"/>
                </a:solidFill>
              </a:rPr>
              <a:t>  </a:t>
            </a:r>
            <a:br>
              <a:rPr lang="en-US" sz="1100" dirty="0" smtClean="0">
                <a:solidFill>
                  <a:schemeClr val="accent2"/>
                </a:solidFill>
              </a:rPr>
            </a:br>
            <a:r>
              <a:rPr lang="en-US" sz="1100" dirty="0" smtClean="0">
                <a:solidFill>
                  <a:schemeClr val="accent2"/>
                </a:solidFill>
              </a:rPr>
              <a:t>Founded in 1954 r., </a:t>
            </a:r>
            <a:br>
              <a:rPr lang="en-US" sz="1100" dirty="0" smtClean="0">
                <a:solidFill>
                  <a:schemeClr val="accent2"/>
                </a:solidFill>
              </a:rPr>
            </a:br>
            <a:r>
              <a:rPr lang="en-US" sz="1100" dirty="0" smtClean="0">
                <a:solidFill>
                  <a:schemeClr val="accent2"/>
                </a:solidFill>
              </a:rPr>
              <a:t>Poland  joined in 1991. </a:t>
            </a:r>
            <a:r>
              <a:rPr lang="en-US" sz="800" dirty="0" smtClean="0">
                <a:solidFill>
                  <a:schemeClr val="accent2"/>
                </a:solidFill>
              </a:rPr>
              <a:t/>
            </a:r>
            <a:br>
              <a:rPr lang="en-US" sz="800" dirty="0" smtClean="0">
                <a:solidFill>
                  <a:schemeClr val="accent2"/>
                </a:solidFill>
              </a:rPr>
            </a:br>
            <a:endParaRPr lang="en-US" sz="800" dirty="0" smtClean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 LHC (pp, </a:t>
            </a:r>
            <a:r>
              <a:rPr lang="en-US" sz="1600" dirty="0" err="1" smtClean="0">
                <a:solidFill>
                  <a:schemeClr val="accent2"/>
                </a:solidFill>
              </a:rPr>
              <a:t>Pb-Pb</a:t>
            </a:r>
            <a:r>
              <a:rPr lang="en-US" sz="1600" dirty="0" smtClean="0">
                <a:solidFill>
                  <a:schemeClr val="accent2"/>
                </a:solidFill>
              </a:rPr>
              <a:t> coll.) opened in 2008 after 25 y. of design /construction. </a:t>
            </a:r>
            <a:r>
              <a:rPr lang="en-US" sz="800" dirty="0" smtClean="0">
                <a:solidFill>
                  <a:schemeClr val="accent2"/>
                </a:solidFill>
              </a:rPr>
              <a:t/>
            </a:r>
            <a:br>
              <a:rPr lang="en-US" sz="800" dirty="0" smtClean="0">
                <a:solidFill>
                  <a:schemeClr val="accent2"/>
                </a:solidFill>
              </a:rPr>
            </a:br>
            <a:endParaRPr lang="en-US" sz="800" dirty="0" smtClean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  CMS is a general purpose experiment optimized for  Higgs searches, wide range of New Physics, SM studies and HI program </a:t>
            </a:r>
            <a:r>
              <a:rPr lang="en-US" sz="1200" dirty="0" smtClean="0">
                <a:solidFill>
                  <a:schemeClr val="accent2"/>
                </a:solidFill>
              </a:rPr>
              <a:t>(LOI‘92)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endParaRPr lang="en-US" sz="8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sz="1600" baseline="30000" dirty="0">
              <a:solidFill>
                <a:schemeClr val="accent2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 l="39772" t="5580" r="1302" b="740"/>
          <a:stretch>
            <a:fillRect/>
          </a:stretch>
        </p:blipFill>
        <p:spPr bwMode="auto">
          <a:xfrm>
            <a:off x="3275856" y="2053158"/>
            <a:ext cx="5771307" cy="42333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Symbol zastępczy stopki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81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 smtClean="0"/>
              <a:t>LHC and CMS</a:t>
            </a:r>
          </a:p>
        </p:txBody>
      </p:sp>
      <p:pic>
        <p:nvPicPr>
          <p:cNvPr id="819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43805" t="12831" r="8052" b="44214"/>
          <a:stretch>
            <a:fillRect/>
          </a:stretch>
        </p:blipFill>
        <p:spPr>
          <a:xfrm>
            <a:off x="3347864" y="2132856"/>
            <a:ext cx="1655762" cy="1020762"/>
          </a:xfrm>
        </p:spPr>
      </p:pic>
      <p:sp>
        <p:nvSpPr>
          <p:cNvPr id="8199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4932040" y="3429000"/>
            <a:ext cx="1568450" cy="10779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73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LHC</a:t>
            </a: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4" cstate="print"/>
          <a:srcRect l="52396" t="55817" r="7663"/>
          <a:stretch>
            <a:fillRect/>
          </a:stretch>
        </p:blipFill>
        <p:spPr bwMode="auto">
          <a:xfrm>
            <a:off x="8027988" y="2781300"/>
            <a:ext cx="9350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4" cstate="print"/>
          <a:srcRect t="53088" r="48529"/>
          <a:stretch>
            <a:fillRect/>
          </a:stretch>
        </p:blipFill>
        <p:spPr bwMode="auto">
          <a:xfrm>
            <a:off x="3419872" y="4653136"/>
            <a:ext cx="1079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"/>
          <p:cNvPicPr>
            <a:picLocks noChangeAspect="1" noChangeArrowheads="1"/>
          </p:cNvPicPr>
          <p:nvPr/>
        </p:nvPicPr>
        <p:blipFill>
          <a:blip r:embed="rId4" cstate="print"/>
          <a:srcRect l="2893" t="14172" r="55302" b="47275"/>
          <a:stretch>
            <a:fillRect/>
          </a:stretch>
        </p:blipFill>
        <p:spPr bwMode="auto">
          <a:xfrm>
            <a:off x="6876256" y="4653136"/>
            <a:ext cx="16557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468313" y="1196975"/>
            <a:ext cx="820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LHC </a:t>
            </a:r>
            <a:r>
              <a:rPr lang="en-US" sz="2400" b="1" dirty="0" smtClean="0">
                <a:solidFill>
                  <a:srgbClr val="FF0000"/>
                </a:solidFill>
              </a:rPr>
              <a:t>= Large </a:t>
            </a:r>
            <a:r>
              <a:rPr lang="en-US" sz="2400" b="1" dirty="0" err="1" smtClean="0">
                <a:solidFill>
                  <a:srgbClr val="FF0000"/>
                </a:solidFill>
              </a:rPr>
              <a:t>Hadron</a:t>
            </a:r>
            <a:r>
              <a:rPr lang="en-US" sz="2400" b="1" dirty="0" smtClean="0">
                <a:solidFill>
                  <a:srgbClr val="FF0000"/>
                </a:solidFill>
              </a:rPr>
              <a:t> Collider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CMS = Compact Muon Solenoid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204" name="Picture 20" descr="logoCERN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79712" y="2348880"/>
            <a:ext cx="747713" cy="747713"/>
          </a:xfrm>
        </p:spPr>
      </p:pic>
      <p:sp>
        <p:nvSpPr>
          <p:cNvPr id="15" name="Symbol zastępczy daty 1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39D09467-4253-408E-B12A-483F5B0D2C48}" type="slidenum">
              <a:rPr lang="en-US" smtClean="0"/>
              <a:pPr>
                <a:defRPr/>
              </a:pPr>
              <a:t>3</a:t>
            </a:fld>
            <a:r>
              <a:rPr lang="pl-PL" sz="1000" smtClean="0"/>
              <a:t>-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During 20</a:t>
            </a:r>
            <a:r>
              <a:rPr lang="en-US" sz="2800" dirty="0" smtClean="0">
                <a:cs typeface="Times New Roman" pitchFamily="18" charset="0"/>
              </a:rPr>
              <a:t>10</a:t>
            </a:r>
            <a:r>
              <a:rPr lang="en-US" sz="2800" dirty="0" smtClean="0"/>
              <a:t> LHC provided </a:t>
            </a:r>
            <a:r>
              <a:rPr lang="en-US" sz="2800" dirty="0" smtClean="0"/>
              <a:t>almost </a:t>
            </a:r>
            <a:r>
              <a:rPr lang="en-US" sz="2800" dirty="0" smtClean="0"/>
              <a:t>50pb</a:t>
            </a:r>
            <a:r>
              <a:rPr lang="en-US" sz="2800" baseline="30000" dirty="0" smtClean="0"/>
              <a:t>-</a:t>
            </a:r>
            <a:r>
              <a:rPr lang="en-US" sz="2800" baseline="30000" dirty="0" smtClean="0">
                <a:cs typeface="Times New Roman" pitchFamily="18" charset="0"/>
              </a:rPr>
              <a:t>1</a:t>
            </a:r>
            <a:r>
              <a:rPr lang="en-US" sz="2800" dirty="0" smtClean="0"/>
              <a:t>  p-p events   at  7TeV. Last period of operation</a:t>
            </a:r>
            <a:r>
              <a:rPr lang="pl-PL" sz="2800" dirty="0" smtClean="0"/>
              <a:t>s </a:t>
            </a:r>
            <a:r>
              <a:rPr lang="en-US" sz="2400" dirty="0" smtClean="0"/>
              <a:t>(November/December)</a:t>
            </a:r>
            <a:r>
              <a:rPr lang="en-US" sz="2800" dirty="0" smtClean="0"/>
              <a:t> </a:t>
            </a:r>
            <a:r>
              <a:rPr lang="pl-PL" sz="2800" dirty="0" smtClean="0"/>
              <a:t>was </a:t>
            </a:r>
            <a:r>
              <a:rPr lang="en-US" sz="2800" dirty="0" smtClean="0"/>
              <a:t>dedicated to heavy ions (</a:t>
            </a:r>
            <a:r>
              <a:rPr lang="en-US" sz="2800" dirty="0" err="1" smtClean="0"/>
              <a:t>Pb-Pb</a:t>
            </a:r>
            <a:r>
              <a:rPr lang="en-US" sz="2800" dirty="0" smtClean="0"/>
              <a:t>) physics.</a:t>
            </a:r>
          </a:p>
          <a:p>
            <a:r>
              <a:rPr lang="en-US" sz="2800" dirty="0" smtClean="0"/>
              <a:t>CMS experiment is working very well</a:t>
            </a:r>
            <a:r>
              <a:rPr lang="pl-PL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First LHC data allow us to better understand detector, tune  MC generators parameters,</a:t>
            </a:r>
            <a:br>
              <a:rPr lang="en-US" sz="2800" dirty="0" smtClean="0"/>
            </a:br>
            <a:r>
              <a:rPr lang="en-US" sz="2800" dirty="0" err="1" smtClean="0"/>
              <a:t>optimi</a:t>
            </a:r>
            <a:r>
              <a:rPr lang="pl-PL" sz="2800" dirty="0" err="1" smtClean="0"/>
              <a:t>se</a:t>
            </a:r>
            <a:r>
              <a:rPr lang="en-US" sz="2800" dirty="0" smtClean="0"/>
              <a:t> reconstruction algorithms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>and </a:t>
            </a:r>
            <a:r>
              <a:rPr lang="en-US" sz="2800" dirty="0" smtClean="0"/>
              <a:t>measure  </a:t>
            </a:r>
            <a:r>
              <a:rPr lang="en-US" sz="2800" dirty="0" smtClean="0"/>
              <a:t>expected processes. </a:t>
            </a:r>
          </a:p>
          <a:p>
            <a:r>
              <a:rPr lang="en-US" sz="2800" dirty="0" smtClean="0"/>
              <a:t>This year should deliver many interesting data for physics analyses and searches.</a:t>
            </a:r>
          </a:p>
          <a:p>
            <a:endParaRPr lang="en-US" dirty="0" smtClean="0"/>
          </a:p>
        </p:txBody>
      </p:sp>
      <p:sp>
        <p:nvSpPr>
          <p:cNvPr id="45060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30</a:t>
            </a:fld>
            <a:r>
              <a:rPr lang="pl-PL" sz="1000" smtClean="0"/>
              <a:t>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45600" cy="936104"/>
          </a:xfrm>
        </p:spPr>
        <p:txBody>
          <a:bodyPr/>
          <a:lstStyle/>
          <a:p>
            <a:r>
              <a:rPr lang="pl-PL" dirty="0" smtClean="0"/>
              <a:t>CMS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Epiphany 2011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89C0E848-B94B-4C75-9E1C-B697E4F1147C}" type="slidenum">
              <a:rPr lang="en-US" smtClean="0"/>
              <a:pPr>
                <a:defRPr/>
              </a:pPr>
              <a:t>4</a:t>
            </a:fld>
            <a:r>
              <a:rPr lang="pl-PL" sz="1000" smtClean="0"/>
              <a:t>-</a:t>
            </a:r>
            <a:endParaRPr lang="en-US"/>
          </a:p>
        </p:txBody>
      </p:sp>
      <p:sp>
        <p:nvSpPr>
          <p:cNvPr id="8" name="pole tekstowe 7"/>
          <p:cNvSpPr txBox="1"/>
          <p:nvPr/>
        </p:nvSpPr>
        <p:spPr>
          <a:xfrm>
            <a:off x="0" y="6453336"/>
            <a:ext cx="827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16000"/>
            <a:ext cx="8716342" cy="56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 bwMode="auto">
          <a:xfrm>
            <a:off x="251520" y="1916832"/>
            <a:ext cx="648072" cy="36004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Times New Roman" pitchFamily="18" charset="0"/>
              <a:buNone/>
            </a:pPr>
            <a:r>
              <a:rPr lang="en-US" dirty="0" smtClean="0"/>
              <a:t>               </a:t>
            </a:r>
            <a:r>
              <a:rPr lang="pl-PL" dirty="0" smtClean="0"/>
              <a:t>                      </a:t>
            </a:r>
            <a:r>
              <a:rPr lang="en-US" dirty="0" smtClean="0"/>
              <a:t>Compact Muon Solenoid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Times New Roman" pitchFamily="18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291" name="Tytuł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372225" cy="1008062"/>
          </a:xfrm>
        </p:spPr>
        <p:txBody>
          <a:bodyPr/>
          <a:lstStyle/>
          <a:p>
            <a:r>
              <a:rPr lang="en-US" smtClean="0"/>
              <a:t>Challenge: CMS</a:t>
            </a:r>
            <a:endParaRPr lang="en-GB" smtClean="0"/>
          </a:p>
        </p:txBody>
      </p:sp>
      <p:sp>
        <p:nvSpPr>
          <p:cNvPr id="12292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M. Konecki   "CMS overall performance...."</a:t>
            </a:r>
            <a:endParaRPr lang="en-GB" dirty="0" smtClean="0"/>
          </a:p>
        </p:txBody>
      </p:sp>
      <p:sp>
        <p:nvSpPr>
          <p:cNvPr id="12293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122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Arial" pitchFamily="34" charset="0"/>
              </a:rPr>
              <a:t>-</a:t>
            </a:r>
            <a:fld id="{A3DBC1A3-D483-4B00-A837-7E4268752FDF}" type="slidenum">
              <a:rPr lang="en-US" smtClean="0">
                <a:latin typeface="Arial" pitchFamily="34" charset="0"/>
              </a:rPr>
              <a:pPr>
                <a:buFont typeface="Arial" pitchFamily="34" charset="0"/>
                <a:buNone/>
              </a:pPr>
              <a:t>5</a:t>
            </a:fld>
            <a:r>
              <a:rPr lang="pl-PL" sz="1000" smtClean="0">
                <a:latin typeface="Arial" pitchFamily="34" charset="0"/>
              </a:rPr>
              <a:t>-</a:t>
            </a:r>
            <a:endParaRPr lang="en-US" smtClean="0">
              <a:latin typeface="Arial" pitchFamily="34" charset="0"/>
            </a:endParaRP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071688"/>
            <a:ext cx="481012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chemat blokowy: proces alternatywny 8"/>
          <p:cNvSpPr/>
          <p:nvPr/>
        </p:nvSpPr>
        <p:spPr bwMode="auto">
          <a:xfrm>
            <a:off x="323528" y="1412776"/>
            <a:ext cx="3714750" cy="2643188"/>
          </a:xfrm>
          <a:prstGeom prst="flowChartAlternateProcess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rgbClr val="FF0000"/>
                </a:solidFill>
              </a:rPr>
              <a:t>The design goals of CMS:</a:t>
            </a:r>
          </a:p>
          <a:p>
            <a:pPr marL="342900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</a:rPr>
              <a:t>A very good and redundant muon system</a:t>
            </a:r>
          </a:p>
          <a:p>
            <a:pPr marL="342900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best possible ECAL consistent with 1)</a:t>
            </a:r>
          </a:p>
          <a:p>
            <a:pPr marL="342900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high quality central tracking to achieve 1) and 2)</a:t>
            </a:r>
          </a:p>
          <a:p>
            <a:pPr marL="342900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financially affordable detector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98" name="pole tekstowe 9"/>
          <p:cNvSpPr txBox="1">
            <a:spLocks noChangeArrowheads="1"/>
          </p:cNvSpPr>
          <p:nvPr/>
        </p:nvSpPr>
        <p:spPr bwMode="auto">
          <a:xfrm>
            <a:off x="395536" y="4149080"/>
            <a:ext cx="3816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3.8T </a:t>
            </a:r>
            <a:r>
              <a:rPr lang="en-US" dirty="0">
                <a:solidFill>
                  <a:srgbClr val="0070C0"/>
                </a:solidFill>
              </a:rPr>
              <a:t>solenoid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pl-PL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m </a:t>
            </a:r>
            <a:r>
              <a:rPr lang="en-US" dirty="0">
                <a:solidFill>
                  <a:srgbClr val="0070C0"/>
                </a:solidFill>
              </a:rPr>
              <a:t>long, 6m </a:t>
            </a:r>
            <a:r>
              <a:rPr lang="en-US" dirty="0" smtClean="0">
                <a:solidFill>
                  <a:srgbClr val="0070C0"/>
                </a:solidFill>
              </a:rPr>
              <a:t>diameter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 high eta HCAL coverage </a:t>
            </a: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Silicon based inner </a:t>
            </a:r>
            <a:r>
              <a:rPr lang="en-US" dirty="0">
                <a:solidFill>
                  <a:srgbClr val="0070C0"/>
                </a:solidFill>
              </a:rPr>
              <a:t>tracking system </a:t>
            </a:r>
            <a:r>
              <a:rPr lang="en-US" dirty="0" smtClean="0">
                <a:solidFill>
                  <a:srgbClr val="0070C0"/>
                </a:solidFill>
              </a:rPr>
              <a:t>supplementing  all  types of  </a:t>
            </a:r>
            <a:r>
              <a:rPr lang="en-US" dirty="0" err="1" smtClean="0">
                <a:solidFill>
                  <a:srgbClr val="0070C0"/>
                </a:solidFill>
              </a:rPr>
              <a:t>reconstr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95536" y="5229200"/>
            <a:ext cx="321273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Powerful </a:t>
            </a:r>
            <a:r>
              <a:rPr lang="en-US" sz="2000" dirty="0" smtClean="0">
                <a:solidFill>
                  <a:srgbClr val="FF0000"/>
                </a:solidFill>
              </a:rPr>
              <a:t>reconstruction of:  </a:t>
            </a:r>
          </a:p>
          <a:p>
            <a:pPr>
              <a:buFont typeface="Times New Roman" pitchFamily="18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µ</a:t>
            </a:r>
            <a:r>
              <a:rPr lang="en-US" sz="2400" b="1" dirty="0" smtClean="0">
                <a:solidFill>
                  <a:srgbClr val="FF0000"/>
                </a:solidFill>
              </a:rPr>
              <a:t>, e/γ</a:t>
            </a:r>
            <a:r>
              <a:rPr lang="en-US" sz="2400" b="1" dirty="0" smtClean="0">
                <a:solidFill>
                  <a:srgbClr val="FF0000"/>
                </a:solidFill>
              </a:rPr>
              <a:t>, τ-jets, jets</a:t>
            </a:r>
            <a:r>
              <a:rPr lang="en-US" sz="2400" b="1" dirty="0" smtClean="0">
                <a:solidFill>
                  <a:srgbClr val="FF0000"/>
                </a:solidFill>
              </a:rPr>
              <a:t>, MET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(+tracks, vertices)  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1079500"/>
            <a:ext cx="8604250" cy="572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8" name="Tytuł 2"/>
          <p:cNvSpPr>
            <a:spLocks noGrp="1"/>
          </p:cNvSpPr>
          <p:nvPr>
            <p:ph type="title"/>
          </p:nvPr>
        </p:nvSpPr>
        <p:spPr>
          <a:xfrm>
            <a:off x="1571625" y="142875"/>
            <a:ext cx="6384751" cy="785813"/>
          </a:xfrm>
        </p:spPr>
        <p:txBody>
          <a:bodyPr/>
          <a:lstStyle/>
          <a:p>
            <a:r>
              <a:rPr lang="en-US" dirty="0" smtClean="0"/>
              <a:t>CMS preparation to LHC physics</a:t>
            </a:r>
            <a:endParaRPr lang="en-GB" dirty="0" smtClean="0"/>
          </a:p>
        </p:txBody>
      </p:sp>
      <p:sp>
        <p:nvSpPr>
          <p:cNvPr id="19459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9" name="Symbol zastępczy daty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7EBC8DAF-2BE9-439B-A869-803C11E64D47}" type="slidenum">
              <a:rPr lang="en-US" smtClean="0"/>
              <a:pPr>
                <a:defRPr/>
              </a:pPr>
              <a:t>6</a:t>
            </a:fld>
            <a:r>
              <a:rPr lang="pl-PL" sz="1000" smtClean="0"/>
              <a:t>-</a:t>
            </a: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6444208" y="1268760"/>
            <a:ext cx="237917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l-PL" sz="4000" dirty="0" smtClean="0">
                <a:solidFill>
                  <a:srgbClr val="FFFF00"/>
                </a:solidFill>
              </a:rPr>
              <a:t>Sept. </a:t>
            </a:r>
            <a:r>
              <a:rPr lang="en-US" sz="4000" dirty="0" smtClean="0">
                <a:solidFill>
                  <a:srgbClr val="FFFF00"/>
                </a:solidFill>
              </a:rPr>
              <a:t>2008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936104"/>
          </a:xfrm>
        </p:spPr>
        <p:txBody>
          <a:bodyPr/>
          <a:lstStyle/>
          <a:p>
            <a:r>
              <a:rPr lang="pl-PL" dirty="0" smtClean="0"/>
              <a:t>30.03.2010:  3.5 </a:t>
            </a:r>
            <a:r>
              <a:rPr lang="en-US" dirty="0" err="1" smtClean="0"/>
              <a:t>TeV</a:t>
            </a:r>
            <a:r>
              <a:rPr lang="en-US" dirty="0" smtClean="0"/>
              <a:t>/beam</a:t>
            </a:r>
          </a:p>
        </p:txBody>
      </p:sp>
      <p:sp>
        <p:nvSpPr>
          <p:cNvPr id="21507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smtClean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0B9446A8-5DE7-4739-843A-F53E23E363A3}" type="slidenum">
              <a:rPr lang="en-US" smtClean="0"/>
              <a:pPr>
                <a:defRPr/>
              </a:pPr>
              <a:t>7</a:t>
            </a:fld>
            <a:r>
              <a:rPr lang="pl-PL" sz="1000" smtClean="0"/>
              <a:t>-</a:t>
            </a:r>
            <a:endParaRPr lang="en-US"/>
          </a:p>
        </p:txBody>
      </p:sp>
      <p:pic>
        <p:nvPicPr>
          <p:cNvPr id="40962" name="Picture 2" descr="Z:\talks\2011_01_10_epiphany\contrib\snapshota6.jpg"/>
          <p:cNvPicPr>
            <a:picLocks noChangeAspect="1" noChangeArrowheads="1"/>
          </p:cNvPicPr>
          <p:nvPr/>
        </p:nvPicPr>
        <p:blipFill>
          <a:blip r:embed="rId2" cstate="print"/>
          <a:srcRect t="2834"/>
          <a:stretch>
            <a:fillRect/>
          </a:stretch>
        </p:blipFill>
        <p:spPr bwMode="auto">
          <a:xfrm>
            <a:off x="107504" y="1141589"/>
            <a:ext cx="8856984" cy="5622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1414" y="2492896"/>
            <a:ext cx="5022586" cy="3766939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LHC in 20</a:t>
            </a:r>
            <a:r>
              <a:rPr lang="en-US" sz="2800" dirty="0" smtClean="0"/>
              <a:t>10: </a:t>
            </a:r>
            <a:r>
              <a:rPr lang="en-US" sz="2800" dirty="0" smtClean="0">
                <a:cs typeface="Times New Roman" pitchFamily="18" charset="0"/>
              </a:rPr>
              <a:t>√s = 7 </a:t>
            </a:r>
            <a:r>
              <a:rPr lang="en-US" sz="2800" dirty="0" err="1" smtClean="0">
                <a:cs typeface="Times New Roman" pitchFamily="18" charset="0"/>
              </a:rPr>
              <a:t>TeV</a:t>
            </a:r>
            <a:r>
              <a:rPr lang="en-US" sz="2800" dirty="0" smtClean="0">
                <a:cs typeface="Times New Roman" pitchFamily="18" charset="0"/>
              </a:rPr>
              <a:t> and  L increase</a:t>
            </a:r>
            <a:endParaRPr lang="en-US" sz="2800" dirty="0" smtClean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Epiphany 2011</a:t>
            </a:r>
            <a:endParaRPr lang="en-US" dirty="0" smtClean="0"/>
          </a:p>
        </p:txBody>
      </p:sp>
      <p:sp>
        <p:nvSpPr>
          <p:cNvPr id="9220" name="TextBox 14"/>
          <p:cNvSpPr txBox="1">
            <a:spLocks noChangeArrowheads="1"/>
          </p:cNvSpPr>
          <p:nvPr/>
        </p:nvSpPr>
        <p:spPr bwMode="auto">
          <a:xfrm>
            <a:off x="323528" y="1484784"/>
            <a:ext cx="4680520" cy="92333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Luminosity increase by 5 orders of magnitude  within ~200 days. Since 30.03 about ~50 </a:t>
            </a:r>
            <a:r>
              <a:rPr lang="en-US" b="1" dirty="0"/>
              <a:t>pb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b="1" dirty="0" smtClean="0"/>
              <a:t>delivered  in pp runs till 4.11.2010 to CMS. </a:t>
            </a:r>
            <a:endParaRPr lang="en-US" b="1" dirty="0"/>
          </a:p>
        </p:txBody>
      </p:sp>
      <p:sp>
        <p:nvSpPr>
          <p:cNvPr id="9221" name="TextBox 29"/>
          <p:cNvSpPr txBox="1">
            <a:spLocks noChangeArrowheads="1"/>
          </p:cNvSpPr>
          <p:nvPr/>
        </p:nvSpPr>
        <p:spPr bwMode="auto">
          <a:xfrm>
            <a:off x="739775" y="3336925"/>
            <a:ext cx="1238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10</a:t>
            </a:r>
            <a:r>
              <a:rPr lang="en-US" sz="1600" b="1" baseline="30000"/>
              <a:t>30 </a:t>
            </a:r>
            <a:r>
              <a:rPr lang="en-US" sz="1600" b="1"/>
              <a:t>cm</a:t>
            </a:r>
            <a:r>
              <a:rPr lang="en-US" sz="1600" b="1" baseline="30000"/>
              <a:t>-2 </a:t>
            </a:r>
            <a:r>
              <a:rPr lang="en-US" sz="1600" b="1"/>
              <a:t>s</a:t>
            </a:r>
            <a:r>
              <a:rPr lang="en-US" sz="1600" b="1" baseline="30000"/>
              <a:t>-1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6411044" y="4326260"/>
            <a:ext cx="2514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15"/>
          <p:cNvSpPr txBox="1">
            <a:spLocks noChangeArrowheads="1"/>
          </p:cNvSpPr>
          <p:nvPr/>
        </p:nvSpPr>
        <p:spPr bwMode="auto">
          <a:xfrm rot="-5400000">
            <a:off x="6410573" y="4182715"/>
            <a:ext cx="210343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Bunch train commissioning</a:t>
            </a:r>
          </a:p>
        </p:txBody>
      </p:sp>
      <p:grpSp>
        <p:nvGrpSpPr>
          <p:cNvPr id="9225" name="Grupa 17"/>
          <p:cNvGrpSpPr>
            <a:grpSpLocks/>
          </p:cNvGrpSpPr>
          <p:nvPr/>
        </p:nvGrpSpPr>
        <p:grpSpPr bwMode="auto">
          <a:xfrm>
            <a:off x="250825" y="3068960"/>
            <a:ext cx="3817119" cy="3042915"/>
            <a:chOff x="2303463" y="1824038"/>
            <a:chExt cx="6535737" cy="4432300"/>
          </a:xfrm>
        </p:grpSpPr>
        <p:pic>
          <p:nvPicPr>
            <p:cNvPr id="9231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3463" y="1824038"/>
              <a:ext cx="6535737" cy="443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2" name="ZoneTexte 10"/>
            <p:cNvSpPr txBox="1">
              <a:spLocks noChangeArrowheads="1"/>
            </p:cNvSpPr>
            <p:nvPr/>
          </p:nvSpPr>
          <p:spPr bwMode="auto">
            <a:xfrm>
              <a:off x="3713163" y="5224463"/>
              <a:ext cx="15446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Lucida Calligraphy" pitchFamily="66" charset="0"/>
                </a:rPr>
                <a:t>L</a:t>
              </a:r>
              <a:r>
                <a:rPr lang="fr-FR" sz="1600" b="1">
                  <a:solidFill>
                    <a:srgbClr val="0000FF"/>
                  </a:solidFill>
                </a:rPr>
                <a:t>≈ 10</a:t>
              </a:r>
              <a:r>
                <a:rPr lang="fr-FR" sz="1600" b="1" baseline="30000">
                  <a:solidFill>
                    <a:srgbClr val="0000FF"/>
                  </a:solidFill>
                </a:rPr>
                <a:t>27</a:t>
              </a:r>
              <a:r>
                <a:rPr lang="fr-FR" sz="1600" b="1">
                  <a:solidFill>
                    <a:srgbClr val="0000FF"/>
                  </a:solidFill>
                </a:rPr>
                <a:t>cm</a:t>
              </a:r>
              <a:r>
                <a:rPr lang="fr-FR" sz="1600" b="1" baseline="30000">
                  <a:solidFill>
                    <a:srgbClr val="0000FF"/>
                  </a:solidFill>
                </a:rPr>
                <a:t>-2</a:t>
              </a:r>
              <a:r>
                <a:rPr lang="fr-FR" sz="1600" b="1">
                  <a:solidFill>
                    <a:srgbClr val="0000FF"/>
                  </a:solidFill>
                </a:rPr>
                <a:t>s</a:t>
              </a:r>
              <a:r>
                <a:rPr lang="fr-FR" sz="1600" b="1" baseline="30000">
                  <a:solidFill>
                    <a:srgbClr val="0000FF"/>
                  </a:solidFill>
                </a:rPr>
                <a:t>-1</a:t>
              </a:r>
              <a:r>
                <a:rPr lang="fr-FR" sz="1600" b="1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9233" name="ZoneTexte 10"/>
            <p:cNvSpPr txBox="1">
              <a:spLocks noChangeArrowheads="1"/>
            </p:cNvSpPr>
            <p:nvPr/>
          </p:nvSpPr>
          <p:spPr bwMode="auto">
            <a:xfrm>
              <a:off x="4871315" y="4076653"/>
              <a:ext cx="1544636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Lucida Calligraphy" pitchFamily="66" charset="0"/>
                </a:rPr>
                <a:t>L</a:t>
              </a:r>
              <a:r>
                <a:rPr lang="fr-FR" sz="1600" b="1">
                  <a:solidFill>
                    <a:srgbClr val="0000FF"/>
                  </a:solidFill>
                </a:rPr>
                <a:t>≈ 10</a:t>
              </a:r>
              <a:r>
                <a:rPr lang="fr-FR" sz="1600" b="1" baseline="30000">
                  <a:solidFill>
                    <a:srgbClr val="0000FF"/>
                  </a:solidFill>
                </a:rPr>
                <a:t>28</a:t>
              </a:r>
              <a:r>
                <a:rPr lang="fr-FR" sz="1600" b="1">
                  <a:solidFill>
                    <a:srgbClr val="0000FF"/>
                  </a:solidFill>
                </a:rPr>
                <a:t>cm</a:t>
              </a:r>
              <a:r>
                <a:rPr lang="fr-FR" sz="1600" b="1" baseline="30000">
                  <a:solidFill>
                    <a:srgbClr val="0000FF"/>
                  </a:solidFill>
                </a:rPr>
                <a:t>-2</a:t>
              </a:r>
              <a:r>
                <a:rPr lang="fr-FR" sz="1600" b="1">
                  <a:solidFill>
                    <a:srgbClr val="0000FF"/>
                  </a:solidFill>
                </a:rPr>
                <a:t>s</a:t>
              </a:r>
              <a:r>
                <a:rPr lang="fr-FR" sz="1600" b="1" baseline="30000">
                  <a:solidFill>
                    <a:srgbClr val="0000FF"/>
                  </a:solidFill>
                </a:rPr>
                <a:t>-1</a:t>
              </a:r>
              <a:r>
                <a:rPr lang="fr-FR" sz="1600" b="1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9234" name="ZoneTexte 10"/>
            <p:cNvSpPr txBox="1">
              <a:spLocks noChangeArrowheads="1"/>
            </p:cNvSpPr>
            <p:nvPr/>
          </p:nvSpPr>
          <p:spPr bwMode="auto">
            <a:xfrm>
              <a:off x="5694363" y="2819400"/>
              <a:ext cx="15446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Lucida Calligraphy" pitchFamily="66" charset="0"/>
                </a:rPr>
                <a:t>L</a:t>
              </a:r>
              <a:r>
                <a:rPr lang="fr-FR" sz="1600" b="1">
                  <a:solidFill>
                    <a:srgbClr val="0000FF"/>
                  </a:solidFill>
                </a:rPr>
                <a:t>≈ 10</a:t>
              </a:r>
              <a:r>
                <a:rPr lang="fr-FR" sz="1600" b="1" baseline="30000">
                  <a:solidFill>
                    <a:srgbClr val="0000FF"/>
                  </a:solidFill>
                </a:rPr>
                <a:t>29</a:t>
              </a:r>
              <a:r>
                <a:rPr lang="fr-FR" sz="1600" b="1">
                  <a:solidFill>
                    <a:srgbClr val="0000FF"/>
                  </a:solidFill>
                </a:rPr>
                <a:t>cm</a:t>
              </a:r>
              <a:r>
                <a:rPr lang="fr-FR" sz="1600" b="1" baseline="30000">
                  <a:solidFill>
                    <a:srgbClr val="0000FF"/>
                  </a:solidFill>
                </a:rPr>
                <a:t>-2</a:t>
              </a:r>
              <a:r>
                <a:rPr lang="fr-FR" sz="1600" b="1">
                  <a:solidFill>
                    <a:srgbClr val="0000FF"/>
                  </a:solidFill>
                </a:rPr>
                <a:t>s</a:t>
              </a:r>
              <a:r>
                <a:rPr lang="fr-FR" sz="1600" b="1" baseline="30000">
                  <a:solidFill>
                    <a:srgbClr val="0000FF"/>
                  </a:solidFill>
                </a:rPr>
                <a:t>-1</a:t>
              </a:r>
              <a:r>
                <a:rPr lang="fr-FR" sz="1600" b="1">
                  <a:solidFill>
                    <a:srgbClr val="0000FF"/>
                  </a:solidFill>
                </a:rPr>
                <a:t> </a:t>
              </a:r>
            </a:p>
          </p:txBody>
        </p:sp>
      </p:grpSp>
      <p:sp>
        <p:nvSpPr>
          <p:cNvPr id="9227" name="ZoneTexte 10"/>
          <p:cNvSpPr txBox="1">
            <a:spLocks noChangeArrowheads="1"/>
          </p:cNvSpPr>
          <p:nvPr/>
        </p:nvSpPr>
        <p:spPr bwMode="auto">
          <a:xfrm>
            <a:off x="5795963" y="2205038"/>
            <a:ext cx="177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Lucida Calligraphy" pitchFamily="66" charset="0"/>
              </a:rPr>
              <a:t>L</a:t>
            </a:r>
            <a:r>
              <a:rPr lang="fr-FR" b="1">
                <a:solidFill>
                  <a:srgbClr val="0000FF"/>
                </a:solidFill>
              </a:rPr>
              <a:t>≈ </a:t>
            </a:r>
            <a:r>
              <a:rPr lang="pl-PL" b="1">
                <a:solidFill>
                  <a:srgbClr val="0000FF"/>
                </a:solidFill>
              </a:rPr>
              <a:t>2</a:t>
            </a:r>
            <a:r>
              <a:rPr lang="pl-PL" b="1">
                <a:solidFill>
                  <a:srgbClr val="0000FF"/>
                </a:solidFill>
                <a:cs typeface="Times New Roman" pitchFamily="18" charset="0"/>
              </a:rPr>
              <a:t>∙</a:t>
            </a:r>
            <a:r>
              <a:rPr lang="fr-FR" b="1">
                <a:solidFill>
                  <a:srgbClr val="0000FF"/>
                </a:solidFill>
              </a:rPr>
              <a:t>10</a:t>
            </a:r>
            <a:r>
              <a:rPr lang="pl-PL" b="1" baseline="30000">
                <a:solidFill>
                  <a:srgbClr val="0000FF"/>
                </a:solidFill>
              </a:rPr>
              <a:t>32</a:t>
            </a:r>
            <a:r>
              <a:rPr lang="fr-FR" b="1">
                <a:solidFill>
                  <a:srgbClr val="0000FF"/>
                </a:solidFill>
              </a:rPr>
              <a:t>cm</a:t>
            </a:r>
            <a:r>
              <a:rPr lang="fr-FR" b="1" baseline="30000">
                <a:solidFill>
                  <a:srgbClr val="0000FF"/>
                </a:solidFill>
              </a:rPr>
              <a:t>-2</a:t>
            </a:r>
            <a:r>
              <a:rPr lang="fr-FR" b="1">
                <a:solidFill>
                  <a:srgbClr val="0000FF"/>
                </a:solidFill>
              </a:rPr>
              <a:t>s</a:t>
            </a:r>
            <a:r>
              <a:rPr lang="fr-FR" b="1" baseline="30000">
                <a:solidFill>
                  <a:srgbClr val="0000FF"/>
                </a:solidFill>
              </a:rPr>
              <a:t>-1</a:t>
            </a:r>
            <a:r>
              <a:rPr lang="fr-FR" b="1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9228" name="Łącznik prosty ze strzałką 19"/>
          <p:cNvCxnSpPr>
            <a:cxnSpLocks noChangeShapeType="1"/>
          </p:cNvCxnSpPr>
          <p:nvPr/>
        </p:nvCxnSpPr>
        <p:spPr bwMode="auto">
          <a:xfrm>
            <a:off x="7308304" y="2564904"/>
            <a:ext cx="1080120" cy="6480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Symbol zastępczy daty 1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pl-PL" dirty="0"/>
          </a:p>
        </p:txBody>
      </p:sp>
      <p:sp>
        <p:nvSpPr>
          <p:cNvPr id="20" name="Symbol zastępczy numeru slajdu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89C0E848-B94B-4C75-9E1C-B697E4F1147C}" type="slidenum">
              <a:rPr lang="en-US" smtClean="0"/>
              <a:pPr>
                <a:defRPr/>
              </a:pPr>
              <a:t>8</a:t>
            </a:fld>
            <a:r>
              <a:rPr lang="pl-PL" sz="1000" smtClean="0"/>
              <a:t>-</a:t>
            </a:r>
            <a:endParaRPr lang="en-US"/>
          </a:p>
        </p:txBody>
      </p:sp>
      <p:sp>
        <p:nvSpPr>
          <p:cNvPr id="21" name="pole tekstowe 20"/>
          <p:cNvSpPr txBox="1"/>
          <p:nvPr/>
        </p:nvSpPr>
        <p:spPr>
          <a:xfrm>
            <a:off x="4860032" y="3645024"/>
            <a:ext cx="216024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We </a:t>
            </a:r>
            <a:r>
              <a:rPr lang="pl-PL" b="1" dirty="0" err="1" smtClean="0">
                <a:solidFill>
                  <a:schemeClr val="tx1"/>
                </a:solidFill>
              </a:rPr>
              <a:t>are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greatful</a:t>
            </a:r>
            <a:r>
              <a:rPr lang="pl-PL" b="1" dirty="0" smtClean="0">
                <a:solidFill>
                  <a:schemeClr val="tx1"/>
                </a:solidFill>
              </a:rPr>
              <a:t> for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err="1" smtClean="0">
                <a:solidFill>
                  <a:schemeClr val="tx1"/>
                </a:solidFill>
              </a:rPr>
              <a:t>the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excellent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performance of  LHC </a:t>
            </a:r>
            <a:r>
              <a:rPr lang="pl-PL" b="1" dirty="0" err="1" smtClean="0">
                <a:solidFill>
                  <a:schemeClr val="tx1"/>
                </a:solidFill>
              </a:rPr>
              <a:t>in</a:t>
            </a:r>
            <a:r>
              <a:rPr lang="pl-PL" b="1" dirty="0" smtClean="0">
                <a:solidFill>
                  <a:schemeClr val="tx1"/>
                </a:solidFill>
              </a:rPr>
              <a:t> 20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pl-PL" b="1" dirty="0" smtClean="0">
                <a:solidFill>
                  <a:schemeClr val="tx1"/>
                </a:solidFill>
              </a:rPr>
              <a:t>0.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data taking efficiency (pp)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Konecki   "CMS overall performance...."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Epiphany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Strzałka w prawo 13"/>
          <p:cNvSpPr/>
          <p:nvPr/>
        </p:nvSpPr>
        <p:spPr bwMode="auto">
          <a:xfrm>
            <a:off x="6228184" y="4725144"/>
            <a:ext cx="2339752" cy="1512168"/>
          </a:xfrm>
          <a:prstGeom prst="rightArrow">
            <a:avLst>
              <a:gd name="adj1" fmla="val 50000"/>
              <a:gd name="adj2" fmla="val 4951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See </a:t>
            </a:r>
            <a:r>
              <a:rPr lang="pl-PL" sz="1600" dirty="0" smtClean="0"/>
              <a:t>M. Kazana</a:t>
            </a:r>
            <a:r>
              <a:rPr lang="en-US" sz="1600" dirty="0" smtClean="0"/>
              <a:t> talk </a:t>
            </a:r>
            <a:br>
              <a:rPr lang="en-US" sz="1600" dirty="0" smtClean="0"/>
            </a:br>
            <a:r>
              <a:rPr lang="en-US" sz="1600" dirty="0" smtClean="0"/>
              <a:t>„</a:t>
            </a:r>
            <a:r>
              <a:rPr lang="en-GB" sz="1600" dirty="0" smtClean="0"/>
              <a:t>CMS trigger and data taking in 2010</a:t>
            </a:r>
            <a:r>
              <a:rPr lang="en-US" sz="1600" dirty="0" smtClean="0"/>
              <a:t>”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4144962" cy="5732462"/>
          </a:xfrm>
          <a:prstGeom prst="rect">
            <a:avLst/>
          </a:prstGeom>
        </p:spPr>
      </p:pic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2123728" y="2492896"/>
            <a:ext cx="18002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3333FF"/>
                </a:solidFill>
              </a:rPr>
              <a:t>Max HLT  </a:t>
            </a:r>
            <a:r>
              <a:rPr lang="pl-PL" sz="1200" dirty="0" err="1">
                <a:solidFill>
                  <a:srgbClr val="3333FF"/>
                </a:solidFill>
              </a:rPr>
              <a:t>in</a:t>
            </a:r>
            <a:r>
              <a:rPr lang="pl-PL" sz="1200" dirty="0">
                <a:solidFill>
                  <a:srgbClr val="3333FF"/>
                </a:solidFill>
              </a:rPr>
              <a:t>: 100kHz</a:t>
            </a:r>
          </a:p>
          <a:p>
            <a:endParaRPr lang="pl-PL" sz="1200" dirty="0">
              <a:solidFill>
                <a:srgbClr val="3333FF"/>
              </a:solidFill>
            </a:endParaRPr>
          </a:p>
          <a:p>
            <a:endParaRPr lang="pl-PL" sz="1200" dirty="0">
              <a:solidFill>
                <a:srgbClr val="3333FF"/>
              </a:solidFill>
            </a:endParaRPr>
          </a:p>
          <a:p>
            <a:endParaRPr lang="pl-PL" sz="1200" dirty="0">
              <a:solidFill>
                <a:srgbClr val="3333FF"/>
              </a:solidFill>
            </a:endParaRPr>
          </a:p>
          <a:p>
            <a:endParaRPr lang="pl-PL" sz="1200" dirty="0">
              <a:solidFill>
                <a:srgbClr val="3333FF"/>
              </a:solidFill>
            </a:endParaRPr>
          </a:p>
          <a:p>
            <a:endParaRPr lang="pl-PL" sz="1200" dirty="0">
              <a:solidFill>
                <a:srgbClr val="3333FF"/>
              </a:solidFill>
            </a:endParaRPr>
          </a:p>
          <a:p>
            <a:endParaRPr lang="pl-PL" sz="1200" dirty="0">
              <a:solidFill>
                <a:srgbClr val="3333FF"/>
              </a:solidFill>
            </a:endParaRPr>
          </a:p>
          <a:p>
            <a:r>
              <a:rPr lang="pl-PL" sz="1200" dirty="0">
                <a:solidFill>
                  <a:srgbClr val="3333FF"/>
                </a:solidFill>
              </a:rPr>
              <a:t>Max HLT out: O(100Hz)</a:t>
            </a:r>
            <a:r>
              <a:rPr lang="pl-PL" dirty="0">
                <a:solidFill>
                  <a:srgbClr val="3333FF"/>
                </a:solidFill>
              </a:rPr>
              <a:t/>
            </a:r>
            <a:br>
              <a:rPr lang="pl-PL" dirty="0">
                <a:solidFill>
                  <a:srgbClr val="3333FF"/>
                </a:solidFill>
              </a:rPr>
            </a:b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3923928" y="1124744"/>
          <a:ext cx="52200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10417</TotalTime>
  <Words>1345</Words>
  <Application>Microsoft Office PowerPoint</Application>
  <PresentationFormat>Pokaz na ekranie (4:3)</PresentationFormat>
  <Paragraphs>255</Paragraphs>
  <Slides>30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Projekt domyślny</vt:lpstr>
      <vt:lpstr>1_Projekt domyślny</vt:lpstr>
      <vt:lpstr>CMS overall performance and physics results in 2010</vt:lpstr>
      <vt:lpstr>Outline</vt:lpstr>
      <vt:lpstr>LHC and CMS</vt:lpstr>
      <vt:lpstr>CMS</vt:lpstr>
      <vt:lpstr>Challenge: CMS</vt:lpstr>
      <vt:lpstr>CMS preparation to LHC physics</vt:lpstr>
      <vt:lpstr>30.03.2010:  3.5 TeV/beam</vt:lpstr>
      <vt:lpstr>LHC in 2010: √s = 7 TeV and  L increase</vt:lpstr>
      <vt:lpstr>CMS data taking efficiency (pp)</vt:lpstr>
      <vt:lpstr>Detector performance and physics objects results (selection)</vt:lpstr>
      <vt:lpstr>Tracker: Low mass resonances</vt:lpstr>
      <vt:lpstr>e/gamma</vt:lpstr>
      <vt:lpstr>Muons</vt:lpstr>
      <vt:lpstr>Jet/MET </vt:lpstr>
      <vt:lpstr>particle flow</vt:lpstr>
      <vt:lpstr>Measurements</vt:lpstr>
      <vt:lpstr>Charged particles multiplicities and  pT distributions </vt:lpstr>
      <vt:lpstr>b-physics (example Bs→J/ψ)</vt:lpstr>
      <vt:lpstr>production of J/ψ</vt:lpstr>
      <vt:lpstr>Isolated prompt γ production</vt:lpstr>
      <vt:lpstr>W and Z decaying in e/µ channels </vt:lpstr>
      <vt:lpstr>Z→ττ→τ-jet µ</vt:lpstr>
      <vt:lpstr>W/Z cross-sections</vt:lpstr>
      <vt:lpstr>top: observations and first measurements</vt:lpstr>
      <vt:lpstr>correlations in distributions of particles </vt:lpstr>
      <vt:lpstr>Heavy Ions at CMS (Nov./Dec.)</vt:lpstr>
      <vt:lpstr>Our first Z0 m+m-  candidate </vt:lpstr>
      <vt:lpstr>Jet quenching  in HI events</vt:lpstr>
      <vt:lpstr>Discovery searches (links)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konec</dc:creator>
  <cp:lastModifiedBy>konec</cp:lastModifiedBy>
  <cp:revision>767</cp:revision>
  <dcterms:modified xsi:type="dcterms:W3CDTF">2011-01-09T23:58:18Z</dcterms:modified>
</cp:coreProperties>
</file>