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7" r:id="rId5"/>
    <p:sldId id="260" r:id="rId6"/>
    <p:sldId id="259" r:id="rId7"/>
    <p:sldId id="261" r:id="rId8"/>
    <p:sldId id="262" r:id="rId9"/>
    <p:sldId id="263" r:id="rId10"/>
    <p:sldId id="288" r:id="rId11"/>
    <p:sldId id="289" r:id="rId12"/>
    <p:sldId id="266" r:id="rId13"/>
    <p:sldId id="272" r:id="rId14"/>
    <p:sldId id="267" r:id="rId15"/>
    <p:sldId id="273" r:id="rId16"/>
    <p:sldId id="275" r:id="rId17"/>
    <p:sldId id="276" r:id="rId18"/>
    <p:sldId id="278" r:id="rId19"/>
    <p:sldId id="279" r:id="rId20"/>
    <p:sldId id="270" r:id="rId21"/>
    <p:sldId id="280" r:id="rId22"/>
    <p:sldId id="281" r:id="rId23"/>
    <p:sldId id="282" r:id="rId24"/>
    <p:sldId id="283" r:id="rId25"/>
    <p:sldId id="284" r:id="rId26"/>
    <p:sldId id="271" r:id="rId27"/>
    <p:sldId id="285" r:id="rId28"/>
    <p:sldId id="297" r:id="rId29"/>
    <p:sldId id="290" r:id="rId30"/>
    <p:sldId id="291" r:id="rId31"/>
    <p:sldId id="295" r:id="rId32"/>
    <p:sldId id="286" r:id="rId33"/>
    <p:sldId id="264" r:id="rId34"/>
    <p:sldId id="265" r:id="rId35"/>
    <p:sldId id="274" r:id="rId36"/>
    <p:sldId id="277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1" autoAdjust="0"/>
    <p:restoredTop sz="94660"/>
  </p:normalViewPr>
  <p:slideViewPr>
    <p:cSldViewPr>
      <p:cViewPr>
        <p:scale>
          <a:sx n="85" d="100"/>
          <a:sy n="85" d="100"/>
        </p:scale>
        <p:origin x="-93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04BF64-1201-4E8E-8A04-F7353CBF5D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AB18-A306-4332-A176-F16DE4CCA3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105D6-DABB-4FBC-91AD-2D14BC717A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9335-AD74-41D4-8044-864765CC7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1CA4C-03F3-4B89-B06A-A8A933BEAF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64141-46F5-4E6E-979B-41F3D12E14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062B-5E5B-4946-A89B-149FAF2AF9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736D1-EFF8-4222-83FB-0780EA54A9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B236C-A773-4B2C-887C-2B3DC8EA1E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logo_ag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0"/>
            <a:ext cx="40798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0E1D-8318-492D-96C4-1AFD95756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C9766-4679-43D8-A753-760DB6819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9EAF4-612E-4993-8D4A-577F429A3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196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34925" y="44450"/>
            <a:ext cx="2736850" cy="792163"/>
            <a:chOff x="113" y="49"/>
            <a:chExt cx="2313" cy="625"/>
          </a:xfrm>
        </p:grpSpPr>
        <p:pic>
          <p:nvPicPr>
            <p:cNvPr id="1030" name="Picture 8" descr="glasgowUniLogo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3" y="49"/>
              <a:ext cx="208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228" y="527"/>
              <a:ext cx="2198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113" y="573"/>
              <a:ext cx="2313" cy="0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>
              <a:off x="2336" y="73"/>
              <a:ext cx="0" cy="601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2290" y="154"/>
              <a:ext cx="0" cy="517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59564A-A156-4FC0-8ADB-B7D72769CC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306638" y="6292850"/>
            <a:ext cx="47513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pl-PL" sz="1200" u="sng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Tomasz Szumlak</a:t>
            </a:r>
            <a:r>
              <a:rPr lang="pl-PL" sz="1200">
                <a:latin typeface="Comic Sans MS" pitchFamily="66" charset="0"/>
                <a:cs typeface="Arial" pitchFamily="34" charset="0"/>
              </a:rPr>
              <a:t> (University of Glasgow</a:t>
            </a:r>
            <a:r>
              <a:rPr lang="pl-PL" sz="1200" i="1">
                <a:latin typeface="Comic Sans MS" pitchFamily="66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pl-PL" sz="1200" i="1">
                <a:latin typeface="Comic Sans MS" pitchFamily="66" charset="0"/>
                <a:cs typeface="Arial" pitchFamily="34" charset="0"/>
              </a:rPr>
              <a:t>Epiphany 2010, 06- 09 Jan 2010, Krakow, Poland</a:t>
            </a:r>
            <a:endParaRPr lang="en-GB" sz="1200" i="1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21675" y="0"/>
            <a:ext cx="822325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9E7DD4-B08D-459D-9A31-FFCE1649B54F}" type="slidenum">
              <a:rPr lang="en-GB" smtClean="0">
                <a:latin typeface="Arial" charset="0"/>
                <a:cs typeface="Arial" charset="0"/>
              </a:rPr>
              <a:pPr/>
              <a:t>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3588" y="1125538"/>
            <a:ext cx="7696200" cy="6461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Status of the LHCb experiment 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331913" y="2133600"/>
            <a:ext cx="684053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2400" b="1" i="1" u="sng">
                <a:latin typeface="Comic Sans MS" pitchFamily="66" charset="0"/>
              </a:rPr>
              <a:t>Outline</a:t>
            </a:r>
            <a:endParaRPr lang="en-GB" sz="24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Introduction to the LHCb experiment</a:t>
            </a:r>
          </a:p>
          <a:p>
            <a:pPr marL="342900" indent="-342900">
              <a:buFontTx/>
              <a:buChar char="•"/>
            </a:pPr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The LHCb detector</a:t>
            </a:r>
          </a:p>
          <a:p>
            <a:pPr marL="342900" indent="-342900">
              <a:buFontTx/>
              <a:buChar char="•"/>
            </a:pPr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Calibration of the VELO detector</a:t>
            </a:r>
          </a:p>
          <a:p>
            <a:pPr marL="342900" indent="-342900">
              <a:buFontTx/>
              <a:buChar char="•"/>
            </a:pPr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Performance with the first collision data</a:t>
            </a:r>
          </a:p>
          <a:p>
            <a:pPr marL="342900" indent="-342900">
              <a:buFontTx/>
              <a:buChar char="•"/>
            </a:pPr>
            <a:r>
              <a:rPr lang="en-GB" sz="2400">
                <a:solidFill>
                  <a:srgbClr val="0000FF"/>
                </a:solidFill>
                <a:latin typeface="Comic Sans MS" pitchFamily="66" charset="0"/>
              </a:rPr>
              <a:t>Summary</a:t>
            </a:r>
          </a:p>
          <a:p>
            <a:pPr marL="342900" indent="-342900">
              <a:buFontTx/>
              <a:buChar char="•"/>
            </a:pPr>
            <a:endParaRPr lang="en-GB" sz="240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 algn="ctr"/>
            <a:r>
              <a:rPr lang="en-GB" sz="2200" u="sng">
                <a:solidFill>
                  <a:srgbClr val="0000FF"/>
                </a:solidFill>
                <a:latin typeface="Comic Sans MS" pitchFamily="66" charset="0"/>
              </a:rPr>
              <a:t>On behalf of the LHCb 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E08A16-2766-41BA-9BE8-405D173A754B}" type="slidenum">
              <a:rPr lang="en-GB" smtClean="0">
                <a:latin typeface="Arial" charset="0"/>
                <a:cs typeface="Arial" charset="0"/>
              </a:rPr>
              <a:pPr/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211638" y="188913"/>
            <a:ext cx="326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RICH detectors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3555" name="TextBox 64"/>
          <p:cNvSpPr txBox="1">
            <a:spLocks noChangeArrowheads="1"/>
          </p:cNvSpPr>
          <p:nvPr/>
        </p:nvSpPr>
        <p:spPr bwMode="auto">
          <a:xfrm>
            <a:off x="214313" y="885825"/>
            <a:ext cx="85010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Two RICH detectors are needed to cover angular and momentum acceptance</a:t>
            </a:r>
          </a:p>
          <a:p>
            <a:pPr eaLnBrk="0" hangingPunct="0">
              <a:buFont typeface="Arial" charset="0"/>
              <a:buChar char="•"/>
            </a:pPr>
            <a:r>
              <a:rPr lang="en-GB">
                <a:latin typeface="Comic Sans MS" pitchFamily="66" charset="0"/>
              </a:rPr>
              <a:t> The RICH detectors allow (</a:t>
            </a:r>
            <a:r>
              <a:rPr lang="en-GB">
                <a:latin typeface="Calibri" pitchFamily="34" charset="0"/>
              </a:rPr>
              <a:t>π</a:t>
            </a:r>
            <a:r>
              <a:rPr lang="en-GB">
                <a:latin typeface="Comic Sans MS" pitchFamily="66" charset="0"/>
              </a:rPr>
              <a:t> – K) Identification from ~2 to 100 GeV</a:t>
            </a:r>
          </a:p>
        </p:txBody>
      </p:sp>
      <p:grpSp>
        <p:nvGrpSpPr>
          <p:cNvPr id="23556" name="Group 55"/>
          <p:cNvGrpSpPr>
            <a:grpSpLocks/>
          </p:cNvGrpSpPr>
          <p:nvPr/>
        </p:nvGrpSpPr>
        <p:grpSpPr bwMode="auto">
          <a:xfrm>
            <a:off x="323850" y="1557338"/>
            <a:ext cx="2519363" cy="2305050"/>
            <a:chOff x="204911" y="3954462"/>
            <a:chExt cx="2919289" cy="2674938"/>
          </a:xfrm>
        </p:grpSpPr>
        <p:grpSp>
          <p:nvGrpSpPr>
            <p:cNvPr id="23561" name="Group 35"/>
            <p:cNvGrpSpPr>
              <a:grpSpLocks/>
            </p:cNvGrpSpPr>
            <p:nvPr/>
          </p:nvGrpSpPr>
          <p:grpSpPr bwMode="auto">
            <a:xfrm>
              <a:off x="204911" y="3954462"/>
              <a:ext cx="2919289" cy="2674938"/>
              <a:chOff x="76823" y="3048000"/>
              <a:chExt cx="2919289" cy="2674938"/>
            </a:xfrm>
          </p:grpSpPr>
          <p:pic>
            <p:nvPicPr>
              <p:cNvPr id="2356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6823" y="3048000"/>
                <a:ext cx="2919289" cy="2674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1252265" y="3344601"/>
                <a:ext cx="759713" cy="6116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400" dirty="0">
                    <a:solidFill>
                      <a:schemeClr val="accent6">
                        <a:lumMod val="50000"/>
                      </a:schemeClr>
                    </a:solidFill>
                  </a:rPr>
                  <a:t>RICH1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842744" y="4831292"/>
                <a:ext cx="774431" cy="611625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400" dirty="0">
                    <a:solidFill>
                      <a:srgbClr val="FF0000"/>
                    </a:solidFill>
                  </a:rPr>
                  <a:t>RICH2</a:t>
                </a:r>
              </a:p>
            </p:txBody>
          </p:sp>
        </p:grpSp>
        <p:sp>
          <p:nvSpPr>
            <p:cNvPr id="23562" name="TextBox 57"/>
            <p:cNvSpPr txBox="1">
              <a:spLocks noChangeArrowheads="1"/>
            </p:cNvSpPr>
            <p:nvPr/>
          </p:nvSpPr>
          <p:spPr bwMode="auto">
            <a:xfrm>
              <a:off x="1523834" y="4875584"/>
              <a:ext cx="1363070" cy="6742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latin typeface="Comic Sans MS" pitchFamily="66" charset="0"/>
                </a:rPr>
                <a:t>All tracks </a:t>
              </a:r>
            </a:p>
            <a:p>
              <a:pPr eaLnBrk="0" hangingPunct="0"/>
              <a:r>
                <a:rPr lang="en-GB" sz="1600">
                  <a:latin typeface="Comic Sans MS" pitchFamily="66" charset="0"/>
                </a:rPr>
                <a:t>from B</a:t>
              </a:r>
            </a:p>
          </p:txBody>
        </p:sp>
      </p:grp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538288"/>
            <a:ext cx="25209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4"/>
          <p:cNvSpPr txBox="1">
            <a:spLocks noChangeArrowheads="1"/>
          </p:cNvSpPr>
          <p:nvPr/>
        </p:nvSpPr>
        <p:spPr bwMode="auto">
          <a:xfrm>
            <a:off x="107950" y="4292600"/>
            <a:ext cx="2519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Power of </a:t>
            </a:r>
          </a:p>
          <a:p>
            <a:pPr eaLnBrk="0" hangingPunct="0">
              <a:buFont typeface="Arial" charset="0"/>
              <a:buNone/>
            </a:pP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PID</a:t>
            </a:r>
          </a:p>
        </p:txBody>
      </p:sp>
      <p:sp>
        <p:nvSpPr>
          <p:cNvPr id="23559" name="Rectangle 5"/>
          <p:cNvSpPr txBox="1">
            <a:spLocks noChangeArrowheads="1"/>
          </p:cNvSpPr>
          <p:nvPr/>
        </p:nvSpPr>
        <p:spPr bwMode="auto">
          <a:xfrm>
            <a:off x="6156325" y="1700213"/>
            <a:ext cx="27368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>
                <a:latin typeface="Comic Sans MS" pitchFamily="66" charset="0"/>
              </a:rPr>
              <a:t>Good </a:t>
            </a:r>
            <a:r>
              <a:rPr lang="en-GB">
                <a:latin typeface="Comic Sans MS" pitchFamily="66" charset="0"/>
                <a:sym typeface="Symbol" pitchFamily="18" charset="2"/>
              </a:rPr>
              <a:t></a:t>
            </a:r>
            <a:r>
              <a:rPr lang="en-GB">
                <a:latin typeface="Comic Sans MS" pitchFamily="66" charset="0"/>
              </a:rPr>
              <a:t>–K separation 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in 2-100 GeV/c range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  Low momentum: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latin typeface="Comic Sans MS" pitchFamily="66" charset="0"/>
              </a:rPr>
              <a:t>Tagging kaons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  High momentum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>
                <a:latin typeface="Comic Sans MS" pitchFamily="66" charset="0"/>
              </a:rPr>
              <a:t>Clean separation of B</a:t>
            </a:r>
            <a:r>
              <a:rPr lang="en-GB" baseline="-25000">
                <a:latin typeface="Comic Sans MS" pitchFamily="66" charset="0"/>
              </a:rPr>
              <a:t>d,s</a:t>
            </a:r>
            <a:r>
              <a:rPr lang="en-GB"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  <a:sym typeface="Symbol" pitchFamily="18" charset="2"/>
              </a:rPr>
              <a:t> </a:t>
            </a:r>
            <a:r>
              <a:rPr lang="en-GB">
                <a:latin typeface="Comic Sans MS" pitchFamily="66" charset="0"/>
              </a:rPr>
              <a:t>hh modes</a:t>
            </a:r>
          </a:p>
        </p:txBody>
      </p:sp>
      <p:pic>
        <p:nvPicPr>
          <p:cNvPr id="2356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933825"/>
            <a:ext cx="63373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246B8C-B16F-4CAB-937E-7BBF5CA3176C}" type="slidenum">
              <a:rPr lang="en-GB" smtClean="0">
                <a:latin typeface="Arial" charset="0"/>
                <a:cs typeface="Arial" charset="0"/>
              </a:rPr>
              <a:pPr/>
              <a:t>11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635375" y="188913"/>
            <a:ext cx="3843338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2400">
                <a:solidFill>
                  <a:schemeClr val="bg1"/>
                </a:solidFill>
                <a:latin typeface="Comic Sans MS" pitchFamily="66" charset="0"/>
              </a:rPr>
              <a:t>LHCb Trigger System</a:t>
            </a: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graphicFrame>
        <p:nvGraphicFramePr>
          <p:cNvPr id="37947" name="Group 59"/>
          <p:cNvGraphicFramePr>
            <a:graphicFrameLocks noGrp="1"/>
          </p:cNvGraphicFramePr>
          <p:nvPr/>
        </p:nvGraphicFramePr>
        <p:xfrm>
          <a:off x="4140200" y="836613"/>
          <a:ext cx="4556125" cy="560387"/>
        </p:xfrm>
        <a:graphic>
          <a:graphicData uri="http://schemas.openxmlformats.org/drawingml/2006/table">
            <a:tbl>
              <a:tblPr/>
              <a:tblGrid>
                <a:gridCol w="1103313"/>
                <a:gridCol w="542925"/>
                <a:gridCol w="450850"/>
                <a:gridCol w="723900"/>
                <a:gridCol w="542925"/>
                <a:gridCol w="666750"/>
                <a:gridCol w="525462"/>
              </a:tblGrid>
              <a:tr h="18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Trigger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had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PMingLiU" pitchFamily="18" charset="-120"/>
                          <a:cs typeface="Times New Roman" pitchFamily="18" charset="0"/>
                        </a:rPr>
                        <a:t>m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itchFamily="18" charset="2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PMingLiU" pitchFamily="18" charset="-120"/>
                          <a:cs typeface="Times New Roman" pitchFamily="18" charset="0"/>
                        </a:rPr>
                        <a:t>mm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itchFamily="18" charset="2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±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PMingLiU" pitchFamily="18" charset="-120"/>
                          <a:cs typeface="Times New Roman" pitchFamily="18" charset="0"/>
                        </a:rPr>
                        <a:t>g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ymbol" pitchFamily="18" charset="2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ymbol" pitchFamily="18" charset="2"/>
                          <a:ea typeface="PMingLiU" pitchFamily="18" charset="-12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0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&gt; (GeV)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3.5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1.3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Symbol" pitchFamily="18" charset="2"/>
                          <a:ea typeface="PMingLiU" pitchFamily="18" charset="-12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&gt;1.5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2.6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2.3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ahoma" pitchFamily="34" charset="0"/>
                          <a:ea typeface="PMingLiU" pitchFamily="18" charset="-120"/>
                          <a:cs typeface="Times New Roman" pitchFamily="18" charset="0"/>
                        </a:rPr>
                        <a:t>4.5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ahoma" pitchFamily="34" charset="0"/>
                        <a:ea typeface="PMingLiU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4898" name="Text Box 50"/>
          <p:cNvSpPr txBox="1">
            <a:spLocks noChangeArrowheads="1"/>
          </p:cNvSpPr>
          <p:nvPr/>
        </p:nvSpPr>
        <p:spPr bwMode="auto">
          <a:xfrm>
            <a:off x="4140200" y="1557338"/>
            <a:ext cx="45735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High Level Trigger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 (C++ application)</a:t>
            </a:r>
          </a:p>
          <a:p>
            <a:pPr eaLnBrk="0" hangingPunct="0"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Event Filter Farm with up to 1000 16-core nodes</a:t>
            </a:r>
          </a:p>
          <a:p>
            <a:pPr eaLnBrk="0" hangingPunct="0">
              <a:defRPr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Lucida Sans Unicode" pitchFamily="34" charset="0"/>
            </a:endParaRPr>
          </a:p>
          <a:p>
            <a:pPr eaLnBrk="0" hangingPunct="0">
              <a:defRPr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HLT1: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 Check L0 candidate with more complete info (tracking), adding impact parameter</a:t>
            </a:r>
          </a:p>
          <a:p>
            <a:pPr eaLnBrk="0" hangingPunct="0">
              <a:defRPr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Lucida Sans Unicode" pitchFamily="34" charset="0"/>
            </a:endParaRPr>
          </a:p>
          <a:p>
            <a:pPr eaLnBrk="0" hangingPunct="0">
              <a:defRPr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HLT2: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Lucida Sans Unicode" pitchFamily="34" charset="0"/>
              </a:rPr>
              <a:t> global event reconstruction + selections.</a:t>
            </a:r>
          </a:p>
        </p:txBody>
      </p:sp>
      <p:grpSp>
        <p:nvGrpSpPr>
          <p:cNvPr id="24606" name="Group 117"/>
          <p:cNvGrpSpPr>
            <a:grpSpLocks/>
          </p:cNvGrpSpPr>
          <p:nvPr/>
        </p:nvGrpSpPr>
        <p:grpSpPr bwMode="auto">
          <a:xfrm>
            <a:off x="179388" y="981075"/>
            <a:ext cx="3989387" cy="5100638"/>
            <a:chOff x="183" y="653"/>
            <a:chExt cx="2513" cy="3213"/>
          </a:xfrm>
        </p:grpSpPr>
        <p:sp>
          <p:nvSpPr>
            <p:cNvPr id="24637" name="Rectangle 105"/>
            <p:cNvSpPr>
              <a:spLocks noChangeArrowheads="1"/>
            </p:cNvSpPr>
            <p:nvPr/>
          </p:nvSpPr>
          <p:spPr bwMode="auto">
            <a:xfrm>
              <a:off x="669" y="3336"/>
              <a:ext cx="6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ES" sz="2400" b="1">
                  <a:solidFill>
                    <a:schemeClr val="bg1"/>
                  </a:solidFill>
                  <a:latin typeface="Tahoma" pitchFamily="34" charset="0"/>
                </a:rPr>
                <a:t>2 kHz</a:t>
              </a:r>
            </a:p>
          </p:txBody>
        </p:sp>
        <p:sp>
          <p:nvSpPr>
            <p:cNvPr id="24638" name="TextBox 106"/>
            <p:cNvSpPr txBox="1">
              <a:spLocks noChangeArrowheads="1"/>
            </p:cNvSpPr>
            <p:nvPr/>
          </p:nvSpPr>
          <p:spPr bwMode="auto">
            <a:xfrm rot="-5400000">
              <a:off x="368" y="936"/>
              <a:ext cx="7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6699"/>
                  </a:solidFill>
                  <a:latin typeface="Comic Sans MS" pitchFamily="66" charset="0"/>
                </a:rPr>
                <a:t>Level -0</a:t>
              </a:r>
            </a:p>
          </p:txBody>
        </p:sp>
        <p:sp>
          <p:nvSpPr>
            <p:cNvPr id="24639" name="Text Box 6"/>
            <p:cNvSpPr txBox="1">
              <a:spLocks noChangeArrowheads="1"/>
            </p:cNvSpPr>
            <p:nvPr/>
          </p:nvSpPr>
          <p:spPr bwMode="auto">
            <a:xfrm>
              <a:off x="921" y="1039"/>
              <a:ext cx="425" cy="326"/>
            </a:xfrm>
            <a:prstGeom prst="rect">
              <a:avLst/>
            </a:prstGeom>
            <a:solidFill>
              <a:srgbClr val="00206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L0 </a:t>
              </a: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e, </a:t>
              </a:r>
              <a:r>
                <a:rPr lang="en-US" sz="1400" b="1">
                  <a:solidFill>
                    <a:srgbClr val="FFFFFF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24640" name="Text Box 8"/>
            <p:cNvSpPr txBox="1">
              <a:spLocks noChangeArrowheads="1"/>
            </p:cNvSpPr>
            <p:nvPr/>
          </p:nvSpPr>
          <p:spPr bwMode="auto">
            <a:xfrm>
              <a:off x="1231" y="1438"/>
              <a:ext cx="736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C00000"/>
                  </a:solidFill>
                  <a:latin typeface="Comic Sans MS" pitchFamily="66" charset="0"/>
                </a:rPr>
                <a:t>1 MHz</a:t>
              </a:r>
            </a:p>
          </p:txBody>
        </p:sp>
        <p:sp>
          <p:nvSpPr>
            <p:cNvPr id="24641" name="Text Box 9"/>
            <p:cNvSpPr txBox="1">
              <a:spLocks noChangeArrowheads="1"/>
            </p:cNvSpPr>
            <p:nvPr/>
          </p:nvSpPr>
          <p:spPr bwMode="auto">
            <a:xfrm>
              <a:off x="1410" y="1039"/>
              <a:ext cx="425" cy="326"/>
            </a:xfrm>
            <a:prstGeom prst="rect">
              <a:avLst/>
            </a:prstGeom>
            <a:solidFill>
              <a:srgbClr val="00206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L0 </a:t>
              </a: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had</a:t>
              </a:r>
            </a:p>
          </p:txBody>
        </p:sp>
        <p:sp>
          <p:nvSpPr>
            <p:cNvPr id="24642" name="Text Box 10"/>
            <p:cNvSpPr txBox="1">
              <a:spLocks noChangeArrowheads="1"/>
            </p:cNvSpPr>
            <p:nvPr/>
          </p:nvSpPr>
          <p:spPr bwMode="auto">
            <a:xfrm>
              <a:off x="1894" y="1039"/>
              <a:ext cx="425" cy="326"/>
            </a:xfrm>
            <a:prstGeom prst="rect">
              <a:avLst/>
            </a:prstGeom>
            <a:solidFill>
              <a:srgbClr val="00206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L0 </a:t>
              </a: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24643" name="AutoShape 11"/>
            <p:cNvSpPr>
              <a:spLocks noChangeArrowheads="1"/>
            </p:cNvSpPr>
            <p:nvPr/>
          </p:nvSpPr>
          <p:spPr bwMode="auto">
            <a:xfrm>
              <a:off x="1068" y="727"/>
              <a:ext cx="137" cy="240"/>
            </a:xfrm>
            <a:prstGeom prst="downArrow">
              <a:avLst>
                <a:gd name="adj1" fmla="val 50000"/>
                <a:gd name="adj2" fmla="val 43796"/>
              </a:avLst>
            </a:prstGeom>
            <a:solidFill>
              <a:srgbClr val="002060">
                <a:alpha val="7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24644" name="AutoShape 12"/>
            <p:cNvSpPr>
              <a:spLocks noChangeArrowheads="1"/>
            </p:cNvSpPr>
            <p:nvPr/>
          </p:nvSpPr>
          <p:spPr bwMode="auto">
            <a:xfrm>
              <a:off x="1559" y="731"/>
              <a:ext cx="137" cy="240"/>
            </a:xfrm>
            <a:prstGeom prst="downArrow">
              <a:avLst>
                <a:gd name="adj1" fmla="val 50000"/>
                <a:gd name="adj2" fmla="val 43796"/>
              </a:avLst>
            </a:prstGeom>
            <a:solidFill>
              <a:srgbClr val="002060">
                <a:alpha val="7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24645" name="AutoShape 13"/>
            <p:cNvSpPr>
              <a:spLocks noChangeArrowheads="1"/>
            </p:cNvSpPr>
            <p:nvPr/>
          </p:nvSpPr>
          <p:spPr bwMode="auto">
            <a:xfrm>
              <a:off x="2025" y="732"/>
              <a:ext cx="137" cy="240"/>
            </a:xfrm>
            <a:prstGeom prst="downArrow">
              <a:avLst>
                <a:gd name="adj1" fmla="val 50000"/>
                <a:gd name="adj2" fmla="val 43796"/>
              </a:avLst>
            </a:prstGeom>
            <a:solidFill>
              <a:srgbClr val="002060">
                <a:alpha val="70195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24646" name="Text Box 14"/>
            <p:cNvSpPr txBox="1">
              <a:spLocks noChangeArrowheads="1"/>
            </p:cNvSpPr>
            <p:nvPr/>
          </p:nvSpPr>
          <p:spPr bwMode="auto">
            <a:xfrm>
              <a:off x="906" y="2055"/>
              <a:ext cx="421" cy="326"/>
            </a:xfrm>
            <a:prstGeom prst="rect">
              <a:avLst/>
            </a:prstGeom>
            <a:solidFill>
              <a:srgbClr val="C0000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ECAL</a:t>
              </a: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Alley</a:t>
              </a:r>
            </a:p>
          </p:txBody>
        </p:sp>
        <p:sp>
          <p:nvSpPr>
            <p:cNvPr id="24647" name="Text Box 15"/>
            <p:cNvSpPr txBox="1">
              <a:spLocks noChangeArrowheads="1"/>
            </p:cNvSpPr>
            <p:nvPr/>
          </p:nvSpPr>
          <p:spPr bwMode="auto">
            <a:xfrm>
              <a:off x="1393" y="2056"/>
              <a:ext cx="421" cy="326"/>
            </a:xfrm>
            <a:prstGeom prst="rect">
              <a:avLst/>
            </a:prstGeom>
            <a:solidFill>
              <a:srgbClr val="C0000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Had.</a:t>
              </a: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Alley</a:t>
              </a:r>
            </a:p>
          </p:txBody>
        </p:sp>
        <p:sp>
          <p:nvSpPr>
            <p:cNvPr id="24648" name="Text Box 16"/>
            <p:cNvSpPr txBox="1">
              <a:spLocks noChangeArrowheads="1"/>
            </p:cNvSpPr>
            <p:nvPr/>
          </p:nvSpPr>
          <p:spPr bwMode="auto">
            <a:xfrm>
              <a:off x="935" y="2464"/>
              <a:ext cx="1380" cy="192"/>
            </a:xfrm>
            <a:prstGeom prst="rect">
              <a:avLst/>
            </a:prstGeom>
            <a:solidFill>
              <a:srgbClr val="7030A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Global reconstruction</a:t>
              </a:r>
            </a:p>
          </p:txBody>
        </p:sp>
        <p:sp>
          <p:nvSpPr>
            <p:cNvPr id="24649" name="Text Box 17"/>
            <p:cNvSpPr txBox="1">
              <a:spLocks noChangeArrowheads="1"/>
            </p:cNvSpPr>
            <p:nvPr/>
          </p:nvSpPr>
          <p:spPr bwMode="auto">
            <a:xfrm>
              <a:off x="401" y="2414"/>
              <a:ext cx="564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7030A0"/>
                  </a:solidFill>
                  <a:latin typeface="Comic Sans MS" pitchFamily="66" charset="0"/>
                </a:rPr>
                <a:t>30 kHz</a:t>
              </a:r>
            </a:p>
          </p:txBody>
        </p:sp>
        <p:sp>
          <p:nvSpPr>
            <p:cNvPr id="24650" name="TextBox 106"/>
            <p:cNvSpPr txBox="1">
              <a:spLocks noChangeArrowheads="1"/>
            </p:cNvSpPr>
            <p:nvPr/>
          </p:nvSpPr>
          <p:spPr bwMode="auto">
            <a:xfrm rot="-5400000">
              <a:off x="435" y="2075"/>
              <a:ext cx="5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C00000"/>
                  </a:solidFill>
                  <a:latin typeface="Comic Sans MS" pitchFamily="66" charset="0"/>
                </a:rPr>
                <a:t>HLT1</a:t>
              </a:r>
            </a:p>
          </p:txBody>
        </p:sp>
        <p:sp>
          <p:nvSpPr>
            <p:cNvPr id="24651" name="TextBox 106"/>
            <p:cNvSpPr txBox="1">
              <a:spLocks noChangeArrowheads="1"/>
            </p:cNvSpPr>
            <p:nvPr/>
          </p:nvSpPr>
          <p:spPr bwMode="auto">
            <a:xfrm rot="-5400000">
              <a:off x="435" y="2808"/>
              <a:ext cx="5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008000"/>
                  </a:solidFill>
                  <a:latin typeface="Comic Sans MS" pitchFamily="66" charset="0"/>
                </a:rPr>
                <a:t>HLT2</a:t>
              </a:r>
            </a:p>
          </p:txBody>
        </p:sp>
        <p:sp>
          <p:nvSpPr>
            <p:cNvPr id="24652" name="Text Box 46"/>
            <p:cNvSpPr txBox="1">
              <a:spLocks noChangeArrowheads="1"/>
            </p:cNvSpPr>
            <p:nvPr/>
          </p:nvSpPr>
          <p:spPr bwMode="auto">
            <a:xfrm>
              <a:off x="1878" y="2059"/>
              <a:ext cx="502" cy="326"/>
            </a:xfrm>
            <a:prstGeom prst="rect">
              <a:avLst/>
            </a:prstGeom>
            <a:solidFill>
              <a:srgbClr val="C00000">
                <a:alpha val="79999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Muon</a:t>
              </a:r>
            </a:p>
            <a:p>
              <a:pPr algn="ctr" eaLnBrk="0" hangingPunct="0"/>
              <a:r>
                <a:rPr lang="en-US" sz="1400" b="1">
                  <a:solidFill>
                    <a:srgbClr val="FFFFFF"/>
                  </a:solidFill>
                  <a:latin typeface="Tahoma" pitchFamily="34" charset="0"/>
                </a:rPr>
                <a:t>Alley</a:t>
              </a:r>
            </a:p>
          </p:txBody>
        </p:sp>
        <p:sp>
          <p:nvSpPr>
            <p:cNvPr id="24653" name="Text Box 47"/>
            <p:cNvSpPr txBox="1">
              <a:spLocks noChangeArrowheads="1"/>
            </p:cNvSpPr>
            <p:nvPr/>
          </p:nvSpPr>
          <p:spPr bwMode="auto">
            <a:xfrm>
              <a:off x="934" y="2711"/>
              <a:ext cx="1381" cy="326"/>
            </a:xfrm>
            <a:prstGeom prst="rect">
              <a:avLst/>
            </a:prstGeom>
            <a:solidFill>
              <a:srgbClr val="008000"/>
            </a:solidFill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Inclusive selections</a:t>
              </a:r>
            </a:p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, </a:t>
              </a:r>
              <a:r>
                <a:rPr lang="en-US" sz="1400" b="1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+track,</a:t>
              </a:r>
              <a:r>
                <a:rPr lang="en-US" sz="1400" b="1">
                  <a:solidFill>
                    <a:schemeClr val="bg1"/>
                  </a:solidFill>
                  <a:latin typeface="Symbol" pitchFamily="18" charset="2"/>
                </a:rPr>
                <a:t> mm</a:t>
              </a:r>
            </a:p>
          </p:txBody>
        </p:sp>
        <p:sp>
          <p:nvSpPr>
            <p:cNvPr id="24654" name="Text Box 48"/>
            <p:cNvSpPr txBox="1">
              <a:spLocks noChangeArrowheads="1"/>
            </p:cNvSpPr>
            <p:nvPr/>
          </p:nvSpPr>
          <p:spPr bwMode="auto">
            <a:xfrm>
              <a:off x="934" y="3035"/>
              <a:ext cx="1381" cy="192"/>
            </a:xfrm>
            <a:prstGeom prst="rect">
              <a:avLst/>
            </a:prstGeom>
            <a:solidFill>
              <a:srgbClr val="009900"/>
            </a:solidFill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  <a:latin typeface="Tahoma" pitchFamily="34" charset="0"/>
                </a:rPr>
                <a:t>Exclusive selections</a:t>
              </a:r>
            </a:p>
          </p:txBody>
        </p:sp>
        <p:sp>
          <p:nvSpPr>
            <p:cNvPr id="24655" name="Rectangle 49"/>
            <p:cNvSpPr>
              <a:spLocks noChangeArrowheads="1"/>
            </p:cNvSpPr>
            <p:nvPr/>
          </p:nvSpPr>
          <p:spPr bwMode="auto">
            <a:xfrm>
              <a:off x="437" y="3654"/>
              <a:ext cx="2259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b="1">
                  <a:solidFill>
                    <a:srgbClr val="008000"/>
                  </a:solidFill>
                  <a:latin typeface="Comic Sans MS" pitchFamily="66" charset="0"/>
                </a:rPr>
                <a:t>Storage: Event size ~40kB</a:t>
              </a:r>
              <a:endParaRPr lang="en-US" sz="1600" b="1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24656" name="TextBox 41"/>
            <p:cNvSpPr txBox="1">
              <a:spLocks noChangeArrowheads="1"/>
            </p:cNvSpPr>
            <p:nvPr/>
          </p:nvSpPr>
          <p:spPr bwMode="auto">
            <a:xfrm rot="-5400000">
              <a:off x="-313" y="2559"/>
              <a:ext cx="1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7030A0"/>
                  </a:solidFill>
                  <a:latin typeface="Comic Sans MS" pitchFamily="66" charset="0"/>
                </a:rPr>
                <a:t>High-Level Trigger</a:t>
              </a:r>
            </a:p>
          </p:txBody>
        </p:sp>
        <p:sp>
          <p:nvSpPr>
            <p:cNvPr id="24657" name="AutoShape 83"/>
            <p:cNvSpPr>
              <a:spLocks noChangeArrowheads="1"/>
            </p:cNvSpPr>
            <p:nvPr/>
          </p:nvSpPr>
          <p:spPr bwMode="auto">
            <a:xfrm>
              <a:off x="2018" y="1732"/>
              <a:ext cx="137" cy="175"/>
            </a:xfrm>
            <a:prstGeom prst="downArrow">
              <a:avLst>
                <a:gd name="adj1" fmla="val 50000"/>
                <a:gd name="adj2" fmla="val 31934"/>
              </a:avLst>
            </a:prstGeom>
            <a:gradFill rotWithShape="1">
              <a:gsLst>
                <a:gs pos="0">
                  <a:srgbClr val="FF00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24658" name="AutoShape 84"/>
            <p:cNvSpPr>
              <a:spLocks noChangeArrowheads="1"/>
            </p:cNvSpPr>
            <p:nvPr/>
          </p:nvSpPr>
          <p:spPr bwMode="auto">
            <a:xfrm>
              <a:off x="1047" y="1736"/>
              <a:ext cx="137" cy="173"/>
            </a:xfrm>
            <a:prstGeom prst="downArrow">
              <a:avLst>
                <a:gd name="adj1" fmla="val 50000"/>
                <a:gd name="adj2" fmla="val 31569"/>
              </a:avLst>
            </a:prstGeom>
            <a:gradFill rotWithShape="1">
              <a:gsLst>
                <a:gs pos="0">
                  <a:srgbClr val="FF00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24659" name="AutoShape 85"/>
            <p:cNvSpPr>
              <a:spLocks noChangeArrowheads="1"/>
            </p:cNvSpPr>
            <p:nvPr/>
          </p:nvSpPr>
          <p:spPr bwMode="auto">
            <a:xfrm>
              <a:off x="1543" y="1736"/>
              <a:ext cx="137" cy="173"/>
            </a:xfrm>
            <a:prstGeom prst="downArrow">
              <a:avLst>
                <a:gd name="adj1" fmla="val 50000"/>
                <a:gd name="adj2" fmla="val 31569"/>
              </a:avLst>
            </a:prstGeom>
            <a:gradFill rotWithShape="1">
              <a:gsLst>
                <a:gs pos="0">
                  <a:srgbClr val="FF0000">
                    <a:alpha val="70000"/>
                  </a:srgbClr>
                </a:gs>
                <a:gs pos="100000">
                  <a:srgbClr val="FF9900">
                    <a:alpha val="70000"/>
                  </a:srgbClr>
                </a:gs>
              </a:gsLst>
              <a:lin ang="5400000" scaled="1"/>
            </a:gra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334934" name="TextBox 41"/>
            <p:cNvSpPr txBox="1">
              <a:spLocks noChangeArrowheads="1"/>
            </p:cNvSpPr>
            <p:nvPr/>
          </p:nvSpPr>
          <p:spPr bwMode="auto">
            <a:xfrm rot="-5400000">
              <a:off x="6" y="949"/>
              <a:ext cx="6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  <a:cs typeface="+mn-cs"/>
                </a:rPr>
                <a:t>Hardware Trigger</a:t>
              </a:r>
            </a:p>
          </p:txBody>
        </p:sp>
        <p:sp>
          <p:nvSpPr>
            <p:cNvPr id="24661" name="AutoShape 87"/>
            <p:cNvSpPr>
              <a:spLocks noChangeArrowheads="1"/>
            </p:cNvSpPr>
            <p:nvPr/>
          </p:nvSpPr>
          <p:spPr bwMode="auto">
            <a:xfrm>
              <a:off x="1293" y="3353"/>
              <a:ext cx="547" cy="304"/>
            </a:xfrm>
            <a:prstGeom prst="downArrow">
              <a:avLst>
                <a:gd name="adj1" fmla="val 49907"/>
                <a:gd name="adj2" fmla="val 58551"/>
              </a:avLst>
            </a:prstGeom>
            <a:solidFill>
              <a:srgbClr val="008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l-PL" sz="2400">
                <a:latin typeface="Comic Sans MS" pitchFamily="66" charset="0"/>
              </a:endParaRPr>
            </a:p>
          </p:txBody>
        </p:sp>
        <p:sp>
          <p:nvSpPr>
            <p:cNvPr id="24662" name="Text Box 17"/>
            <p:cNvSpPr txBox="1">
              <a:spLocks noChangeArrowheads="1"/>
            </p:cNvSpPr>
            <p:nvPr/>
          </p:nvSpPr>
          <p:spPr bwMode="auto">
            <a:xfrm>
              <a:off x="446" y="3285"/>
              <a:ext cx="486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8000"/>
                  </a:solidFill>
                  <a:latin typeface="Comic Sans MS" pitchFamily="66" charset="0"/>
                </a:rPr>
                <a:t>2 kHz</a:t>
              </a:r>
            </a:p>
          </p:txBody>
        </p:sp>
      </p:grpSp>
      <p:graphicFrame>
        <p:nvGraphicFramePr>
          <p:cNvPr id="335014" name="Group 166"/>
          <p:cNvGraphicFramePr>
            <a:graphicFrameLocks noGrp="1"/>
          </p:cNvGraphicFramePr>
          <p:nvPr/>
        </p:nvGraphicFramePr>
        <p:xfrm>
          <a:off x="4140200" y="3346450"/>
          <a:ext cx="4637088" cy="1379538"/>
        </p:xfrm>
        <a:graphic>
          <a:graphicData uri="http://schemas.openxmlformats.org/drawingml/2006/table">
            <a:tbl>
              <a:tblPr/>
              <a:tblGrid>
                <a:gridCol w="1766888"/>
                <a:gridCol w="787400"/>
                <a:gridCol w="1050925"/>
                <a:gridCol w="103187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ε(L0)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ε(HLT)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ε(total)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Hadronic</a:t>
                      </a: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Electromagnetic</a:t>
                      </a: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40%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Muon</a:t>
                      </a: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80%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70%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140200" y="4797425"/>
            <a:ext cx="4608513" cy="1447800"/>
          </a:xfrm>
          <a:prstGeom prst="rect">
            <a:avLst/>
          </a:prstGeom>
          <a:solidFill>
            <a:schemeClr val="bg1"/>
          </a:solidFill>
          <a:ln w="1587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>
                <a:solidFill>
                  <a:srgbClr val="FF3300"/>
                </a:solidFill>
                <a:latin typeface="Comic Sans MS" pitchFamily="66" charset="0"/>
              </a:rPr>
              <a:t>Trigger is crucial as </a:t>
            </a:r>
            <a:r>
              <a:rPr lang="en-US" sz="2200">
                <a:solidFill>
                  <a:srgbClr val="FF3300"/>
                </a:solidFill>
                <a:latin typeface="Symbol" pitchFamily="18" charset="2"/>
              </a:rPr>
              <a:t>s</a:t>
            </a:r>
            <a:r>
              <a:rPr lang="en-US" sz="2200" baseline="-25000">
                <a:solidFill>
                  <a:srgbClr val="FF3300"/>
                </a:solidFill>
                <a:latin typeface="Comic Sans MS" pitchFamily="66" charset="0"/>
              </a:rPr>
              <a:t>bb</a:t>
            </a:r>
            <a:r>
              <a:rPr lang="en-US" sz="2200">
                <a:solidFill>
                  <a:srgbClr val="FF3300"/>
                </a:solidFill>
                <a:latin typeface="Comic Sans MS" pitchFamily="66" charset="0"/>
              </a:rPr>
              <a:t> is less </a:t>
            </a:r>
          </a:p>
          <a:p>
            <a:pPr eaLnBrk="0" hangingPunct="0"/>
            <a:r>
              <a:rPr lang="en-US" sz="2200">
                <a:solidFill>
                  <a:srgbClr val="FF3300"/>
                </a:solidFill>
                <a:latin typeface="Comic Sans MS" pitchFamily="66" charset="0"/>
              </a:rPr>
              <a:t>than 1% of total inelastic cross </a:t>
            </a:r>
          </a:p>
          <a:p>
            <a:pPr eaLnBrk="0" hangingPunct="0"/>
            <a:r>
              <a:rPr lang="en-US" sz="2200">
                <a:solidFill>
                  <a:srgbClr val="FF3300"/>
                </a:solidFill>
                <a:latin typeface="Comic Sans MS" pitchFamily="66" charset="0"/>
              </a:rPr>
              <a:t>section and B decays of interest </a:t>
            </a:r>
          </a:p>
          <a:p>
            <a:pPr eaLnBrk="0" hangingPunct="0"/>
            <a:r>
              <a:rPr lang="en-US" sz="2200">
                <a:solidFill>
                  <a:srgbClr val="FF3300"/>
                </a:solidFill>
                <a:latin typeface="Comic Sans MS" pitchFamily="66" charset="0"/>
              </a:rPr>
              <a:t>typically have BR &lt; 10</a:t>
            </a:r>
            <a:r>
              <a:rPr lang="en-US" sz="2200" baseline="30000">
                <a:solidFill>
                  <a:srgbClr val="FF3300"/>
                </a:solidFill>
                <a:latin typeface="Comic Sans MS" pitchFamily="66" charset="0"/>
              </a:rPr>
              <a:t>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157F31-697F-4300-A1A6-929A249225FA}" type="slidenum">
              <a:rPr lang="en-GB" smtClean="0">
                <a:latin typeface="Arial" charset="0"/>
                <a:cs typeface="Arial" charset="0"/>
              </a:rPr>
              <a:pPr/>
              <a:t>12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55650" y="2205038"/>
            <a:ext cx="7696200" cy="6461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Calibration of the VELO detector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70D5E-EA80-4586-A3EE-802C7486842C}" type="slidenum">
              <a:rPr lang="en-GB" smtClean="0">
                <a:latin typeface="Arial" charset="0"/>
                <a:cs typeface="Arial" charset="0"/>
              </a:rPr>
              <a:pPr/>
              <a:t>13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755650" y="2060575"/>
            <a:ext cx="79914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Involved procedure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Critical for the physics performance of the experiment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Will try to explain it using VELO detector as an example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Only selected topics – not enough time for too many details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140200" y="188913"/>
            <a:ext cx="3455988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Detector calibration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536346-973D-4E8D-B0B7-BF9AC21D08C3}" type="slidenum">
              <a:rPr lang="en-GB" smtClean="0">
                <a:latin typeface="Arial" charset="0"/>
                <a:cs typeface="Arial" charset="0"/>
              </a:rPr>
              <a:pPr/>
              <a:t>14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563938" y="188913"/>
            <a:ext cx="453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VELO – VErtex LOcator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27651" name="Picture 6" descr="velo-new_15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3484563" cy="303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903288" y="3617913"/>
            <a:ext cx="237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omic Sans MS" pitchFamily="66" charset="0"/>
              </a:rPr>
              <a:t>pile-up veto (R-sensors)</a:t>
            </a:r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 flipH="1" flipV="1">
            <a:off x="636588" y="3584575"/>
            <a:ext cx="484187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9"/>
          <p:cNvSpPr>
            <a:spLocks noChangeShapeType="1"/>
          </p:cNvSpPr>
          <p:nvPr/>
        </p:nvSpPr>
        <p:spPr bwMode="auto">
          <a:xfrm flipH="1" flipV="1">
            <a:off x="773113" y="3436938"/>
            <a:ext cx="357187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2357438" y="2262188"/>
            <a:ext cx="1068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>
                <a:latin typeface="Comic Sans MS" pitchFamily="66" charset="0"/>
              </a:rPr>
              <a:t>RF foil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114425" y="2759075"/>
            <a:ext cx="227013" cy="188913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1366838" y="3100388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Comic Sans MS" pitchFamily="66" charset="0"/>
              </a:rPr>
              <a:t>interaction point</a:t>
            </a:r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 flipH="1" flipV="1">
            <a:off x="1671638" y="2643188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 flipH="1" flipV="1">
            <a:off x="1290638" y="2947988"/>
            <a:ext cx="3810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1976438" y="2795588"/>
            <a:ext cx="1395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</a:rPr>
              <a:t>3cm separation</a:t>
            </a:r>
          </a:p>
        </p:txBody>
      </p:sp>
      <p:sp>
        <p:nvSpPr>
          <p:cNvPr id="27661" name="Line 16"/>
          <p:cNvSpPr>
            <a:spLocks noChangeShapeType="1"/>
          </p:cNvSpPr>
          <p:nvPr/>
        </p:nvSpPr>
        <p:spPr bwMode="auto">
          <a:xfrm rot="20830768" flipH="1">
            <a:off x="-74613" y="1276350"/>
            <a:ext cx="2598738" cy="159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H="1" flipV="1">
            <a:off x="2281238" y="2109788"/>
            <a:ext cx="381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 rot="-2481631">
            <a:off x="611188" y="1700213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latin typeface="Comic Sans MS" pitchFamily="66" charset="0"/>
              </a:rPr>
              <a:t>~ 1 m</a:t>
            </a:r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3563938" y="549275"/>
            <a:ext cx="51054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16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>
                <a:latin typeface="Comic Sans MS" pitchFamily="66" charset="0"/>
              </a:rPr>
              <a:t>Detector halves retractable (by 30mm) from interaction region before LHC is filled (to allow for beam excursions before injection and ramping)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>
                <a:latin typeface="Comic Sans MS" pitchFamily="66" charset="0"/>
              </a:rPr>
              <a:t>21 tracking stations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>
                <a:latin typeface="Comic Sans MS" pitchFamily="66" charset="0"/>
              </a:rPr>
              <a:t>Unique R-Φ geometry, 40–100μm pitch, 300µm thick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1600">
                <a:latin typeface="Comic Sans MS" pitchFamily="66" charset="0"/>
              </a:rPr>
              <a:t>Optimized for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600">
                <a:latin typeface="Comic Sans MS" pitchFamily="66" charset="0"/>
              </a:rPr>
              <a:t>tracking of particles originating from beam-beam interactions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600">
                <a:latin typeface="Comic Sans MS" pitchFamily="66" charset="0"/>
              </a:rPr>
              <a:t>fast online 2D (R-z) tracking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sz="1600">
                <a:latin typeface="Comic Sans MS" pitchFamily="66" charset="0"/>
              </a:rPr>
              <a:t>fast offline 3D tracking in two steps (R-z then </a:t>
            </a:r>
            <a:r>
              <a:rPr lang="el-GR" sz="1600">
                <a:latin typeface="Comic Sans MS" pitchFamily="66" charset="0"/>
              </a:rPr>
              <a:t>Φ</a:t>
            </a:r>
            <a:r>
              <a:rPr lang="en-GB" sz="1600">
                <a:latin typeface="Comic Sans MS" pitchFamily="66" charset="0"/>
              </a:rPr>
              <a:t>)</a:t>
            </a:r>
            <a:endParaRPr lang="en-GB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/>
          </a:p>
        </p:txBody>
      </p:sp>
      <p:grpSp>
        <p:nvGrpSpPr>
          <p:cNvPr id="27665" name="Group 20"/>
          <p:cNvGrpSpPr>
            <a:grpSpLocks/>
          </p:cNvGrpSpPr>
          <p:nvPr/>
        </p:nvGrpSpPr>
        <p:grpSpPr bwMode="auto">
          <a:xfrm>
            <a:off x="5076825" y="4086225"/>
            <a:ext cx="3319463" cy="2295525"/>
            <a:chOff x="3193" y="2483"/>
            <a:chExt cx="2091" cy="1446"/>
          </a:xfrm>
        </p:grpSpPr>
        <p:pic>
          <p:nvPicPr>
            <p:cNvPr id="27667" name="Picture 21" descr="phiSens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3" y="2537"/>
              <a:ext cx="744" cy="1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8" name="Text Box 22"/>
            <p:cNvSpPr txBox="1">
              <a:spLocks noChangeArrowheads="1"/>
            </p:cNvSpPr>
            <p:nvPr/>
          </p:nvSpPr>
          <p:spPr bwMode="auto">
            <a:xfrm>
              <a:off x="3983" y="3070"/>
              <a:ext cx="530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>
                  <a:latin typeface="Comic Sans MS" pitchFamily="66" charset="0"/>
                  <a:ea typeface="MS PGothic"/>
                  <a:cs typeface="MS PGothic"/>
                </a:rPr>
                <a:t>r</a:t>
              </a:r>
              <a:r>
                <a:rPr lang="en-GB" sz="600">
                  <a:latin typeface="Comic Sans MS" pitchFamily="66" charset="0"/>
                  <a:ea typeface="MS PGothic"/>
                  <a:cs typeface="MS PGothic"/>
                </a:rPr>
                <a:t> </a:t>
              </a:r>
              <a:r>
                <a:rPr lang="en-GB" sz="1400">
                  <a:latin typeface="Comic Sans MS" pitchFamily="66" charset="0"/>
                  <a:ea typeface="MS PGothic"/>
                  <a:cs typeface="MS PGothic"/>
                </a:rPr>
                <a:t>=</a:t>
              </a:r>
              <a:r>
                <a:rPr lang="en-GB" sz="600">
                  <a:latin typeface="Comic Sans MS" pitchFamily="66" charset="0"/>
                  <a:ea typeface="MS PGothic"/>
                  <a:cs typeface="MS PGothic"/>
                </a:rPr>
                <a:t> </a:t>
              </a:r>
              <a:r>
                <a:rPr lang="en-GB" sz="1400">
                  <a:latin typeface="Comic Sans MS" pitchFamily="66" charset="0"/>
                  <a:ea typeface="MS PGothic"/>
                  <a:cs typeface="MS PGothic"/>
                </a:rPr>
                <a:t>8 mm</a:t>
              </a:r>
            </a:p>
          </p:txBody>
        </p:sp>
        <p:sp>
          <p:nvSpPr>
            <p:cNvPr id="27669" name="Text Box 23"/>
            <p:cNvSpPr txBox="1">
              <a:spLocks noChangeArrowheads="1"/>
            </p:cNvSpPr>
            <p:nvPr/>
          </p:nvSpPr>
          <p:spPr bwMode="auto">
            <a:xfrm>
              <a:off x="3922" y="2483"/>
              <a:ext cx="59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>
                  <a:latin typeface="Comic Sans MS" pitchFamily="66" charset="0"/>
                  <a:ea typeface="MS PGothic"/>
                  <a:cs typeface="MS PGothic"/>
                </a:rPr>
                <a:t>r</a:t>
              </a:r>
              <a:r>
                <a:rPr lang="en-GB" sz="600">
                  <a:latin typeface="Comic Sans MS" pitchFamily="66" charset="0"/>
                  <a:ea typeface="MS PGothic"/>
                  <a:cs typeface="MS PGothic"/>
                </a:rPr>
                <a:t> </a:t>
              </a:r>
              <a:r>
                <a:rPr lang="en-GB" sz="1400">
                  <a:latin typeface="Comic Sans MS" pitchFamily="66" charset="0"/>
                  <a:ea typeface="MS PGothic"/>
                  <a:cs typeface="MS PGothic"/>
                </a:rPr>
                <a:t>=</a:t>
              </a:r>
              <a:r>
                <a:rPr lang="en-GB" sz="600">
                  <a:latin typeface="Comic Sans MS" pitchFamily="66" charset="0"/>
                  <a:ea typeface="MS PGothic"/>
                  <a:cs typeface="MS PGothic"/>
                </a:rPr>
                <a:t> </a:t>
              </a:r>
              <a:r>
                <a:rPr lang="en-GB" sz="1400">
                  <a:latin typeface="Comic Sans MS" pitchFamily="66" charset="0"/>
                  <a:ea typeface="MS PGothic"/>
                  <a:cs typeface="MS PGothic"/>
                </a:rPr>
                <a:t>42 mm</a:t>
              </a:r>
            </a:p>
          </p:txBody>
        </p:sp>
        <p:sp>
          <p:nvSpPr>
            <p:cNvPr id="27670" name="Text Box 24"/>
            <p:cNvSpPr txBox="1">
              <a:spLocks noChangeArrowheads="1"/>
            </p:cNvSpPr>
            <p:nvPr/>
          </p:nvSpPr>
          <p:spPr bwMode="auto">
            <a:xfrm>
              <a:off x="3888" y="3659"/>
              <a:ext cx="67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  <a:ea typeface="MS PGothic"/>
                  <a:cs typeface="MS PGothic"/>
                </a:rPr>
                <a:t>2048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n-GB" sz="2000">
                  <a:latin typeface="Comic Sans MS" pitchFamily="66" charset="0"/>
                  <a:ea typeface="MS PGothic"/>
                  <a:cs typeface="MS PGothic"/>
                </a:rPr>
                <a:t>strips</a:t>
              </a:r>
            </a:p>
          </p:txBody>
        </p:sp>
        <p:pic>
          <p:nvPicPr>
            <p:cNvPr id="27671" name="Picture 25" descr="rSensor_indicateQuadran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37" y="2537"/>
              <a:ext cx="747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005263"/>
            <a:ext cx="3852862" cy="25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78F55C-B7BA-459B-AA58-D358211E8A1E}" type="slidenum">
              <a:rPr lang="en-GB" smtClean="0">
                <a:latin typeface="Arial" charset="0"/>
                <a:cs typeface="Arial" charset="0"/>
              </a:rPr>
              <a:pPr/>
              <a:t>15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563938" y="188913"/>
            <a:ext cx="453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VELO – VErtex LOcator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4213" y="1489075"/>
            <a:ext cx="79914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Before physics analysis we need to understand our detector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Learning how to use VELO is a good example </a:t>
            </a:r>
            <a:r>
              <a:rPr lang="pl-PL">
                <a:latin typeface="Comic Sans MS" pitchFamily="66" charset="0"/>
              </a:rPr>
              <a:t>of </a:t>
            </a:r>
            <a:r>
              <a:rPr lang="en-GB">
                <a:latin typeface="Comic Sans MS" pitchFamily="66" charset="0"/>
              </a:rPr>
              <a:t>what needs to be done</a:t>
            </a:r>
          </a:p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I will introduce briefly the following topics: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Processing parameters setting and verification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Clusterisation (zero-suppression)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Time alignment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Resolution</a:t>
            </a:r>
          </a:p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8C52ED-77D9-45E9-BA94-C93D4C9ED196}" type="slidenum">
              <a:rPr lang="en-GB" smtClean="0">
                <a:latin typeface="Arial" charset="0"/>
                <a:cs typeface="Arial" charset="0"/>
              </a:rPr>
              <a:pPr/>
              <a:t>16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500563" y="692150"/>
            <a:ext cx="360045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Non Zero Suppressed data</a:t>
            </a:r>
          </a:p>
        </p:txBody>
      </p:sp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6299200" y="5281613"/>
            <a:ext cx="254000" cy="3810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pl-PL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5159375" y="5662613"/>
            <a:ext cx="252095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Emulated RawEvent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211638" y="1320800"/>
            <a:ext cx="4248150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4356100" y="1393825"/>
            <a:ext cx="1727200" cy="43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>
                <a:latin typeface="Comic Sans MS" pitchFamily="66" charset="0"/>
              </a:rPr>
              <a:t>Emulation</a:t>
            </a:r>
          </a:p>
        </p:txBody>
      </p: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4859338" y="2584450"/>
            <a:ext cx="2808287" cy="4159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Cross-talk Removal</a:t>
            </a: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4587875" y="2079625"/>
            <a:ext cx="3382963" cy="4159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Pedestal Subtraction</a:t>
            </a:r>
          </a:p>
        </p:txBody>
      </p:sp>
      <p:sp>
        <p:nvSpPr>
          <p:cNvPr id="29705" name="Text Box 12"/>
          <p:cNvSpPr txBox="1">
            <a:spLocks noChangeArrowheads="1"/>
          </p:cNvSpPr>
          <p:nvPr/>
        </p:nvSpPr>
        <p:spPr bwMode="auto">
          <a:xfrm>
            <a:off x="5041900" y="4600575"/>
            <a:ext cx="2703513" cy="4159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Clusterization</a:t>
            </a:r>
          </a:p>
        </p:txBody>
      </p:sp>
      <p:sp>
        <p:nvSpPr>
          <p:cNvPr id="29706" name="Text Box 13"/>
          <p:cNvSpPr txBox="1">
            <a:spLocks noChangeArrowheads="1"/>
          </p:cNvSpPr>
          <p:nvPr/>
        </p:nvSpPr>
        <p:spPr bwMode="auto">
          <a:xfrm>
            <a:off x="4930775" y="3592513"/>
            <a:ext cx="2808288" cy="4159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Reorderering</a:t>
            </a: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4643438" y="4095750"/>
            <a:ext cx="3384550" cy="4159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Common Mode Subtraction</a:t>
            </a:r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4381500" y="1919288"/>
            <a:ext cx="3887788" cy="32416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4643438" y="3087688"/>
            <a:ext cx="3384550" cy="415925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Common Mode Subtraction</a:t>
            </a:r>
          </a:p>
        </p:txBody>
      </p:sp>
      <p:sp>
        <p:nvSpPr>
          <p:cNvPr id="29710" name="AutoShape 17"/>
          <p:cNvSpPr>
            <a:spLocks noChangeArrowheads="1"/>
          </p:cNvSpPr>
          <p:nvPr/>
        </p:nvSpPr>
        <p:spPr bwMode="auto">
          <a:xfrm>
            <a:off x="6227763" y="1052513"/>
            <a:ext cx="254000" cy="3810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pl-PL"/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104775" y="1133475"/>
            <a:ext cx="4141788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Calibration Data stream </a:t>
            </a:r>
          </a:p>
          <a:p>
            <a:r>
              <a:rPr lang="en-GB" b="1">
                <a:latin typeface="Comic Sans MS" pitchFamily="66" charset="0"/>
              </a:rPr>
              <a:t>needed to optimize processing</a:t>
            </a:r>
          </a:p>
          <a:p>
            <a:endParaRPr lang="en-GB" b="1">
              <a:latin typeface="Comic Sans MS" pitchFamily="66" charset="0"/>
            </a:endParaRPr>
          </a:p>
          <a:p>
            <a:pPr lvl="1"/>
            <a:r>
              <a:rPr lang="en-GB" sz="1600">
                <a:latin typeface="Comic Sans MS" pitchFamily="66" charset="0"/>
              </a:rPr>
              <a:t>Non-zero suppressed data taken in so called round-robin scheme during physics</a:t>
            </a:r>
          </a:p>
          <a:p>
            <a:endParaRPr lang="en-GB" sz="1600">
              <a:latin typeface="Comic Sans MS" pitchFamily="66" charset="0"/>
            </a:endParaRPr>
          </a:p>
          <a:p>
            <a:r>
              <a:rPr lang="en-GB" sz="1600" b="1">
                <a:latin typeface="Comic Sans MS" pitchFamily="66" charset="0"/>
              </a:rPr>
              <a:t>Run </a:t>
            </a:r>
            <a:r>
              <a:rPr lang="en-GB" sz="1600" b="1">
                <a:solidFill>
                  <a:srgbClr val="FF0000"/>
                </a:solidFill>
                <a:latin typeface="Comic Sans MS" pitchFamily="66" charset="0"/>
              </a:rPr>
              <a:t>emulation</a:t>
            </a:r>
            <a:r>
              <a:rPr lang="en-GB" sz="1600" b="1">
                <a:latin typeface="Comic Sans MS" pitchFamily="66" charset="0"/>
              </a:rPr>
              <a:t> of TELL1 board processing off-line to</a:t>
            </a:r>
          </a:p>
          <a:p>
            <a:r>
              <a:rPr lang="en-GB" sz="1600" b="1">
                <a:latin typeface="Comic Sans MS" pitchFamily="66" charset="0"/>
              </a:rPr>
              <a:t>optimise algorithm performance</a:t>
            </a:r>
          </a:p>
          <a:p>
            <a:endParaRPr lang="en-GB" sz="1600" b="1">
              <a:latin typeface="Comic Sans MS" pitchFamily="66" charset="0"/>
            </a:endParaRPr>
          </a:p>
          <a:p>
            <a:pPr lvl="1"/>
            <a:r>
              <a:rPr lang="en-GB" sz="1600">
                <a:latin typeface="Comic Sans MS" pitchFamily="66" charset="0"/>
              </a:rPr>
              <a:t>6 algorithms </a:t>
            </a:r>
          </a:p>
          <a:p>
            <a:pPr lvl="1"/>
            <a:r>
              <a:rPr lang="en-GB" sz="1600">
                <a:latin typeface="Comic Sans MS" pitchFamily="66" charset="0"/>
              </a:rPr>
              <a:t>~ 10</a:t>
            </a:r>
            <a:r>
              <a:rPr lang="en-GB" sz="1600" baseline="30000">
                <a:latin typeface="Comic Sans MS" pitchFamily="66" charset="0"/>
              </a:rPr>
              <a:t>6</a:t>
            </a:r>
            <a:r>
              <a:rPr lang="en-GB" sz="1600">
                <a:latin typeface="Comic Sans MS" pitchFamily="66" charset="0"/>
              </a:rPr>
              <a:t> parameters</a:t>
            </a:r>
          </a:p>
          <a:p>
            <a:pPr lvl="1"/>
            <a:r>
              <a:rPr lang="en-GB" sz="1600">
                <a:latin typeface="Comic Sans MS" pitchFamily="66" charset="0"/>
              </a:rPr>
              <a:t>Bit perfect emulation of FPGA performance</a:t>
            </a:r>
          </a:p>
          <a:p>
            <a:endParaRPr lang="en-GB" sz="1600">
              <a:solidFill>
                <a:srgbClr val="0066FF"/>
              </a:solidFill>
              <a:latin typeface="Comic Sans MS" pitchFamily="66" charset="0"/>
            </a:endParaRPr>
          </a:p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Parameters used for readout board fixed in emulation</a:t>
            </a:r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3563938" y="117475"/>
            <a:ext cx="4537075" cy="5032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Data processing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4E4351-C089-4E9E-B2A6-0E8821865F8A}" type="slidenum">
              <a:rPr lang="en-GB" smtClean="0">
                <a:latin typeface="Arial" charset="0"/>
                <a:cs typeface="Arial" charset="0"/>
              </a:rPr>
              <a:pPr/>
              <a:t>17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563938" y="117475"/>
            <a:ext cx="4537075" cy="5032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Clusterisation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84213" y="981075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Clusterisation </a:t>
            </a:r>
            <a:r>
              <a:rPr lang="en-GB">
                <a:latin typeface="Comic Sans MS" pitchFamily="66" charset="0"/>
              </a:rPr>
              <a:t>(hit reconstruction) has profound impact on the quality of the physics – depends completely on the Tell1 processing parameters </a:t>
            </a:r>
          </a:p>
        </p:txBody>
      </p:sp>
      <p:pic>
        <p:nvPicPr>
          <p:cNvPr id="30724" name="Picture 6" descr="cluster_landau_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453866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cluster_landau_p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338" y="1949450"/>
            <a:ext cx="4608512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2628900" y="5445125"/>
            <a:ext cx="431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Noise hits considerably suppressed.</a:t>
            </a:r>
            <a:r>
              <a:rPr lang="en-GB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1BB15E-6D9B-4F3F-9F45-CE6E9AB86BA7}" type="slidenum">
              <a:rPr lang="en-GB" smtClean="0">
                <a:latin typeface="Arial" charset="0"/>
                <a:cs typeface="Arial" charset="0"/>
              </a:rPr>
              <a:pPr/>
              <a:t>18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3563938" y="117475"/>
            <a:ext cx="4537075" cy="5032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Time alignment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3174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92150"/>
            <a:ext cx="42481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179388" y="981075"/>
            <a:ext cx="4248150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Time alignment affects directly the quality of the data (S/N, Spillover)</a:t>
            </a:r>
          </a:p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Tuning the front-end sampling time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(time when the charge is stored in the front-end pipeline)</a:t>
            </a:r>
          </a:p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Collision data must be used (need to have particles crossing the detector)</a:t>
            </a:r>
          </a:p>
          <a:p>
            <a:pPr>
              <a:spcBef>
                <a:spcPct val="50000"/>
              </a:spcBef>
            </a:pPr>
            <a:endParaRPr lang="en-GB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Each sensor needs to be adjusted separately: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  - time of flight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  - cable length</a:t>
            </a:r>
          </a:p>
        </p:txBody>
      </p:sp>
      <p:pic>
        <p:nvPicPr>
          <p:cNvPr id="3174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775" y="3759200"/>
            <a:ext cx="41052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766152-170C-443D-BDED-C653A691C8E0}" type="slidenum">
              <a:rPr lang="en-GB" smtClean="0">
                <a:latin typeface="Arial" charset="0"/>
                <a:cs typeface="Arial" charset="0"/>
              </a:rPr>
              <a:pPr/>
              <a:t>19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563938" y="117475"/>
            <a:ext cx="4537075" cy="5032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Resolution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36613"/>
            <a:ext cx="69119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3860800"/>
            <a:ext cx="25923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250825" y="4340225"/>
            <a:ext cx="4537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Impact parameter</a:t>
            </a:r>
            <a:r>
              <a:rPr lang="en-GB">
                <a:latin typeface="Comic Sans MS" pitchFamily="66" charset="0"/>
              </a:rPr>
              <a:t> resolution strongly depends on the hit resolution</a:t>
            </a:r>
          </a:p>
          <a:p>
            <a:endParaRPr lang="en-GB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Reasonable agreement between the preliminary results and the simulation</a:t>
            </a:r>
            <a:endParaRPr lang="en-GB" sz="20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1897063" y="2852738"/>
            <a:ext cx="72072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7019925" y="2890838"/>
            <a:ext cx="72072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Phi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C5D88B-23A1-4F74-BFDA-8BA67638DEE7}" type="slidenum">
              <a:rPr lang="en-GB" smtClean="0">
                <a:latin typeface="Arial" charset="0"/>
                <a:cs typeface="Arial" charset="0"/>
              </a:rPr>
              <a:pPr/>
              <a:t>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763588" y="2206625"/>
            <a:ext cx="7696200" cy="6461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Introduction to LHCb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AE54FC-79A0-46DB-A7BB-93E3F8C2E505}" type="slidenum">
              <a:rPr lang="en-GB" smtClean="0">
                <a:latin typeface="Arial" charset="0"/>
                <a:cs typeface="Arial" charset="0"/>
              </a:rPr>
              <a:pPr/>
              <a:t>20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539750" y="2205038"/>
            <a:ext cx="8064500" cy="6461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Performance with the first collision data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AABEEE-6E4A-4309-84C9-F8448415A29F}" type="slidenum">
              <a:rPr lang="en-GB" smtClean="0">
                <a:latin typeface="Arial" charset="0"/>
                <a:cs typeface="Arial" charset="0"/>
              </a:rPr>
              <a:pPr/>
              <a:t>21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34818" name="Picture 15" descr="pi0-loose-fi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57313"/>
            <a:ext cx="44196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16"/>
          <p:cNvSpPr txBox="1">
            <a:spLocks noChangeArrowheads="1"/>
          </p:cNvSpPr>
          <p:nvPr/>
        </p:nvSpPr>
        <p:spPr bwMode="auto">
          <a:xfrm>
            <a:off x="2916238" y="836613"/>
            <a:ext cx="597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latin typeface="Comic Sans MS" pitchFamily="66" charset="0"/>
              </a:rPr>
              <a:t>Very first data : 23 November 2009, No B-field </a:t>
            </a:r>
          </a:p>
        </p:txBody>
      </p:sp>
      <p:sp>
        <p:nvSpPr>
          <p:cNvPr id="34820" name="TextBox 17"/>
          <p:cNvSpPr txBox="1">
            <a:spLocks noChangeArrowheads="1"/>
          </p:cNvSpPr>
          <p:nvPr/>
        </p:nvSpPr>
        <p:spPr bwMode="auto">
          <a:xfrm>
            <a:off x="179388" y="1412875"/>
            <a:ext cx="3998912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latin typeface="Comic Sans MS" pitchFamily="66" charset="0"/>
              </a:rPr>
              <a:t>&lt;m&gt; = (133 ± 3) MeV/c</a:t>
            </a:r>
            <a:r>
              <a:rPr lang="en-US" b="1" baseline="30000">
                <a:latin typeface="Comic Sans MS" pitchFamily="66" charset="0"/>
              </a:rPr>
              <a:t>2</a:t>
            </a:r>
          </a:p>
          <a:p>
            <a:pPr defTabSz="457200"/>
            <a:r>
              <a:rPr lang="en-US">
                <a:latin typeface="Comic Sans MS" pitchFamily="66" charset="0"/>
              </a:rPr>
              <a:t>(</a:t>
            </a:r>
            <a:r>
              <a:rPr lang="en-US" sz="1600">
                <a:latin typeface="Comic Sans MS" pitchFamily="66" charset="0"/>
              </a:rPr>
              <a:t>perfect agreement with the PDG value</a:t>
            </a:r>
            <a:r>
              <a:rPr lang="en-US">
                <a:latin typeface="Comic Sans MS" pitchFamily="66" charset="0"/>
              </a:rPr>
              <a:t>)</a:t>
            </a:r>
          </a:p>
          <a:p>
            <a:pPr defTabSz="457200"/>
            <a:r>
              <a:rPr lang="en-US" b="1">
                <a:latin typeface="Comic Sans MS" pitchFamily="66" charset="0"/>
                <a:ea typeface="Lucida Grande"/>
                <a:cs typeface="Lucida Grande"/>
              </a:rPr>
              <a:t>σ      = (11 ± 4)   MeV/c</a:t>
            </a:r>
            <a:r>
              <a:rPr lang="en-US" b="1" baseline="30000">
                <a:latin typeface="Comic Sans MS" pitchFamily="66" charset="0"/>
                <a:ea typeface="Lucida Grande"/>
                <a:cs typeface="Lucida Grande"/>
              </a:rPr>
              <a:t>2</a:t>
            </a:r>
            <a:endParaRPr lang="en-US" b="1">
              <a:latin typeface="Comic Sans MS" pitchFamily="66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1163" y="0"/>
            <a:ext cx="11128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Box 9"/>
          <p:cNvSpPr txBox="1">
            <a:spLocks noChangeArrowheads="1"/>
          </p:cNvSpPr>
          <p:nvPr/>
        </p:nvSpPr>
        <p:spPr bwMode="auto">
          <a:xfrm>
            <a:off x="7227888" y="458152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/>
              <a:t>M</a:t>
            </a:r>
            <a:r>
              <a:rPr lang="en-US" b="1" baseline="-25000">
                <a:latin typeface="Symbol" pitchFamily="18" charset="2"/>
              </a:rPr>
              <a:t>gg</a:t>
            </a:r>
            <a:r>
              <a:rPr lang="en-US" b="1">
                <a:latin typeface="Symbol" pitchFamily="18" charset="2"/>
              </a:rPr>
              <a:t> (</a:t>
            </a:r>
            <a:r>
              <a:rPr lang="en-US" b="1"/>
              <a:t>MeV</a:t>
            </a:r>
            <a:r>
              <a:rPr lang="en-US" b="1">
                <a:latin typeface="Symbol" pitchFamily="18" charset="2"/>
              </a:rPr>
              <a:t>/</a:t>
            </a:r>
            <a:r>
              <a:rPr lang="en-US" b="1"/>
              <a:t>c</a:t>
            </a:r>
            <a:r>
              <a:rPr lang="en-US" b="1" baseline="30000">
                <a:latin typeface="Symbol" pitchFamily="18" charset="2"/>
              </a:rPr>
              <a:t>2</a:t>
            </a:r>
            <a:r>
              <a:rPr lang="en-US" b="1">
                <a:latin typeface="Symbol" pitchFamily="18" charset="2"/>
              </a:rPr>
              <a:t>)</a:t>
            </a:r>
            <a:endParaRPr lang="en-US" b="1"/>
          </a:p>
        </p:txBody>
      </p: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7567613" y="1457325"/>
            <a:ext cx="127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1400" b="1"/>
              <a:t>LHCb data</a:t>
            </a:r>
          </a:p>
          <a:p>
            <a:pPr algn="ctr" defTabSz="457200"/>
            <a:r>
              <a:rPr lang="en-US" sz="1400" b="1"/>
              <a:t>(preliminary)</a:t>
            </a:r>
          </a:p>
        </p:txBody>
      </p:sp>
      <p:sp>
        <p:nvSpPr>
          <p:cNvPr id="34824" name="TextBox 11"/>
          <p:cNvSpPr txBox="1">
            <a:spLocks noChangeArrowheads="1"/>
          </p:cNvSpPr>
          <p:nvPr/>
        </p:nvSpPr>
        <p:spPr bwMode="auto">
          <a:xfrm>
            <a:off x="304800" y="2438400"/>
            <a:ext cx="343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 i="1">
                <a:solidFill>
                  <a:srgbClr val="000090"/>
                </a:solidFill>
              </a:rPr>
              <a:t>Now </a:t>
            </a:r>
            <a:r>
              <a:rPr lang="en-US" b="1" i="1">
                <a:solidFill>
                  <a:srgbClr val="000090"/>
                </a:solidFill>
                <a:latin typeface="Symbol" pitchFamily="18" charset="2"/>
              </a:rPr>
              <a:t>p</a:t>
            </a:r>
            <a:r>
              <a:rPr lang="en-US" b="1" i="1" baseline="30000">
                <a:solidFill>
                  <a:srgbClr val="000090"/>
                </a:solidFill>
              </a:rPr>
              <a:t>0</a:t>
            </a:r>
            <a:r>
              <a:rPr lang="en-US" b="1" i="1">
                <a:solidFill>
                  <a:srgbClr val="000090"/>
                </a:solidFill>
              </a:rPr>
              <a:t> peak can be routinely</a:t>
            </a:r>
          </a:p>
          <a:p>
            <a:pPr defTabSz="457200"/>
            <a:r>
              <a:rPr lang="en-US" b="1" i="1">
                <a:solidFill>
                  <a:srgbClr val="000090"/>
                </a:solidFill>
              </a:rPr>
              <a:t>monitored on-line:</a:t>
            </a:r>
          </a:p>
        </p:txBody>
      </p:sp>
      <p:pic>
        <p:nvPicPr>
          <p:cNvPr id="3482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440690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15"/>
          <p:cNvSpPr txBox="1">
            <a:spLocks noChangeArrowheads="1"/>
          </p:cNvSpPr>
          <p:nvPr/>
        </p:nvSpPr>
        <p:spPr bwMode="auto">
          <a:xfrm>
            <a:off x="2836863" y="594995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/>
              <a:t>M</a:t>
            </a:r>
            <a:r>
              <a:rPr lang="en-US" b="1" baseline="-25000">
                <a:latin typeface="Symbol" pitchFamily="18" charset="2"/>
              </a:rPr>
              <a:t>gg</a:t>
            </a:r>
            <a:r>
              <a:rPr lang="en-US" b="1">
                <a:latin typeface="Symbol" pitchFamily="18" charset="2"/>
              </a:rPr>
              <a:t> (</a:t>
            </a:r>
            <a:r>
              <a:rPr lang="en-US" b="1"/>
              <a:t>MeV</a:t>
            </a:r>
            <a:r>
              <a:rPr lang="en-US" b="1">
                <a:latin typeface="Symbol" pitchFamily="18" charset="2"/>
              </a:rPr>
              <a:t>/</a:t>
            </a:r>
            <a:r>
              <a:rPr lang="en-US" b="1"/>
              <a:t>c</a:t>
            </a:r>
            <a:r>
              <a:rPr lang="en-US" b="1" baseline="30000">
                <a:latin typeface="Symbol" pitchFamily="18" charset="2"/>
              </a:rPr>
              <a:t>2</a:t>
            </a:r>
            <a:r>
              <a:rPr lang="en-US" b="1">
                <a:latin typeface="Symbol" pitchFamily="18" charset="2"/>
              </a:rPr>
              <a:t>)</a:t>
            </a:r>
            <a:endParaRPr lang="en-US" b="1"/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2916238" y="188913"/>
            <a:ext cx="4897437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l-GR" sz="2400">
                <a:solidFill>
                  <a:schemeClr val="bg1"/>
                </a:solidFill>
                <a:latin typeface="Comic Sans MS" pitchFamily="66" charset="0"/>
              </a:rPr>
              <a:t>π</a:t>
            </a:r>
            <a:r>
              <a:rPr lang="pl-PL" sz="2400" baseline="30000">
                <a:solidFill>
                  <a:schemeClr val="bg1"/>
                </a:solidFill>
                <a:latin typeface="Comic Sans MS" pitchFamily="66" charset="0"/>
              </a:rPr>
              <a:t>0</a:t>
            </a:r>
            <a:r>
              <a:rPr lang="pl-PL" sz="240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signal</a:t>
            </a:r>
            <a:r>
              <a:rPr lang="pl-PL" sz="2400">
                <a:solidFill>
                  <a:schemeClr val="bg1"/>
                </a:solidFill>
                <a:latin typeface="Comic Sans MS" pitchFamily="66" charset="0"/>
              </a:rPr>
              <a:t> reconstructed by ECAL</a:t>
            </a:r>
            <a:endParaRPr lang="en-GB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A633CB-9A3D-4C7E-99FA-3441DCF097B5}" type="slidenum">
              <a:rPr lang="en-GB" smtClean="0">
                <a:latin typeface="Arial" charset="0"/>
                <a:cs typeface="Arial" charset="0"/>
              </a:rPr>
              <a:pPr/>
              <a:t>22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916238" y="188913"/>
            <a:ext cx="4897437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</a:rPr>
              <a:t>K</a:t>
            </a:r>
            <a:r>
              <a:rPr lang="en-US" sz="2400" baseline="-25000">
                <a:solidFill>
                  <a:schemeClr val="bg1"/>
                </a:solidFill>
              </a:rPr>
              <a:t>S</a:t>
            </a:r>
            <a:r>
              <a:rPr lang="en-US" sz="2400">
                <a:solidFill>
                  <a:schemeClr val="bg1"/>
                </a:solidFill>
              </a:rPr>
              <a:t> and</a:t>
            </a:r>
            <a:r>
              <a:rPr lang="pl-PL" sz="2400">
                <a:solidFill>
                  <a:schemeClr val="bg1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Λ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1163" y="0"/>
            <a:ext cx="11128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966788" y="5103813"/>
            <a:ext cx="34655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latin typeface="Comic Sans MS" pitchFamily="66" charset="0"/>
              </a:rPr>
              <a:t>M(K</a:t>
            </a:r>
            <a:r>
              <a:rPr lang="en-US" sz="2000" baseline="-25000">
                <a:latin typeface="Comic Sans MS" pitchFamily="66" charset="0"/>
              </a:rPr>
              <a:t>S</a:t>
            </a:r>
            <a:r>
              <a:rPr lang="en-US" sz="2000">
                <a:latin typeface="Comic Sans MS" pitchFamily="66" charset="0"/>
              </a:rPr>
              <a:t>) = 496.9 ± 0.3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  <a:p>
            <a:pPr defTabSz="457200">
              <a:buFont typeface="Symbol" pitchFamily="18" charset="2"/>
              <a:buChar char="s"/>
            </a:pPr>
            <a:r>
              <a:rPr lang="en-US" sz="2000">
                <a:latin typeface="Comic Sans MS" pitchFamily="66" charset="0"/>
              </a:rPr>
              <a:t>= 11.0 ± 0.4 MeV/c</a:t>
            </a:r>
            <a:r>
              <a:rPr lang="en-US" sz="2000" baseline="30000">
                <a:latin typeface="Comic Sans MS" pitchFamily="66" charset="0"/>
              </a:rPr>
              <a:t>2</a:t>
            </a:r>
          </a:p>
          <a:p>
            <a:pPr defTabSz="457200"/>
            <a:endParaRPr lang="en-US" sz="2000" baseline="30000">
              <a:latin typeface="Comic Sans MS" pitchFamily="66" charset="0"/>
            </a:endParaRPr>
          </a:p>
          <a:p>
            <a:pPr defTabSz="457200"/>
            <a:r>
              <a:rPr lang="en-US" sz="2000">
                <a:latin typeface="Comic Sans MS" pitchFamily="66" charset="0"/>
              </a:rPr>
              <a:t>M(K</a:t>
            </a:r>
            <a:r>
              <a:rPr lang="en-US" sz="2000" baseline="-25000">
                <a:latin typeface="Comic Sans MS" pitchFamily="66" charset="0"/>
              </a:rPr>
              <a:t>S</a:t>
            </a:r>
            <a:r>
              <a:rPr lang="en-US" sz="2000" baseline="30000">
                <a:latin typeface="Comic Sans MS" pitchFamily="66" charset="0"/>
              </a:rPr>
              <a:t>PDG</a:t>
            </a:r>
            <a:r>
              <a:rPr lang="en-US" sz="2000">
                <a:latin typeface="Comic Sans MS" pitchFamily="66" charset="0"/>
              </a:rPr>
              <a:t>) =497.7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5332413" y="5059363"/>
            <a:ext cx="339725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latin typeface="Comic Sans MS" pitchFamily="66" charset="0"/>
              </a:rPr>
              <a:t>M(</a:t>
            </a:r>
            <a:r>
              <a:rPr lang="el-GR" sz="2000">
                <a:latin typeface="Comic Sans MS" pitchFamily="66" charset="0"/>
              </a:rPr>
              <a:t>Λ</a:t>
            </a:r>
            <a:r>
              <a:rPr lang="en-US" sz="2000">
                <a:latin typeface="Comic Sans MS" pitchFamily="66" charset="0"/>
              </a:rPr>
              <a:t>) = 1115.6 ± 0.2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  <a:p>
            <a:pPr defTabSz="457200">
              <a:buFont typeface="Symbol" pitchFamily="18" charset="2"/>
              <a:buChar char="s"/>
            </a:pPr>
            <a:r>
              <a:rPr lang="en-US" sz="2000">
                <a:latin typeface="Comic Sans MS" pitchFamily="66" charset="0"/>
              </a:rPr>
              <a:t>= 3.1 ± 0.2 MeV/c</a:t>
            </a:r>
            <a:r>
              <a:rPr lang="en-US" sz="2000" baseline="30000">
                <a:latin typeface="Comic Sans MS" pitchFamily="66" charset="0"/>
              </a:rPr>
              <a:t>2</a:t>
            </a:r>
          </a:p>
          <a:p>
            <a:pPr defTabSz="457200"/>
            <a:endParaRPr lang="en-US" sz="2000" baseline="30000">
              <a:latin typeface="Comic Sans MS" pitchFamily="66" charset="0"/>
            </a:endParaRPr>
          </a:p>
          <a:p>
            <a:pPr defTabSz="457200"/>
            <a:r>
              <a:rPr lang="en-US" sz="2000">
                <a:latin typeface="Comic Sans MS" pitchFamily="66" charset="0"/>
              </a:rPr>
              <a:t>M(</a:t>
            </a:r>
            <a:r>
              <a:rPr lang="el-GR" sz="2000">
                <a:latin typeface="Comic Sans MS" pitchFamily="66" charset="0"/>
              </a:rPr>
              <a:t>Λ</a:t>
            </a:r>
            <a:r>
              <a:rPr lang="en-US" sz="2000" baseline="30000">
                <a:latin typeface="Comic Sans MS" pitchFamily="66" charset="0"/>
              </a:rPr>
              <a:t>PDG</a:t>
            </a:r>
            <a:r>
              <a:rPr lang="en-US" sz="2000">
                <a:latin typeface="Comic Sans MS" pitchFamily="66" charset="0"/>
              </a:rPr>
              <a:t>) =1115.7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1219200" y="914400"/>
            <a:ext cx="694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 b="1">
                <a:solidFill>
                  <a:srgbClr val="0000FF"/>
                </a:solidFill>
                <a:latin typeface="Comic Sans MS" pitchFamily="66" charset="0"/>
              </a:rPr>
              <a:t>Tracking without VELO </a:t>
            </a:r>
          </a:p>
          <a:p>
            <a:pPr defTabSz="457200"/>
            <a:r>
              <a:rPr lang="en-US" sz="2000">
                <a:latin typeface="Comic Sans MS" pitchFamily="66" charset="0"/>
              </a:rPr>
              <a:t>Tracking detectors were well calibrated at the start-up !</a:t>
            </a:r>
          </a:p>
        </p:txBody>
      </p:sp>
      <p:pic>
        <p:nvPicPr>
          <p:cNvPr id="35847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1806575"/>
            <a:ext cx="44069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916113"/>
            <a:ext cx="4267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AC25DE-DF2E-4051-890E-6C0F7741C8EA}" type="slidenum">
              <a:rPr lang="en-GB" smtClean="0">
                <a:latin typeface="Arial" charset="0"/>
                <a:cs typeface="Arial" charset="0"/>
              </a:rPr>
              <a:pPr/>
              <a:t>23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2916238" y="188913"/>
            <a:ext cx="4897437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</a:rPr>
              <a:t>K</a:t>
            </a:r>
            <a:r>
              <a:rPr lang="en-US" sz="2400" baseline="-25000">
                <a:solidFill>
                  <a:schemeClr val="bg1"/>
                </a:solidFill>
              </a:rPr>
              <a:t>S</a:t>
            </a:r>
            <a:r>
              <a:rPr lang="en-US" sz="2400">
                <a:solidFill>
                  <a:schemeClr val="bg1"/>
                </a:solidFill>
              </a:rPr>
              <a:t> and</a:t>
            </a:r>
            <a:r>
              <a:rPr lang="pl-PL" sz="2400">
                <a:solidFill>
                  <a:schemeClr val="bg1"/>
                </a:solidFill>
              </a:rPr>
              <a:t> </a:t>
            </a:r>
            <a:r>
              <a:rPr lang="el-GR" sz="2400">
                <a:solidFill>
                  <a:schemeClr val="bg1"/>
                </a:solidFill>
              </a:rPr>
              <a:t>Λ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1163" y="0"/>
            <a:ext cx="11128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417638" y="1125538"/>
            <a:ext cx="513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solidFill>
                  <a:srgbClr val="0000FF"/>
                </a:solidFill>
                <a:latin typeface="Comic Sans MS" pitchFamily="66" charset="0"/>
              </a:rPr>
              <a:t>Using full tracking power, including VELO</a:t>
            </a:r>
            <a:r>
              <a:rPr lang="en-US" sz="2000" b="1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900113" y="4652963"/>
            <a:ext cx="34655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latin typeface="Comic Sans MS" pitchFamily="66" charset="0"/>
              </a:rPr>
              <a:t>M(K</a:t>
            </a:r>
            <a:r>
              <a:rPr lang="en-US" sz="2000" baseline="-25000">
                <a:latin typeface="Comic Sans MS" pitchFamily="66" charset="0"/>
              </a:rPr>
              <a:t>S</a:t>
            </a:r>
            <a:r>
              <a:rPr lang="en-US" sz="2000">
                <a:latin typeface="Comic Sans MS" pitchFamily="66" charset="0"/>
              </a:rPr>
              <a:t>) = 497.3 ± 0.2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  <a:p>
            <a:pPr defTabSz="457200">
              <a:buFont typeface="Symbol" pitchFamily="18" charset="2"/>
              <a:buChar char="s"/>
            </a:pPr>
            <a:r>
              <a:rPr lang="en-US" sz="2000">
                <a:latin typeface="Comic Sans MS" pitchFamily="66" charset="0"/>
              </a:rPr>
              <a:t>= 4.3 ± 0.1 MeV/c</a:t>
            </a:r>
            <a:r>
              <a:rPr lang="en-US" sz="2000" baseline="30000">
                <a:latin typeface="Comic Sans MS" pitchFamily="66" charset="0"/>
              </a:rPr>
              <a:t>2</a:t>
            </a:r>
          </a:p>
          <a:p>
            <a:pPr defTabSz="457200"/>
            <a:endParaRPr lang="en-US" sz="2000" baseline="30000">
              <a:latin typeface="Comic Sans MS" pitchFamily="66" charset="0"/>
            </a:endParaRPr>
          </a:p>
          <a:p>
            <a:pPr defTabSz="457200"/>
            <a:r>
              <a:rPr lang="en-US" sz="2000">
                <a:latin typeface="Comic Sans MS" pitchFamily="66" charset="0"/>
              </a:rPr>
              <a:t>M(K</a:t>
            </a:r>
            <a:r>
              <a:rPr lang="en-US" sz="2000" baseline="-25000">
                <a:latin typeface="Comic Sans MS" pitchFamily="66" charset="0"/>
              </a:rPr>
              <a:t>S</a:t>
            </a:r>
            <a:r>
              <a:rPr lang="en-US" sz="2000" baseline="30000">
                <a:latin typeface="Comic Sans MS" pitchFamily="66" charset="0"/>
              </a:rPr>
              <a:t>PDG</a:t>
            </a:r>
            <a:r>
              <a:rPr lang="en-US" sz="2000">
                <a:latin typeface="Comic Sans MS" pitchFamily="66" charset="0"/>
              </a:rPr>
              <a:t>) =497.7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5310188" y="4625975"/>
            <a:ext cx="3395662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000">
                <a:latin typeface="Comic Sans MS" pitchFamily="66" charset="0"/>
              </a:rPr>
              <a:t>M(</a:t>
            </a:r>
            <a:r>
              <a:rPr lang="el-GR" sz="2000">
                <a:latin typeface="Comic Sans MS" pitchFamily="66" charset="0"/>
              </a:rPr>
              <a:t>Λ</a:t>
            </a:r>
            <a:r>
              <a:rPr lang="en-US" sz="2000">
                <a:latin typeface="Comic Sans MS" pitchFamily="66" charset="0"/>
              </a:rPr>
              <a:t>) = 1115.6 ± 0.1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  <a:p>
            <a:pPr defTabSz="457200">
              <a:buFont typeface="Symbol" pitchFamily="18" charset="2"/>
              <a:buChar char="s"/>
            </a:pPr>
            <a:r>
              <a:rPr lang="en-US" sz="2000">
                <a:latin typeface="Comic Sans MS" pitchFamily="66" charset="0"/>
              </a:rPr>
              <a:t>= 1.4 ± 0.1 MeV/c</a:t>
            </a:r>
            <a:r>
              <a:rPr lang="en-US" sz="2000" baseline="30000">
                <a:latin typeface="Comic Sans MS" pitchFamily="66" charset="0"/>
              </a:rPr>
              <a:t>2</a:t>
            </a:r>
          </a:p>
          <a:p>
            <a:pPr defTabSz="457200"/>
            <a:endParaRPr lang="en-US" sz="2000" baseline="30000">
              <a:latin typeface="Comic Sans MS" pitchFamily="66" charset="0"/>
            </a:endParaRPr>
          </a:p>
          <a:p>
            <a:pPr defTabSz="457200"/>
            <a:r>
              <a:rPr lang="en-US" sz="2000">
                <a:latin typeface="Comic Sans MS" pitchFamily="66" charset="0"/>
              </a:rPr>
              <a:t>M(</a:t>
            </a:r>
            <a:r>
              <a:rPr lang="el-GR" sz="2000">
                <a:latin typeface="Comic Sans MS" pitchFamily="66" charset="0"/>
              </a:rPr>
              <a:t>Λ</a:t>
            </a:r>
            <a:r>
              <a:rPr lang="en-US" sz="2000" baseline="30000">
                <a:latin typeface="Comic Sans MS" pitchFamily="66" charset="0"/>
              </a:rPr>
              <a:t>PDG</a:t>
            </a:r>
            <a:r>
              <a:rPr lang="en-US" sz="2000">
                <a:latin typeface="Comic Sans MS" pitchFamily="66" charset="0"/>
              </a:rPr>
              <a:t>) =1115.7 MeV/c</a:t>
            </a:r>
            <a:r>
              <a:rPr lang="en-US" sz="2000" baseline="30000">
                <a:latin typeface="Comic Sans MS" pitchFamily="66" charset="0"/>
              </a:rPr>
              <a:t>2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1247775" y="5919788"/>
            <a:ext cx="685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b="1">
                <a:solidFill>
                  <a:srgbClr val="0000FF"/>
                </a:solidFill>
                <a:latin typeface="Comic Sans MS" pitchFamily="66" charset="0"/>
              </a:rPr>
              <a:t>Accuracy will be further improved after complete alignment</a:t>
            </a:r>
          </a:p>
        </p:txBody>
      </p:sp>
      <p:pic>
        <p:nvPicPr>
          <p:cNvPr id="3687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1495425"/>
            <a:ext cx="41608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84313"/>
            <a:ext cx="4143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0C92AB-9135-40AF-96A5-3847E464A4F1}" type="slidenum">
              <a:rPr lang="en-GB" smtClean="0">
                <a:latin typeface="Arial" charset="0"/>
                <a:cs typeface="Arial" charset="0"/>
              </a:rPr>
              <a:pPr/>
              <a:t>24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37890" name="Picture 1"/>
          <p:cNvPicPr>
            <a:picLocks noChangeAspect="1"/>
          </p:cNvPicPr>
          <p:nvPr/>
        </p:nvPicPr>
        <p:blipFill>
          <a:blip r:embed="rId2"/>
          <a:srcRect r="50243" b="66676"/>
          <a:stretch>
            <a:fillRect/>
          </a:stretch>
        </p:blipFill>
        <p:spPr bwMode="auto">
          <a:xfrm>
            <a:off x="0" y="2209800"/>
            <a:ext cx="430053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93713" y="23622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b="1"/>
              <a:t>X, mm</a:t>
            </a:r>
          </a:p>
        </p:txBody>
      </p:sp>
      <p:sp>
        <p:nvSpPr>
          <p:cNvPr id="37892" name="Rectangle 13"/>
          <p:cNvSpPr>
            <a:spLocks noChangeArrowheads="1"/>
          </p:cNvSpPr>
          <p:nvPr/>
        </p:nvSpPr>
        <p:spPr bwMode="auto">
          <a:xfrm>
            <a:off x="601663" y="869950"/>
            <a:ext cx="7786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GB" b="1" i="1">
                <a:solidFill>
                  <a:srgbClr val="000090"/>
                </a:solidFill>
              </a:rPr>
              <a:t> </a:t>
            </a:r>
            <a:r>
              <a:rPr lang="en-GB">
                <a:solidFill>
                  <a:srgbClr val="000090"/>
                </a:solidFill>
                <a:latin typeface="Comic Sans MS" pitchFamily="66" charset="0"/>
              </a:rPr>
              <a:t>VELO can not be fully closed at √s = 900 GeV (LHC is projected for a nominal energy of 7TeV per beam) each side is 15 mm away from the nominal position</a:t>
            </a:r>
          </a:p>
          <a:p>
            <a:pPr defTabSz="457200"/>
            <a:r>
              <a:rPr lang="en-GB">
                <a:latin typeface="Comic Sans MS" pitchFamily="66" charset="0"/>
              </a:rPr>
              <a:t>VELO moved in and out routinely; Kept 30 mm away during injection</a:t>
            </a:r>
          </a:p>
        </p:txBody>
      </p:sp>
      <p:sp>
        <p:nvSpPr>
          <p:cNvPr id="37893" name="TextBox 15"/>
          <p:cNvSpPr txBox="1">
            <a:spLocks noChangeArrowheads="1"/>
          </p:cNvSpPr>
          <p:nvPr/>
        </p:nvSpPr>
        <p:spPr bwMode="auto">
          <a:xfrm>
            <a:off x="5803900" y="4343400"/>
            <a:ext cx="2827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b="1">
                <a:solidFill>
                  <a:srgbClr val="0000FF"/>
                </a:solidFill>
                <a:latin typeface="Comic Sans MS" pitchFamily="66" charset="0"/>
              </a:rPr>
              <a:t>Measured dimensions of</a:t>
            </a:r>
          </a:p>
          <a:p>
            <a:pPr defTabSz="457200"/>
            <a:r>
              <a:rPr lang="en-GB" b="1">
                <a:solidFill>
                  <a:srgbClr val="0000FF"/>
                </a:solidFill>
                <a:latin typeface="Comic Sans MS" pitchFamily="66" charset="0"/>
              </a:rPr>
              <a:t>the luminous region:</a:t>
            </a:r>
          </a:p>
          <a:p>
            <a:pPr defTabSz="457200"/>
            <a:endParaRPr lang="en-GB">
              <a:latin typeface="Comic Sans MS" pitchFamily="66" charset="0"/>
            </a:endParaRPr>
          </a:p>
          <a:p>
            <a:pPr defTabSz="457200"/>
            <a:r>
              <a:rPr lang="en-GB" baseline="-25000"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s</a:t>
            </a:r>
            <a:r>
              <a:rPr lang="en-GB" baseline="-25000">
                <a:latin typeface="Comic Sans MS" pitchFamily="66" charset="0"/>
              </a:rPr>
              <a:t>X</a:t>
            </a:r>
            <a:r>
              <a:rPr lang="en-GB">
                <a:latin typeface="Comic Sans MS" pitchFamily="66" charset="0"/>
              </a:rPr>
              <a:t> ≈ s</a:t>
            </a:r>
            <a:r>
              <a:rPr lang="en-GB" baseline="-25000">
                <a:latin typeface="Comic Sans MS" pitchFamily="66" charset="0"/>
              </a:rPr>
              <a:t>Y</a:t>
            </a:r>
            <a:r>
              <a:rPr lang="en-GB">
                <a:latin typeface="Comic Sans MS" pitchFamily="66" charset="0"/>
              </a:rPr>
              <a:t> ≈ 0.3 mm </a:t>
            </a:r>
          </a:p>
          <a:p>
            <a:pPr defTabSz="457200"/>
            <a:r>
              <a:rPr lang="en-GB">
                <a:latin typeface="Comic Sans MS" pitchFamily="66" charset="0"/>
              </a:rPr>
              <a:t> s</a:t>
            </a:r>
            <a:r>
              <a:rPr lang="en-GB" baseline="-25000">
                <a:latin typeface="Comic Sans MS" pitchFamily="66" charset="0"/>
              </a:rPr>
              <a:t>Z </a:t>
            </a:r>
            <a:r>
              <a:rPr lang="en-GB">
                <a:latin typeface="Comic Sans MS" pitchFamily="66" charset="0"/>
              </a:rPr>
              <a:t>≈ 40 mm</a:t>
            </a:r>
          </a:p>
          <a:p>
            <a:pPr defTabSz="457200"/>
            <a:endParaRPr lang="en-GB">
              <a:latin typeface="Comic Sans MS" pitchFamily="66" charset="0"/>
            </a:endParaRPr>
          </a:p>
        </p:txBody>
      </p:sp>
      <p:pic>
        <p:nvPicPr>
          <p:cNvPr id="37894" name="Picture 16"/>
          <p:cNvPicPr>
            <a:picLocks noChangeAspect="1"/>
          </p:cNvPicPr>
          <p:nvPr/>
        </p:nvPicPr>
        <p:blipFill>
          <a:blip r:embed="rId2"/>
          <a:srcRect t="32104" r="49573" b="33337"/>
          <a:stretch>
            <a:fillRect/>
          </a:stretch>
        </p:blipFill>
        <p:spPr bwMode="auto">
          <a:xfrm>
            <a:off x="4648200" y="2133600"/>
            <a:ext cx="4408488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17"/>
          <p:cNvSpPr txBox="1">
            <a:spLocks noChangeArrowheads="1"/>
          </p:cNvSpPr>
          <p:nvPr/>
        </p:nvSpPr>
        <p:spPr bwMode="auto">
          <a:xfrm>
            <a:off x="5167313" y="24384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GB" b="1"/>
              <a:t>Y, mm</a:t>
            </a:r>
          </a:p>
        </p:txBody>
      </p:sp>
      <p:pic>
        <p:nvPicPr>
          <p:cNvPr id="37896" name="Picture 18"/>
          <p:cNvPicPr>
            <a:picLocks noChangeAspect="1"/>
          </p:cNvPicPr>
          <p:nvPr/>
        </p:nvPicPr>
        <p:blipFill>
          <a:blip r:embed="rId3"/>
          <a:srcRect t="21210"/>
          <a:stretch>
            <a:fillRect/>
          </a:stretch>
        </p:blipFill>
        <p:spPr bwMode="auto">
          <a:xfrm>
            <a:off x="0" y="3962400"/>
            <a:ext cx="56451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12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3130550" y="115888"/>
            <a:ext cx="4897438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pp interaction vertex (VELO)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068B4D-DF5A-436C-A27C-CE6D30D8BEE3}" type="slidenum">
              <a:rPr lang="en-GB" smtClean="0">
                <a:latin typeface="Arial" charset="0"/>
                <a:cs typeface="Arial" charset="0"/>
              </a:rPr>
              <a:pPr/>
              <a:t>25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38914" name="Picture 12"/>
          <p:cNvPicPr>
            <a:picLocks noChangeAspect="1"/>
          </p:cNvPicPr>
          <p:nvPr/>
        </p:nvPicPr>
        <p:blipFill>
          <a:blip r:embed="rId2"/>
          <a:srcRect l="5865" r="14079"/>
          <a:stretch>
            <a:fillRect/>
          </a:stretch>
        </p:blipFill>
        <p:spPr bwMode="auto">
          <a:xfrm>
            <a:off x="1403350" y="1196975"/>
            <a:ext cx="67691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AF4F6B-A80D-4578-BD1A-FE78B578E832}" type="slidenum">
              <a:rPr lang="en-GB" smtClean="0">
                <a:latin typeface="Arial" charset="0"/>
                <a:cs typeface="Arial" charset="0"/>
              </a:rPr>
              <a:pPr/>
              <a:t>26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539750" y="2205038"/>
            <a:ext cx="8064500" cy="6461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3200">
                <a:solidFill>
                  <a:schemeClr val="bg1"/>
                </a:solidFill>
                <a:latin typeface="Comic Sans MS" pitchFamily="66" charset="0"/>
              </a:rPr>
              <a:t>Summary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73719A-1C5A-44D8-A866-1F41D524ABFE}" type="slidenum">
              <a:rPr lang="en-GB" smtClean="0">
                <a:latin typeface="Arial" charset="0"/>
                <a:cs typeface="Arial" charset="0"/>
              </a:rPr>
              <a:pPr/>
              <a:t>27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79914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 u="sng">
                <a:solidFill>
                  <a:srgbClr val="FF0000"/>
                </a:solidFill>
                <a:latin typeface="Comic Sans MS" pitchFamily="66" charset="0"/>
              </a:rPr>
              <a:t>The LHCb detector is ready for the data in 2010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The calibration data taken in December 2009 allowed to perform both hardware and software</a:t>
            </a:r>
            <a:r>
              <a:rPr lang="pl-PL" sz="2000">
                <a:latin typeface="Comic Sans MS" pitchFamily="66" charset="0"/>
              </a:rPr>
              <a:t> tests</a:t>
            </a:r>
            <a:endParaRPr lang="en-GB" sz="200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Detector performance with the early collision data is </a:t>
            </a:r>
            <a:r>
              <a:rPr lang="en-GB" sz="2000">
                <a:solidFill>
                  <a:srgbClr val="FF3300"/>
                </a:solidFill>
                <a:latin typeface="Comic Sans MS" pitchFamily="66" charset="0"/>
              </a:rPr>
              <a:t>very promising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 Can measure the shape of proton beams – direct luminosity measurement possible with precision ~5 – 10 % (after a nominal year of data taking)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latin typeface="Comic Sans MS" pitchFamily="66" charset="0"/>
              </a:rPr>
              <a:t>We are ready for some real physics this year!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7427C0-FDCC-4678-A228-565D69CFCDC1}" type="slidenum">
              <a:rPr lang="en-GB" smtClean="0">
                <a:latin typeface="Arial" charset="0"/>
                <a:cs typeface="Arial" charset="0"/>
              </a:rPr>
              <a:pPr/>
              <a:t>28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5725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Physics priorities for 2010 (200 pb</a:t>
            </a:r>
            <a:r>
              <a:rPr lang="en-GB" sz="2000" baseline="3000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200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Calibration and min. bias physics: 10</a:t>
            </a:r>
            <a:r>
              <a:rPr lang="en-GB" sz="2000" baseline="30000">
                <a:latin typeface="Comic Sans MS" pitchFamily="66" charset="0"/>
              </a:rPr>
              <a:t>8</a:t>
            </a:r>
            <a:r>
              <a:rPr lang="en-GB" sz="2000">
                <a:latin typeface="Comic Sans MS" pitchFamily="66" charset="0"/>
              </a:rPr>
              <a:t> evts., K</a:t>
            </a:r>
            <a:r>
              <a:rPr lang="en-GB" sz="2000" baseline="-25000">
                <a:latin typeface="Comic Sans MS" pitchFamily="66" charset="0"/>
              </a:rPr>
              <a:t>s</a:t>
            </a:r>
            <a:r>
              <a:rPr lang="en-GB" sz="2000">
                <a:latin typeface="Comic Sans MS" pitchFamily="66" charset="0"/>
              </a:rPr>
              <a:t> ―&gt; ππ and Λ ―&gt; pπ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PID and momentum calibration (J/ψ trigger on single μ and p</a:t>
            </a:r>
            <a:r>
              <a:rPr lang="en-GB" sz="2000" baseline="-25000">
                <a:latin typeface="Comic Sans MS" pitchFamily="66" charset="0"/>
              </a:rPr>
              <a:t>T</a:t>
            </a:r>
            <a:r>
              <a:rPr lang="en-GB" sz="2000">
                <a:latin typeface="Comic Sans MS" pitchFamily="66" charset="0"/>
              </a:rPr>
              <a:t> cut)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J/ψ physics and production x-sections (~1.5 pb</a:t>
            </a:r>
            <a:r>
              <a:rPr lang="en-GB" sz="2000" baseline="30000">
                <a:latin typeface="Comic Sans MS" pitchFamily="66" charset="0"/>
              </a:rPr>
              <a:t>-1</a:t>
            </a:r>
            <a:r>
              <a:rPr lang="en-GB" sz="2000">
                <a:latin typeface="Comic Sans MS" pitchFamily="66" charset="0"/>
              </a:rPr>
              <a:t>) – differential x-section for promt J/ψ, and b-bbar production x-section 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Commissioning the analysis in the hadronic modes: study D ―&gt; hh channels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Charm physics (&gt; 20 pb</a:t>
            </a:r>
            <a:r>
              <a:rPr lang="en-GB" sz="2000" baseline="30000">
                <a:latin typeface="Comic Sans MS" pitchFamily="66" charset="0"/>
              </a:rPr>
              <a:t>-1</a:t>
            </a:r>
            <a:r>
              <a:rPr lang="en-GB" sz="2000">
                <a:latin typeface="Comic Sans MS" pitchFamily="66" charset="0"/>
              </a:rPr>
              <a:t>) – LHCb can overtake Belle statistics with just few pb</a:t>
            </a:r>
            <a:r>
              <a:rPr lang="en-GB" sz="2000" baseline="30000">
                <a:latin typeface="Comic Sans MS" pitchFamily="66" charset="0"/>
              </a:rPr>
              <a:t>-1</a:t>
            </a:r>
            <a:r>
              <a:rPr lang="en-GB" sz="2000">
                <a:latin typeface="Comic Sans MS" pitchFamily="66" charset="0"/>
              </a:rPr>
              <a:t> of data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GB" sz="2000">
                <a:latin typeface="Comic Sans MS" pitchFamily="66" charset="0"/>
              </a:rPr>
              <a:t> With a data sample of 200 pb</a:t>
            </a:r>
            <a:r>
              <a:rPr lang="en-GB" sz="2000" baseline="30000">
                <a:latin typeface="Comic Sans MS" pitchFamily="66" charset="0"/>
              </a:rPr>
              <a:t>-1</a:t>
            </a:r>
            <a:r>
              <a:rPr lang="en-GB" sz="2000">
                <a:latin typeface="Comic Sans MS" pitchFamily="66" charset="0"/>
              </a:rPr>
              <a:t> LHCb should be able to improve the Tevatron sensitivity for BR(B</a:t>
            </a:r>
            <a:r>
              <a:rPr lang="en-GB" sz="2000" baseline="-25000">
                <a:latin typeface="Comic Sans MS" pitchFamily="66" charset="0"/>
              </a:rPr>
              <a:t>s</a:t>
            </a:r>
            <a:r>
              <a:rPr lang="en-GB" sz="2000">
                <a:latin typeface="Comic Sans MS" pitchFamily="66" charset="0"/>
              </a:rPr>
              <a:t> ―&gt; μμ) and the phase Φ</a:t>
            </a:r>
            <a:r>
              <a:rPr lang="en-GB" sz="2000" baseline="-25000">
                <a:latin typeface="Comic Sans MS" pitchFamily="66" charset="0"/>
              </a:rPr>
              <a:t>s  </a:t>
            </a:r>
            <a:r>
              <a:rPr lang="en-GB" sz="200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>
                <a:latin typeface="Comic Sans MS" pitchFamily="66" charset="0"/>
              </a:rPr>
              <a:t>     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</a:rPr>
              <a:t>If there is NP LHCb should be able to see it next year!</a:t>
            </a:r>
          </a:p>
          <a:p>
            <a:pPr>
              <a:spcBef>
                <a:spcPct val="50000"/>
              </a:spcBef>
            </a:pPr>
            <a:endParaRPr lang="en-GB" sz="20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D8A73E-E8B3-4D12-A19D-6D0F2A8E7EA5}" type="slidenum">
              <a:rPr lang="en-GB" smtClean="0">
                <a:latin typeface="Arial" charset="0"/>
                <a:cs typeface="Arial" charset="0"/>
              </a:rPr>
              <a:pPr/>
              <a:t>29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3010" name="Picture 4" descr="0909225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8" y="838200"/>
            <a:ext cx="4651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0912232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068638"/>
            <a:ext cx="4759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112A28-5107-4F59-B23D-FA939EAD7D82}" type="slidenum">
              <a:rPr lang="en-GB" smtClean="0">
                <a:latin typeface="Arial" charset="0"/>
                <a:cs typeface="Arial" charset="0"/>
              </a:rPr>
              <a:pPr/>
              <a:t>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987675" y="188913"/>
            <a:ext cx="5257800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Why the LHCb detector was built?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79930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LHCb is a dedicated experiment to study B physics at the LHC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 search for New Physics (indirect)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 rare decays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>
                <a:latin typeface="Comic Sans MS" pitchFamily="66" charset="0"/>
              </a:rPr>
              <a:t> complementary to ATLAS/CMS experiments (direct searches)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85725" y="4229100"/>
            <a:ext cx="6408738" cy="209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03238" indent="-431800" defTabSz="719138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5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1600" b="1" u="sng">
                <a:solidFill>
                  <a:srgbClr val="0066CC"/>
                </a:solidFill>
                <a:latin typeface="Comic Sans MS" pitchFamily="66" charset="0"/>
              </a:rPr>
              <a:t>Main detector requirements</a:t>
            </a:r>
          </a:p>
          <a:p>
            <a:pPr marL="503238" indent="-431800" defTabSz="719138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Efficient trigger</a:t>
            </a:r>
            <a:r>
              <a:rPr lang="pl-PL">
                <a:solidFill>
                  <a:srgbClr val="FF0000"/>
                </a:solidFill>
                <a:latin typeface="Comic Sans MS" pitchFamily="66" charset="0"/>
              </a:rPr>
              <a:t> for both hadronic and </a:t>
            </a:r>
          </a:p>
          <a:p>
            <a:pPr marL="503238" indent="-431800" defTabSz="719138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50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l-PL">
                <a:solidFill>
                  <a:srgbClr val="FF0000"/>
                </a:solidFill>
                <a:latin typeface="Comic Sans MS" pitchFamily="66" charset="0"/>
              </a:rPr>
              <a:t>Leptonic final states</a:t>
            </a:r>
            <a:endParaRPr lang="en-GB">
              <a:solidFill>
                <a:srgbClr val="FF0000"/>
              </a:solidFill>
              <a:latin typeface="Comic Sans MS" pitchFamily="66" charset="0"/>
            </a:endParaRPr>
          </a:p>
          <a:p>
            <a:pPr marL="503238" indent="-431800" defTabSz="719138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Excellent vertex finding and tracking efficiency</a:t>
            </a:r>
          </a:p>
          <a:p>
            <a:pPr marL="503238" indent="-431800" defTabSz="719138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50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Outstanding Particle Identification</a:t>
            </a:r>
            <a:endParaRPr lang="en-GB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2771775" y="3213100"/>
            <a:ext cx="1966913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defTabSz="4364038">
              <a:defRPr/>
            </a:pPr>
            <a:r>
              <a:rPr lang="en-GB">
                <a:latin typeface="Comic Sans MS" pitchFamily="66" charset="0"/>
                <a:cs typeface="Arial" pitchFamily="34" charset="0"/>
                <a:sym typeface="Symbol" pitchFamily="18" charset="2"/>
              </a:rPr>
              <a:t>Primary vertex:</a:t>
            </a:r>
          </a:p>
          <a:p>
            <a:pPr defTabSz="4364038">
              <a:defRPr/>
            </a:pPr>
            <a:r>
              <a:rPr lang="en-GB">
                <a:latin typeface="Comic Sans MS" pitchFamily="66" charset="0"/>
                <a:cs typeface="Arial" pitchFamily="34" charset="0"/>
                <a:sym typeface="Symbol" pitchFamily="18" charset="2"/>
              </a:rPr>
              <a:t>many tracks ~50</a:t>
            </a:r>
            <a:endParaRPr lang="en-GB" baseline="3000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804025" y="2852738"/>
            <a:ext cx="2160588" cy="6508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defTabSz="4364038">
              <a:defRPr/>
            </a:pPr>
            <a:r>
              <a:rPr lang="en-GB">
                <a:latin typeface="Comic Sans MS" pitchFamily="66" charset="0"/>
                <a:cs typeface="Arial" pitchFamily="34" charset="0"/>
                <a:sym typeface="Symbol" pitchFamily="18" charset="2"/>
              </a:rPr>
              <a:t>B decay vertices: </a:t>
            </a:r>
          </a:p>
          <a:p>
            <a:pPr defTabSz="4364038">
              <a:defRPr/>
            </a:pPr>
            <a:r>
              <a:rPr lang="en-GB">
                <a:latin typeface="Comic Sans MS" pitchFamily="66" charset="0"/>
                <a:cs typeface="Arial" pitchFamily="34" charset="0"/>
                <a:sym typeface="Symbol" pitchFamily="18" charset="2"/>
              </a:rPr>
              <a:t>a few tracks </a:t>
            </a:r>
            <a:endParaRPr lang="en-GB" baseline="3000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391" name="Line 12"/>
          <p:cNvSpPr>
            <a:spLocks noChangeShapeType="1"/>
          </p:cNvSpPr>
          <p:nvPr/>
        </p:nvSpPr>
        <p:spPr bwMode="auto">
          <a:xfrm flipV="1">
            <a:off x="5454650" y="4005263"/>
            <a:ext cx="333375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 flipV="1">
            <a:off x="5454650" y="4273550"/>
            <a:ext cx="49847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5454650" y="4435475"/>
            <a:ext cx="415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5"/>
          <p:cNvSpPr>
            <a:spLocks noChangeShapeType="1"/>
          </p:cNvSpPr>
          <p:nvPr/>
        </p:nvSpPr>
        <p:spPr bwMode="auto">
          <a:xfrm flipV="1">
            <a:off x="5454650" y="4327525"/>
            <a:ext cx="9969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6"/>
          <p:cNvSpPr>
            <a:spLocks noChangeShapeType="1"/>
          </p:cNvSpPr>
          <p:nvPr/>
        </p:nvSpPr>
        <p:spPr bwMode="auto">
          <a:xfrm>
            <a:off x="5454650" y="4651375"/>
            <a:ext cx="91440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7"/>
          <p:cNvSpPr>
            <a:spLocks noChangeShapeType="1"/>
          </p:cNvSpPr>
          <p:nvPr/>
        </p:nvSpPr>
        <p:spPr bwMode="auto">
          <a:xfrm>
            <a:off x="5454650" y="4651375"/>
            <a:ext cx="830263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8"/>
          <p:cNvSpPr>
            <a:spLocks noChangeShapeType="1"/>
          </p:cNvSpPr>
          <p:nvPr/>
        </p:nvSpPr>
        <p:spPr bwMode="auto">
          <a:xfrm>
            <a:off x="5454650" y="4651375"/>
            <a:ext cx="955675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19"/>
          <p:cNvSpPr>
            <a:spLocks noChangeShapeType="1"/>
          </p:cNvSpPr>
          <p:nvPr/>
        </p:nvSpPr>
        <p:spPr bwMode="auto">
          <a:xfrm flipV="1">
            <a:off x="5454650" y="4435475"/>
            <a:ext cx="8715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20"/>
          <p:cNvSpPr>
            <a:spLocks noChangeShapeType="1"/>
          </p:cNvSpPr>
          <p:nvPr/>
        </p:nvSpPr>
        <p:spPr bwMode="auto">
          <a:xfrm>
            <a:off x="5454650" y="4651375"/>
            <a:ext cx="415925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21"/>
          <p:cNvSpPr>
            <a:spLocks noChangeShapeType="1"/>
          </p:cNvSpPr>
          <p:nvPr/>
        </p:nvSpPr>
        <p:spPr bwMode="auto">
          <a:xfrm flipH="1" flipV="1">
            <a:off x="4873625" y="4273550"/>
            <a:ext cx="58102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22"/>
          <p:cNvSpPr>
            <a:spLocks noChangeShapeType="1"/>
          </p:cNvSpPr>
          <p:nvPr/>
        </p:nvSpPr>
        <p:spPr bwMode="auto">
          <a:xfrm flipH="1" flipV="1">
            <a:off x="4749800" y="4381500"/>
            <a:ext cx="7048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Line 23"/>
          <p:cNvSpPr>
            <a:spLocks noChangeShapeType="1"/>
          </p:cNvSpPr>
          <p:nvPr/>
        </p:nvSpPr>
        <p:spPr bwMode="auto">
          <a:xfrm flipH="1" flipV="1">
            <a:off x="4832350" y="4489450"/>
            <a:ext cx="62230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24"/>
          <p:cNvSpPr>
            <a:spLocks noChangeShapeType="1"/>
          </p:cNvSpPr>
          <p:nvPr/>
        </p:nvSpPr>
        <p:spPr bwMode="auto">
          <a:xfrm flipH="1">
            <a:off x="4500563" y="4651375"/>
            <a:ext cx="954087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5"/>
          <p:cNvSpPr>
            <a:spLocks noChangeShapeType="1"/>
          </p:cNvSpPr>
          <p:nvPr/>
        </p:nvSpPr>
        <p:spPr bwMode="auto">
          <a:xfrm flipH="1">
            <a:off x="4832350" y="4651375"/>
            <a:ext cx="62230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7"/>
          <p:cNvSpPr>
            <a:spLocks noChangeShapeType="1"/>
          </p:cNvSpPr>
          <p:nvPr/>
        </p:nvSpPr>
        <p:spPr bwMode="auto">
          <a:xfrm>
            <a:off x="5454650" y="4651375"/>
            <a:ext cx="747713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8"/>
          <p:cNvSpPr>
            <a:spLocks noChangeShapeType="1"/>
          </p:cNvSpPr>
          <p:nvPr/>
        </p:nvSpPr>
        <p:spPr bwMode="auto">
          <a:xfrm flipH="1">
            <a:off x="4914900" y="4651375"/>
            <a:ext cx="5397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30"/>
          <p:cNvSpPr>
            <a:spLocks noChangeShapeType="1"/>
          </p:cNvSpPr>
          <p:nvPr/>
        </p:nvSpPr>
        <p:spPr bwMode="auto">
          <a:xfrm flipV="1">
            <a:off x="7405688" y="4005263"/>
            <a:ext cx="747712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Line 31"/>
          <p:cNvSpPr>
            <a:spLocks noChangeShapeType="1"/>
          </p:cNvSpPr>
          <p:nvPr/>
        </p:nvSpPr>
        <p:spPr bwMode="auto">
          <a:xfrm>
            <a:off x="7405688" y="4435475"/>
            <a:ext cx="539750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9" name="Line 32"/>
          <p:cNvSpPr>
            <a:spLocks noChangeShapeType="1"/>
          </p:cNvSpPr>
          <p:nvPr/>
        </p:nvSpPr>
        <p:spPr bwMode="auto">
          <a:xfrm>
            <a:off x="5454650" y="4651375"/>
            <a:ext cx="1287463" cy="538163"/>
          </a:xfrm>
          <a:prstGeom prst="line">
            <a:avLst/>
          </a:prstGeom>
          <a:noFill/>
          <a:ln w="9525">
            <a:solidFill>
              <a:srgbClr val="A5002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33"/>
          <p:cNvSpPr>
            <a:spLocks noChangeShapeType="1"/>
          </p:cNvSpPr>
          <p:nvPr/>
        </p:nvSpPr>
        <p:spPr bwMode="auto">
          <a:xfrm>
            <a:off x="6742113" y="5189538"/>
            <a:ext cx="581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34"/>
          <p:cNvSpPr>
            <a:spLocks noChangeShapeType="1"/>
          </p:cNvSpPr>
          <p:nvPr/>
        </p:nvSpPr>
        <p:spPr bwMode="auto">
          <a:xfrm>
            <a:off x="6742113" y="5189538"/>
            <a:ext cx="70485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35"/>
          <p:cNvSpPr>
            <a:spLocks noChangeShapeType="1"/>
          </p:cNvSpPr>
          <p:nvPr/>
        </p:nvSpPr>
        <p:spPr bwMode="auto">
          <a:xfrm>
            <a:off x="6742113" y="5189538"/>
            <a:ext cx="373062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Rectangle 36"/>
          <p:cNvSpPr>
            <a:spLocks noChangeArrowheads="1"/>
          </p:cNvSpPr>
          <p:nvPr/>
        </p:nvSpPr>
        <p:spPr bwMode="auto">
          <a:xfrm>
            <a:off x="6340475" y="5040313"/>
            <a:ext cx="409575" cy="3968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olidFill>
                  <a:srgbClr val="FFFF99"/>
                </a:solidFill>
              </a:rPr>
              <a:t>B</a:t>
            </a:r>
            <a:r>
              <a:rPr lang="en-GB" sz="2000" baseline="30000">
                <a:solidFill>
                  <a:srgbClr val="FFFF99"/>
                </a:solidFill>
              </a:rPr>
              <a:t>-</a:t>
            </a:r>
          </a:p>
        </p:txBody>
      </p:sp>
      <p:sp>
        <p:nvSpPr>
          <p:cNvPr id="16414" name="Rectangle 37"/>
          <p:cNvSpPr>
            <a:spLocks noChangeArrowheads="1"/>
          </p:cNvSpPr>
          <p:nvPr/>
        </p:nvSpPr>
        <p:spPr bwMode="auto">
          <a:xfrm>
            <a:off x="7635875" y="4543425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ym typeface="Symbol" pitchFamily="18" charset="2"/>
              </a:rPr>
              <a:t></a:t>
            </a:r>
            <a:r>
              <a:rPr lang="en-GB" sz="2000" baseline="30000">
                <a:sym typeface="Symbol" pitchFamily="18" charset="2"/>
              </a:rPr>
              <a:t>-</a:t>
            </a:r>
            <a:endParaRPr lang="en-GB" sz="2000" baseline="30000"/>
          </a:p>
        </p:txBody>
      </p:sp>
      <p:sp>
        <p:nvSpPr>
          <p:cNvPr id="16415" name="Rectangle 38"/>
          <p:cNvSpPr>
            <a:spLocks noChangeArrowheads="1"/>
          </p:cNvSpPr>
          <p:nvPr/>
        </p:nvSpPr>
        <p:spPr bwMode="auto">
          <a:xfrm>
            <a:off x="7874000" y="3862388"/>
            <a:ext cx="42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ym typeface="Symbol" pitchFamily="18" charset="2"/>
              </a:rPr>
              <a:t></a:t>
            </a:r>
            <a:r>
              <a:rPr lang="en-GB" sz="2000" baseline="30000">
                <a:sym typeface="Symbol" pitchFamily="18" charset="2"/>
              </a:rPr>
              <a:t>+</a:t>
            </a:r>
            <a:endParaRPr lang="en-GB" sz="2000" baseline="30000"/>
          </a:p>
        </p:txBody>
      </p:sp>
      <p:sp>
        <p:nvSpPr>
          <p:cNvPr id="16416" name="Rectangle 39"/>
          <p:cNvSpPr>
            <a:spLocks noChangeArrowheads="1"/>
          </p:cNvSpPr>
          <p:nvPr/>
        </p:nvSpPr>
        <p:spPr bwMode="auto">
          <a:xfrm>
            <a:off x="7427913" y="5137150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ym typeface="Symbol" pitchFamily="18" charset="2"/>
              </a:rPr>
              <a:t>µ</a:t>
            </a:r>
            <a:r>
              <a:rPr lang="en-GB" sz="2000" baseline="30000">
                <a:sym typeface="Symbol" pitchFamily="18" charset="2"/>
              </a:rPr>
              <a:t>-</a:t>
            </a:r>
            <a:endParaRPr lang="en-GB" sz="2000" baseline="30000"/>
          </a:p>
        </p:txBody>
      </p:sp>
      <p:sp>
        <p:nvSpPr>
          <p:cNvPr id="16417" name="Line 40"/>
          <p:cNvSpPr>
            <a:spLocks noChangeShapeType="1"/>
          </p:cNvSpPr>
          <p:nvPr/>
        </p:nvSpPr>
        <p:spPr bwMode="auto">
          <a:xfrm>
            <a:off x="5538788" y="3903663"/>
            <a:ext cx="2063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8" name="Rectangle 46"/>
          <p:cNvSpPr>
            <a:spLocks noChangeArrowheads="1"/>
          </p:cNvSpPr>
          <p:nvPr/>
        </p:nvSpPr>
        <p:spPr bwMode="auto">
          <a:xfrm>
            <a:off x="6989763" y="54610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ym typeface="Symbol" pitchFamily="18" charset="2"/>
              </a:rPr>
              <a:t>D</a:t>
            </a:r>
            <a:r>
              <a:rPr lang="en-GB" sz="2000" baseline="30000">
                <a:sym typeface="Symbol" pitchFamily="18" charset="2"/>
              </a:rPr>
              <a:t>0</a:t>
            </a:r>
            <a:endParaRPr lang="en-GB" sz="2000" baseline="30000"/>
          </a:p>
        </p:txBody>
      </p:sp>
      <p:sp>
        <p:nvSpPr>
          <p:cNvPr id="16419" name="Rectangle 47"/>
          <p:cNvSpPr>
            <a:spLocks noChangeArrowheads="1"/>
          </p:cNvSpPr>
          <p:nvPr/>
        </p:nvSpPr>
        <p:spPr bwMode="auto">
          <a:xfrm>
            <a:off x="7275513" y="5351463"/>
            <a:ext cx="42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ym typeface="Symbol" pitchFamily="18" charset="2"/>
              </a:rPr>
              <a:t></a:t>
            </a:r>
            <a:r>
              <a:rPr lang="en-GB" sz="2000" baseline="-25000">
                <a:sym typeface="Symbol" pitchFamily="18" charset="2"/>
              </a:rPr>
              <a:t>µ</a:t>
            </a:r>
          </a:p>
        </p:txBody>
      </p:sp>
      <p:sp>
        <p:nvSpPr>
          <p:cNvPr id="16420" name="Line 48"/>
          <p:cNvSpPr>
            <a:spLocks noChangeShapeType="1"/>
          </p:cNvSpPr>
          <p:nvPr/>
        </p:nvSpPr>
        <p:spPr bwMode="auto">
          <a:xfrm flipH="1">
            <a:off x="7337425" y="5427663"/>
            <a:ext cx="82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1" name="Line 49"/>
          <p:cNvSpPr>
            <a:spLocks noChangeShapeType="1"/>
          </p:cNvSpPr>
          <p:nvPr/>
        </p:nvSpPr>
        <p:spPr bwMode="auto">
          <a:xfrm flipV="1">
            <a:off x="5454650" y="4435475"/>
            <a:ext cx="1951038" cy="215900"/>
          </a:xfrm>
          <a:prstGeom prst="line">
            <a:avLst/>
          </a:prstGeom>
          <a:noFill/>
          <a:ln w="9525">
            <a:solidFill>
              <a:srgbClr val="A5002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Rectangle 50"/>
          <p:cNvSpPr>
            <a:spLocks noChangeArrowheads="1"/>
          </p:cNvSpPr>
          <p:nvPr/>
        </p:nvSpPr>
        <p:spPr bwMode="auto">
          <a:xfrm>
            <a:off x="5426075" y="3567113"/>
            <a:ext cx="1966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364038"/>
            <a:r>
              <a:rPr lang="en-GB">
                <a:solidFill>
                  <a:srgbClr val="0000FF"/>
                </a:solidFill>
                <a:sym typeface="Symbol" pitchFamily="18" charset="2"/>
              </a:rPr>
              <a:t>100 µm to 10 mm</a:t>
            </a:r>
            <a:endParaRPr lang="en-GB" baseline="30000">
              <a:solidFill>
                <a:srgbClr val="0000FF"/>
              </a:solidFill>
            </a:endParaRPr>
          </a:p>
        </p:txBody>
      </p:sp>
      <p:sp>
        <p:nvSpPr>
          <p:cNvPr id="16423" name="Line 51"/>
          <p:cNvSpPr>
            <a:spLocks noChangeShapeType="1"/>
          </p:cNvSpPr>
          <p:nvPr/>
        </p:nvSpPr>
        <p:spPr bwMode="auto">
          <a:xfrm>
            <a:off x="7073900" y="3903663"/>
            <a:ext cx="2905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Rectangle 53"/>
          <p:cNvSpPr>
            <a:spLocks noChangeArrowheads="1"/>
          </p:cNvSpPr>
          <p:nvPr/>
        </p:nvSpPr>
        <p:spPr bwMode="auto">
          <a:xfrm>
            <a:off x="6989763" y="4395788"/>
            <a:ext cx="446087" cy="3968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364038"/>
            <a:r>
              <a:rPr lang="en-GB" sz="2000">
                <a:solidFill>
                  <a:srgbClr val="FFFF99"/>
                </a:solidFill>
              </a:rPr>
              <a:t>B</a:t>
            </a:r>
            <a:r>
              <a:rPr lang="en-GB" sz="2000" baseline="30000">
                <a:solidFill>
                  <a:srgbClr val="FFFF99"/>
                </a:solidFill>
              </a:rPr>
              <a:t>0</a:t>
            </a:r>
          </a:p>
        </p:txBody>
      </p:sp>
      <p:sp>
        <p:nvSpPr>
          <p:cNvPr id="16425" name="Line 55"/>
          <p:cNvSpPr>
            <a:spLocks noChangeShapeType="1"/>
          </p:cNvSpPr>
          <p:nvPr/>
        </p:nvSpPr>
        <p:spPr bwMode="auto">
          <a:xfrm>
            <a:off x="7451725" y="3665538"/>
            <a:ext cx="0" cy="57785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Line 57"/>
          <p:cNvSpPr>
            <a:spLocks noChangeShapeType="1"/>
          </p:cNvSpPr>
          <p:nvPr/>
        </p:nvSpPr>
        <p:spPr bwMode="auto">
          <a:xfrm>
            <a:off x="5435600" y="3690938"/>
            <a:ext cx="0" cy="577850"/>
          </a:xfrm>
          <a:prstGeom prst="line">
            <a:avLst/>
          </a:prstGeom>
          <a:noFill/>
          <a:ln w="22225">
            <a:solidFill>
              <a:srgbClr val="FF3300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93650C-C12C-42E5-BB78-75A0A66149E6}" type="slidenum">
              <a:rPr lang="en-GB" smtClean="0">
                <a:latin typeface="Arial" charset="0"/>
                <a:cs typeface="Arial" charset="0"/>
              </a:rPr>
              <a:pPr/>
              <a:t>30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4034" name="Picture 4" descr="0909225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98513"/>
            <a:ext cx="4716462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Obraz 4" descr="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803525"/>
            <a:ext cx="52451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BF4518-C0C2-483A-9893-4B9DBC69C78C}" type="slidenum">
              <a:rPr lang="en-GB" smtClean="0">
                <a:latin typeface="Arial" charset="0"/>
                <a:cs typeface="Arial" charset="0"/>
              </a:rPr>
              <a:pPr/>
              <a:t>31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5058" name="Obraz 2" descr="DSC_00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06463"/>
            <a:ext cx="80137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E1FE8F-529E-471E-B027-46E1B8A6D824}" type="slidenum">
              <a:rPr lang="en-GB" smtClean="0">
                <a:latin typeface="Arial" charset="0"/>
                <a:cs typeface="Arial" charset="0"/>
              </a:rPr>
              <a:pPr/>
              <a:t>32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539750" y="2205038"/>
            <a:ext cx="8064500" cy="6461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3200">
                <a:solidFill>
                  <a:schemeClr val="bg1"/>
                </a:solidFill>
                <a:latin typeface="Comic Sans MS" pitchFamily="66" charset="0"/>
              </a:rPr>
              <a:t>Backup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1F951C-D3F3-4537-AAB6-A20F2D7A4507}" type="slidenum">
              <a:rPr lang="en-GB" smtClean="0">
                <a:latin typeface="Arial" charset="0"/>
                <a:cs typeface="Arial" charset="0"/>
              </a:rPr>
              <a:pPr/>
              <a:t>33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143000"/>
            <a:ext cx="8058150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FD3E5F4-85BB-4C95-AFCB-36CC63180978}" type="slidenum">
              <a:rPr lang="en-GB" smtClean="0">
                <a:latin typeface="Arial" charset="0"/>
                <a:cs typeface="Arial" charset="0"/>
              </a:rPr>
              <a:pPr/>
              <a:t>34</a:t>
            </a:fld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48130" name="Picture 4" descr="ave2_tracks"/>
          <p:cNvPicPr>
            <a:picLocks noChangeAspect="1" noChangeArrowheads="1"/>
          </p:cNvPicPr>
          <p:nvPr/>
        </p:nvPicPr>
        <p:blipFill>
          <a:blip r:embed="rId2"/>
          <a:srcRect b="14857"/>
          <a:stretch>
            <a:fillRect/>
          </a:stretch>
        </p:blipFill>
        <p:spPr bwMode="auto">
          <a:xfrm>
            <a:off x="1258888" y="976313"/>
            <a:ext cx="70580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65113" y="1054100"/>
            <a:ext cx="38750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Average </a:t>
            </a:r>
            <a:r>
              <a:rPr lang="pl-PL">
                <a:latin typeface="Comic Sans MS" pitchFamily="66" charset="0"/>
              </a:rPr>
              <a:t>#</a:t>
            </a:r>
            <a:r>
              <a:rPr lang="en-US">
                <a:latin typeface="Comic Sans MS" pitchFamily="66" charset="0"/>
              </a:rPr>
              <a:t> of tracks in bb events: 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 	34 VELO tracks,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	33 long tracks, 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	19 T tracks, 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	6   upstream tracks 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	14 downstream tracks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Total	106 reconstructed tracks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04800" y="50927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20-50 hits assigned to each long tracks.</a:t>
            </a:r>
          </a:p>
          <a:p>
            <a:pPr eaLnBrk="0" hangingPunct="0"/>
            <a:r>
              <a:rPr lang="en-US">
                <a:latin typeface="Comic Sans MS" pitchFamily="66" charset="0"/>
              </a:rPr>
              <a:t>98.7% assigned correctly.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181600" y="993775"/>
            <a:ext cx="2546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Assigned Hits</a:t>
            </a:r>
            <a:endParaRPr lang="en-US">
              <a:latin typeface="Comic Sans MS" pitchFamily="66" charset="0"/>
            </a:endParaRPr>
          </a:p>
          <a:p>
            <a:pPr eaLnBrk="0" hangingPunct="0"/>
            <a:r>
              <a:rPr lang="en-US">
                <a:solidFill>
                  <a:srgbClr val="0000CC"/>
                </a:solidFill>
                <a:latin typeface="Comic Sans MS" pitchFamily="66" charset="0"/>
              </a:rPr>
              <a:t>Reconstructed Tracks</a:t>
            </a:r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4211638" y="188913"/>
            <a:ext cx="326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2400">
                <a:solidFill>
                  <a:schemeClr val="bg1"/>
                </a:solidFill>
                <a:latin typeface="Comic Sans MS" pitchFamily="66" charset="0"/>
              </a:rPr>
              <a:t>The LHCb tracking</a:t>
            </a: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A9230D-B483-4F06-90E4-E21F70174358}" type="slidenum">
              <a:rPr lang="en-GB" smtClean="0">
                <a:latin typeface="Arial" charset="0"/>
                <a:cs typeface="Arial" charset="0"/>
              </a:rPr>
              <a:pPr/>
              <a:t>35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3563938" y="188913"/>
            <a:ext cx="453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2400">
                <a:solidFill>
                  <a:schemeClr val="bg1"/>
                </a:solidFill>
                <a:latin typeface="Comic Sans MS" pitchFamily="66" charset="0"/>
              </a:rPr>
              <a:t>Data processing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44675"/>
            <a:ext cx="28797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6" name="Group 7"/>
          <p:cNvGrpSpPr>
            <a:grpSpLocks/>
          </p:cNvGrpSpPr>
          <p:nvPr/>
        </p:nvGrpSpPr>
        <p:grpSpPr bwMode="auto">
          <a:xfrm>
            <a:off x="539750" y="1268413"/>
            <a:ext cx="2735263" cy="1690687"/>
            <a:chOff x="295" y="1221"/>
            <a:chExt cx="1723" cy="1065"/>
          </a:xfrm>
        </p:grpSpPr>
        <p:pic>
          <p:nvPicPr>
            <p:cNvPr id="4916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1389"/>
              <a:ext cx="1678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7" name="Line 9"/>
            <p:cNvSpPr>
              <a:spLocks noChangeShapeType="1"/>
            </p:cNvSpPr>
            <p:nvPr/>
          </p:nvSpPr>
          <p:spPr bwMode="auto">
            <a:xfrm flipV="1">
              <a:off x="295" y="1570"/>
              <a:ext cx="771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10"/>
            <p:cNvSpPr>
              <a:spLocks noChangeShapeType="1"/>
            </p:cNvSpPr>
            <p:nvPr/>
          </p:nvSpPr>
          <p:spPr bwMode="auto">
            <a:xfrm flipV="1">
              <a:off x="1170" y="1221"/>
              <a:ext cx="454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Freeform 11"/>
          <p:cNvSpPr>
            <a:spLocks/>
          </p:cNvSpPr>
          <p:nvPr/>
        </p:nvSpPr>
        <p:spPr bwMode="auto">
          <a:xfrm>
            <a:off x="2517775" y="2144713"/>
            <a:ext cx="3455988" cy="1558925"/>
          </a:xfrm>
          <a:custGeom>
            <a:avLst/>
            <a:gdLst>
              <a:gd name="T0" fmla="*/ 0 w 2177"/>
              <a:gd name="T1" fmla="*/ 90 h 982"/>
              <a:gd name="T2" fmla="*/ 453 w 2177"/>
              <a:gd name="T3" fmla="*/ 136 h 982"/>
              <a:gd name="T4" fmla="*/ 1134 w 2177"/>
              <a:gd name="T5" fmla="*/ 907 h 982"/>
              <a:gd name="T6" fmla="*/ 2177 w 2177"/>
              <a:gd name="T7" fmla="*/ 589 h 982"/>
              <a:gd name="T8" fmla="*/ 0 60000 65536"/>
              <a:gd name="T9" fmla="*/ 0 60000 65536"/>
              <a:gd name="T10" fmla="*/ 0 60000 65536"/>
              <a:gd name="T11" fmla="*/ 0 60000 65536"/>
              <a:gd name="T12" fmla="*/ 0 w 2177"/>
              <a:gd name="T13" fmla="*/ 0 h 982"/>
              <a:gd name="T14" fmla="*/ 2177 w 2177"/>
              <a:gd name="T15" fmla="*/ 982 h 9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7" h="982">
                <a:moveTo>
                  <a:pt x="0" y="90"/>
                </a:moveTo>
                <a:cubicBezTo>
                  <a:pt x="132" y="45"/>
                  <a:pt x="264" y="0"/>
                  <a:pt x="453" y="136"/>
                </a:cubicBezTo>
                <a:cubicBezTo>
                  <a:pt x="642" y="272"/>
                  <a:pt x="847" y="832"/>
                  <a:pt x="1134" y="907"/>
                </a:cubicBezTo>
                <a:cubicBezTo>
                  <a:pt x="1421" y="982"/>
                  <a:pt x="1799" y="785"/>
                  <a:pt x="2177" y="58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8" name="Text Box 12"/>
          <p:cNvSpPr txBox="1">
            <a:spLocks noChangeArrowheads="1"/>
          </p:cNvSpPr>
          <p:nvPr/>
        </p:nvSpPr>
        <p:spPr bwMode="auto">
          <a:xfrm>
            <a:off x="3708400" y="1004888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VELO front-end</a:t>
            </a:r>
          </a:p>
        </p:txBody>
      </p:sp>
      <p:sp>
        <p:nvSpPr>
          <p:cNvPr id="49159" name="Freeform 13"/>
          <p:cNvSpPr>
            <a:spLocks/>
          </p:cNvSpPr>
          <p:nvPr/>
        </p:nvSpPr>
        <p:spPr bwMode="auto">
          <a:xfrm>
            <a:off x="2468563" y="1341438"/>
            <a:ext cx="2497137" cy="935037"/>
          </a:xfrm>
          <a:custGeom>
            <a:avLst/>
            <a:gdLst>
              <a:gd name="T0" fmla="*/ 31 w 1573"/>
              <a:gd name="T1" fmla="*/ 589 h 589"/>
              <a:gd name="T2" fmla="*/ 212 w 1573"/>
              <a:gd name="T3" fmla="*/ 317 h 589"/>
              <a:gd name="T4" fmla="*/ 1301 w 1573"/>
              <a:gd name="T5" fmla="*/ 136 h 589"/>
              <a:gd name="T6" fmla="*/ 1573 w 1573"/>
              <a:gd name="T7" fmla="*/ 0 h 589"/>
              <a:gd name="T8" fmla="*/ 0 60000 65536"/>
              <a:gd name="T9" fmla="*/ 0 60000 65536"/>
              <a:gd name="T10" fmla="*/ 0 60000 65536"/>
              <a:gd name="T11" fmla="*/ 0 60000 65536"/>
              <a:gd name="T12" fmla="*/ 0 w 1573"/>
              <a:gd name="T13" fmla="*/ 0 h 589"/>
              <a:gd name="T14" fmla="*/ 1573 w 1573"/>
              <a:gd name="T15" fmla="*/ 589 h 5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3" h="589">
                <a:moveTo>
                  <a:pt x="31" y="589"/>
                </a:moveTo>
                <a:cubicBezTo>
                  <a:pt x="15" y="491"/>
                  <a:pt x="0" y="393"/>
                  <a:pt x="212" y="317"/>
                </a:cubicBezTo>
                <a:cubicBezTo>
                  <a:pt x="424" y="241"/>
                  <a:pt x="1074" y="189"/>
                  <a:pt x="1301" y="136"/>
                </a:cubicBezTo>
                <a:cubicBezTo>
                  <a:pt x="1528" y="83"/>
                  <a:pt x="1550" y="41"/>
                  <a:pt x="157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Text Box 14"/>
          <p:cNvSpPr txBox="1">
            <a:spLocks noChangeArrowheads="1"/>
          </p:cNvSpPr>
          <p:nvPr/>
        </p:nvSpPr>
        <p:spPr bwMode="auto">
          <a:xfrm>
            <a:off x="6804025" y="1412875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TELL1 board</a:t>
            </a:r>
          </a:p>
        </p:txBody>
      </p: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6084888" y="4437063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Raw cluster buffer</a:t>
            </a:r>
          </a:p>
        </p:txBody>
      </p:sp>
      <p:sp>
        <p:nvSpPr>
          <p:cNvPr id="49162" name="Line 16"/>
          <p:cNvSpPr>
            <a:spLocks noChangeShapeType="1"/>
          </p:cNvSpPr>
          <p:nvPr/>
        </p:nvSpPr>
        <p:spPr bwMode="auto">
          <a:xfrm>
            <a:off x="7075488" y="4016375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7"/>
          <p:cNvSpPr>
            <a:spLocks noChangeShapeType="1"/>
          </p:cNvSpPr>
          <p:nvPr/>
        </p:nvSpPr>
        <p:spPr bwMode="auto">
          <a:xfrm>
            <a:off x="7092950" y="4930775"/>
            <a:ext cx="0" cy="43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Text Box 18"/>
          <p:cNvSpPr txBox="1">
            <a:spLocks noChangeArrowheads="1"/>
          </p:cNvSpPr>
          <p:nvPr/>
        </p:nvSpPr>
        <p:spPr bwMode="auto">
          <a:xfrm>
            <a:off x="6265863" y="5419725"/>
            <a:ext cx="16573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Reconstruction</a:t>
            </a:r>
          </a:p>
        </p:txBody>
      </p:sp>
      <p:sp>
        <p:nvSpPr>
          <p:cNvPr id="49165" name="Text Box 19"/>
          <p:cNvSpPr txBox="1">
            <a:spLocks noChangeArrowheads="1"/>
          </p:cNvSpPr>
          <p:nvPr/>
        </p:nvSpPr>
        <p:spPr bwMode="auto">
          <a:xfrm>
            <a:off x="250825" y="3789363"/>
            <a:ext cx="56165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Comic Sans MS" pitchFamily="66" charset="0"/>
              </a:rPr>
              <a:t>Hit </a:t>
            </a:r>
            <a:r>
              <a:rPr lang="en-US">
                <a:latin typeface="Comic Sans MS" pitchFamily="66" charset="0"/>
              </a:rPr>
              <a:t>Processing</a:t>
            </a:r>
            <a:r>
              <a:rPr lang="en-GB">
                <a:latin typeface="Comic Sans MS" pitchFamily="66" charset="0"/>
              </a:rPr>
              <a:t> board </a:t>
            </a:r>
            <a:r>
              <a:rPr lang="pl-PL">
                <a:latin typeface="Comic Sans MS" pitchFamily="66" charset="0"/>
              </a:rPr>
              <a:t>– TELL1, FPGA based</a:t>
            </a:r>
            <a:endParaRPr lang="en-GB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Main goal – </a:t>
            </a: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suppress the data</a:t>
            </a:r>
            <a:r>
              <a:rPr lang="en-GB">
                <a:latin typeface="Comic Sans MS" pitchFamily="66" charset="0"/>
              </a:rPr>
              <a:t> </a:t>
            </a:r>
            <a:r>
              <a:rPr lang="pl-PL">
                <a:latin typeface="Comic Sans MS" pitchFamily="66" charset="0"/>
              </a:rPr>
              <a:t>(factor ~ 200)</a:t>
            </a:r>
          </a:p>
          <a:p>
            <a:pPr lvl="1">
              <a:spcBef>
                <a:spcPct val="50000"/>
              </a:spcBef>
            </a:pPr>
            <a:r>
              <a:rPr lang="pl-PL">
                <a:latin typeface="Comic Sans MS" pitchFamily="66" charset="0"/>
              </a:rPr>
              <a:t>From non-zero suppressed (2048 /sensor)</a:t>
            </a:r>
            <a:r>
              <a:rPr lang="en-GB">
                <a:latin typeface="Comic Sans MS" pitchFamily="66" charset="0"/>
              </a:rPr>
              <a:t> </a:t>
            </a:r>
            <a:endParaRPr lang="pl-PL">
              <a:latin typeface="Comic Sans MS" pitchFamily="66" charset="0"/>
            </a:endParaRPr>
          </a:p>
          <a:p>
            <a:pPr lvl="1">
              <a:spcBef>
                <a:spcPct val="50000"/>
              </a:spcBef>
            </a:pPr>
            <a:r>
              <a:rPr lang="pl-PL">
                <a:latin typeface="Comic Sans MS" pitchFamily="66" charset="0"/>
              </a:rPr>
              <a:t>To zero suppressed (</a:t>
            </a:r>
            <a:r>
              <a:rPr lang="pl-PL">
                <a:solidFill>
                  <a:srgbClr val="FF0000"/>
                </a:solidFill>
                <a:latin typeface="Comic Sans MS" pitchFamily="66" charset="0"/>
              </a:rPr>
              <a:t>clusters only</a:t>
            </a:r>
            <a:r>
              <a:rPr lang="pl-PL">
                <a:latin typeface="Comic Sans MS" pitchFamily="66" charset="0"/>
              </a:rPr>
              <a:t>)</a:t>
            </a:r>
            <a:endParaRPr lang="en-GB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Technically it is a farm of parallel stream processors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F9DCCC-D970-4A7F-937C-00E3737585A5}" type="slidenum">
              <a:rPr lang="en-GB" smtClean="0">
                <a:latin typeface="Arial" charset="0"/>
                <a:cs typeface="Arial" charset="0"/>
              </a:rPr>
              <a:pPr/>
              <a:t>36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563938" y="117475"/>
            <a:ext cx="4537075" cy="5032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Clusterisation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73238"/>
            <a:ext cx="748823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68313" y="849313"/>
            <a:ext cx="83518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>
                <a:solidFill>
                  <a:srgbClr val="FF3300"/>
                </a:solidFill>
                <a:latin typeface="Comic Sans MS" pitchFamily="66" charset="0"/>
              </a:rPr>
              <a:t>Occupancy</a:t>
            </a: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extremely important – needs to be monitor</a:t>
            </a:r>
            <a:r>
              <a:rPr lang="pl-PL">
                <a:latin typeface="Comic Sans MS" pitchFamily="66" charset="0"/>
              </a:rPr>
              <a:t>ed</a:t>
            </a:r>
            <a:r>
              <a:rPr lang="en-GB">
                <a:latin typeface="Comic Sans MS" pitchFamily="66" charset="0"/>
              </a:rPr>
              <a:t> constantly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Noisy (dead) channels may cause many problems during hit reconstruction phase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331913" y="573405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3300"/>
                </a:solidFill>
                <a:latin typeface="Comic Sans MS" pitchFamily="66" charset="0"/>
              </a:rPr>
              <a:t>Agreement between data and simulation astonishing!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A543A6-AE6C-4FA1-88F3-68858CE1C8B0}" type="slidenum">
              <a:rPr lang="en-GB" smtClean="0">
                <a:latin typeface="Arial" charset="0"/>
                <a:cs typeface="Arial" charset="0"/>
              </a:rPr>
              <a:pPr/>
              <a:t>37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3571875" y="188913"/>
            <a:ext cx="46005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Tracking Performance</a:t>
            </a: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1203" name="Picture 7"/>
          <p:cNvPicPr>
            <a:picLocks noChangeAspect="1" noChangeArrowheads="1"/>
          </p:cNvPicPr>
          <p:nvPr/>
        </p:nvPicPr>
        <p:blipFill>
          <a:blip r:embed="rId2"/>
          <a:srcRect l="6868" b="5266"/>
          <a:stretch>
            <a:fillRect/>
          </a:stretch>
        </p:blipFill>
        <p:spPr bwMode="auto">
          <a:xfrm>
            <a:off x="960438" y="830263"/>
            <a:ext cx="3179762" cy="408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1204" name="Text Box 19"/>
          <p:cNvSpPr txBox="1">
            <a:spLocks noChangeArrowheads="1"/>
          </p:cNvSpPr>
          <p:nvPr/>
        </p:nvSpPr>
        <p:spPr bwMode="auto">
          <a:xfrm>
            <a:off x="827088" y="5351463"/>
            <a:ext cx="3240087" cy="9159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δp/p = 0.38 – 0.55 %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Resolution dominated by the multiple scattering effect</a:t>
            </a:r>
          </a:p>
        </p:txBody>
      </p:sp>
      <p:sp>
        <p:nvSpPr>
          <p:cNvPr id="51205" name="Text Box 20"/>
          <p:cNvSpPr txBox="1">
            <a:spLocks noChangeArrowheads="1"/>
          </p:cNvSpPr>
          <p:nvPr/>
        </p:nvSpPr>
        <p:spPr bwMode="auto">
          <a:xfrm>
            <a:off x="4932363" y="5351463"/>
            <a:ext cx="3240087" cy="915987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σ</a:t>
            </a:r>
            <a:r>
              <a:rPr lang="en-US" baseline="-25000">
                <a:solidFill>
                  <a:schemeClr val="bg1"/>
                </a:solidFill>
                <a:latin typeface="Comic Sans MS" pitchFamily="66" charset="0"/>
              </a:rPr>
              <a:t>IP </a:t>
            </a:r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= 14 μm + 35 μm/p 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Error dominated by material before first measurement</a:t>
            </a:r>
          </a:p>
        </p:txBody>
      </p:sp>
      <p:grpSp>
        <p:nvGrpSpPr>
          <p:cNvPr id="51206" name="Group 22"/>
          <p:cNvGrpSpPr>
            <a:grpSpLocks/>
          </p:cNvGrpSpPr>
          <p:nvPr/>
        </p:nvGrpSpPr>
        <p:grpSpPr bwMode="auto">
          <a:xfrm>
            <a:off x="542925" y="874713"/>
            <a:ext cx="7845425" cy="4354512"/>
            <a:chOff x="342" y="551"/>
            <a:chExt cx="4942" cy="2743"/>
          </a:xfrm>
        </p:grpSpPr>
        <p:sp>
          <p:nvSpPr>
            <p:cNvPr id="51207" name="Text Box 8"/>
            <p:cNvSpPr txBox="1">
              <a:spLocks noChangeArrowheads="1"/>
            </p:cNvSpPr>
            <p:nvPr/>
          </p:nvSpPr>
          <p:spPr bwMode="auto">
            <a:xfrm>
              <a:off x="2056" y="3160"/>
              <a:ext cx="3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p (GeV)</a:t>
              </a:r>
            </a:p>
          </p:txBody>
        </p:sp>
        <p:sp>
          <p:nvSpPr>
            <p:cNvPr id="51208" name="Text Box 9"/>
            <p:cNvSpPr txBox="1">
              <a:spLocks noChangeArrowheads="1"/>
            </p:cNvSpPr>
            <p:nvPr/>
          </p:nvSpPr>
          <p:spPr bwMode="auto">
            <a:xfrm rot="-5400000">
              <a:off x="223" y="1183"/>
              <a:ext cx="48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500">
                  <a:latin typeface="Comic Sans MS" pitchFamily="66" charset="0"/>
                  <a:cs typeface="Times New Roman" pitchFamily="18" charset="0"/>
                </a:rPr>
                <a:t>δ</a:t>
              </a:r>
              <a:r>
                <a:rPr lang="en-US" sz="1500" baseline="-25000">
                  <a:latin typeface="Comic Sans MS" pitchFamily="66" charset="0"/>
                </a:rPr>
                <a:t>p</a:t>
              </a:r>
              <a:r>
                <a:rPr lang="en-US" sz="1500">
                  <a:latin typeface="Comic Sans MS" pitchFamily="66" charset="0"/>
                </a:rPr>
                <a:t>/p  (%)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 rot="-5400000">
              <a:off x="62" y="2440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# of Tracks</a:t>
              </a:r>
            </a:p>
          </p:txBody>
        </p:sp>
        <p:sp>
          <p:nvSpPr>
            <p:cNvPr id="51210" name="Rectangle 13"/>
            <p:cNvSpPr>
              <a:spLocks noChangeArrowheads="1"/>
            </p:cNvSpPr>
            <p:nvPr/>
          </p:nvSpPr>
          <p:spPr bwMode="auto">
            <a:xfrm>
              <a:off x="3385" y="1020"/>
              <a:ext cx="253" cy="1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pl-PL"/>
            </a:p>
          </p:txBody>
        </p:sp>
        <p:pic>
          <p:nvPicPr>
            <p:cNvPr id="51211" name="Picture 14"/>
            <p:cNvPicPr>
              <a:picLocks noChangeAspect="1" noChangeArrowheads="1"/>
            </p:cNvPicPr>
            <p:nvPr/>
          </p:nvPicPr>
          <p:blipFill>
            <a:blip r:embed="rId3"/>
            <a:srcRect l="5820" b="5933"/>
            <a:stretch>
              <a:fillRect/>
            </a:stretch>
          </p:blipFill>
          <p:spPr bwMode="auto">
            <a:xfrm>
              <a:off x="3181" y="551"/>
              <a:ext cx="2103" cy="255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</p:pic>
        <p:sp>
          <p:nvSpPr>
            <p:cNvPr id="51212" name="Text Box 16"/>
            <p:cNvSpPr txBox="1">
              <a:spLocks noChangeArrowheads="1"/>
            </p:cNvSpPr>
            <p:nvPr/>
          </p:nvSpPr>
          <p:spPr bwMode="auto">
            <a:xfrm rot="-5400000">
              <a:off x="2506" y="1267"/>
              <a:ext cx="9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Comic Sans MS" pitchFamily="66" charset="0"/>
                </a:rPr>
                <a:t>IP Resolution (mm)</a:t>
              </a:r>
            </a:p>
          </p:txBody>
        </p:sp>
        <p:sp>
          <p:nvSpPr>
            <p:cNvPr id="51213" name="Text Box 18"/>
            <p:cNvSpPr txBox="1">
              <a:spLocks noChangeArrowheads="1"/>
            </p:cNvSpPr>
            <p:nvPr/>
          </p:nvSpPr>
          <p:spPr bwMode="auto">
            <a:xfrm>
              <a:off x="4571" y="3158"/>
              <a:ext cx="57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1/p</a:t>
              </a:r>
              <a:r>
                <a:rPr lang="en-US" sz="1400" baseline="-25000">
                  <a:latin typeface="Times New Roman" pitchFamily="18" charset="0"/>
                </a:rPr>
                <a:t>T</a:t>
              </a:r>
              <a:r>
                <a:rPr lang="en-US" sz="1400">
                  <a:latin typeface="Times New Roman" pitchFamily="18" charset="0"/>
                </a:rPr>
                <a:t> (GeV</a:t>
              </a:r>
              <a:r>
                <a:rPr lang="en-US" sz="1400" baseline="30000">
                  <a:latin typeface="Symbol" pitchFamily="18" charset="2"/>
                </a:rPr>
                <a:t>-1</a:t>
              </a:r>
              <a:r>
                <a:rPr lang="en-US" sz="14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51214" name="Rectangle 21"/>
            <p:cNvSpPr>
              <a:spLocks noChangeArrowheads="1"/>
            </p:cNvSpPr>
            <p:nvPr/>
          </p:nvSpPr>
          <p:spPr bwMode="auto">
            <a:xfrm rot="-5400000">
              <a:off x="2645" y="2413"/>
              <a:ext cx="7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# of Tracks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3106A5-DE27-4197-8B18-79AD9AEEBC4E}" type="slidenum">
              <a:rPr lang="en-GB" smtClean="0">
                <a:latin typeface="Arial" charset="0"/>
                <a:cs typeface="Arial" charset="0"/>
              </a:rPr>
              <a:pPr/>
              <a:t>38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3500438" y="188913"/>
            <a:ext cx="4598987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Vertexing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760413"/>
            <a:ext cx="40100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28" name="Group 14"/>
          <p:cNvGrpSpPr>
            <a:grpSpLocks/>
          </p:cNvGrpSpPr>
          <p:nvPr/>
        </p:nvGrpSpPr>
        <p:grpSpPr bwMode="auto">
          <a:xfrm>
            <a:off x="5219700" y="765175"/>
            <a:ext cx="3600450" cy="3240088"/>
            <a:chOff x="3288" y="663"/>
            <a:chExt cx="2268" cy="2041"/>
          </a:xfrm>
        </p:grpSpPr>
        <p:pic>
          <p:nvPicPr>
            <p:cNvPr id="5225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8" y="702"/>
              <a:ext cx="2268" cy="20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2256" name="Text Box 7"/>
            <p:cNvSpPr txBox="1">
              <a:spLocks noChangeArrowheads="1"/>
            </p:cNvSpPr>
            <p:nvPr/>
          </p:nvSpPr>
          <p:spPr bwMode="auto">
            <a:xfrm>
              <a:off x="4467" y="664"/>
              <a:ext cx="1089" cy="226"/>
            </a:xfrm>
            <a:prstGeom prst="rect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σ = 168 μm</a:t>
              </a:r>
            </a:p>
          </p:txBody>
        </p:sp>
        <p:sp>
          <p:nvSpPr>
            <p:cNvPr id="52257" name="Text Box 8"/>
            <p:cNvSpPr txBox="1">
              <a:spLocks noChangeArrowheads="1"/>
            </p:cNvSpPr>
            <p:nvPr/>
          </p:nvSpPr>
          <p:spPr bwMode="auto">
            <a:xfrm>
              <a:off x="3572" y="663"/>
              <a:ext cx="862" cy="226"/>
            </a:xfrm>
            <a:prstGeom prst="rect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B</a:t>
              </a:r>
              <a:r>
                <a:rPr lang="en-GB" baseline="-25000">
                  <a:solidFill>
                    <a:schemeClr val="bg1"/>
                  </a:solidFill>
                  <a:latin typeface="Comic Sans MS" pitchFamily="66" charset="0"/>
                </a:rPr>
                <a:t>S</a:t>
              </a: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 </a:t>
              </a:r>
              <a:r>
                <a:rPr lang="en-GB">
                  <a:solidFill>
                    <a:schemeClr val="bg1"/>
                  </a:solidFill>
                  <a:latin typeface="OpenSymbol" pitchFamily="2" charset="0"/>
                </a:rPr>
                <a:t>→ </a:t>
              </a: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D</a:t>
              </a:r>
              <a:r>
                <a:rPr lang="en-GB" baseline="-25000">
                  <a:solidFill>
                    <a:schemeClr val="bg1"/>
                  </a:solidFill>
                  <a:latin typeface="Comic Sans MS" pitchFamily="66" charset="0"/>
                </a:rPr>
                <a:t>S</a:t>
              </a:r>
              <a:r>
                <a:rPr lang="en-GB">
                  <a:solidFill>
                    <a:schemeClr val="bg1"/>
                  </a:solidFill>
                  <a:latin typeface="Comic Sans MS" pitchFamily="66" charset="0"/>
                </a:rPr>
                <a:t>π</a:t>
              </a:r>
            </a:p>
          </p:txBody>
        </p:sp>
      </p:grpSp>
      <p:grpSp>
        <p:nvGrpSpPr>
          <p:cNvPr id="52229" name="Group 45"/>
          <p:cNvGrpSpPr>
            <a:grpSpLocks/>
          </p:cNvGrpSpPr>
          <p:nvPr/>
        </p:nvGrpSpPr>
        <p:grpSpPr bwMode="auto">
          <a:xfrm>
            <a:off x="34925" y="3571875"/>
            <a:ext cx="2714625" cy="2654300"/>
            <a:chOff x="22" y="2250"/>
            <a:chExt cx="1710" cy="1672"/>
          </a:xfrm>
        </p:grpSpPr>
        <p:pic>
          <p:nvPicPr>
            <p:cNvPr id="52253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" y="2250"/>
              <a:ext cx="1710" cy="16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2254" name="Text Box 11"/>
            <p:cNvSpPr txBox="1">
              <a:spLocks noChangeArrowheads="1"/>
            </p:cNvSpPr>
            <p:nvPr/>
          </p:nvSpPr>
          <p:spPr bwMode="auto">
            <a:xfrm>
              <a:off x="249" y="2259"/>
              <a:ext cx="750" cy="19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l-GR" sz="1500">
                  <a:latin typeface="Comic Sans MS" pitchFamily="66" charset="0"/>
                </a:rPr>
                <a:t>σ</a:t>
              </a:r>
              <a:r>
                <a:rPr lang="en-GB" sz="1500" baseline="-25000">
                  <a:latin typeface="Comic Sans MS" pitchFamily="66" charset="0"/>
                </a:rPr>
                <a:t>x</a:t>
              </a:r>
              <a:r>
                <a:rPr lang="pl-PL" sz="1500" baseline="-25000"/>
                <a:t>,y</a:t>
              </a:r>
              <a:r>
                <a:rPr lang="en-GB" sz="1500">
                  <a:latin typeface="Comic Sans MS" pitchFamily="66" charset="0"/>
                </a:rPr>
                <a:t>= </a:t>
              </a:r>
              <a:r>
                <a:rPr lang="pl-PL" sz="1500">
                  <a:latin typeface="Comic Sans MS" pitchFamily="66" charset="0"/>
                </a:rPr>
                <a:t>9</a:t>
              </a:r>
              <a:r>
                <a:rPr lang="en-GB" sz="1500">
                  <a:latin typeface="Comic Sans MS" pitchFamily="66" charset="0"/>
                </a:rPr>
                <a:t> μm</a:t>
              </a:r>
            </a:p>
          </p:txBody>
        </p:sp>
      </p:grpSp>
      <p:pic>
        <p:nvPicPr>
          <p:cNvPr id="5223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573463"/>
            <a:ext cx="2554287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31" name="Text Box 13"/>
          <p:cNvSpPr txBox="1">
            <a:spLocks noChangeArrowheads="1"/>
          </p:cNvSpPr>
          <p:nvPr/>
        </p:nvSpPr>
        <p:spPr bwMode="auto">
          <a:xfrm>
            <a:off x="3194050" y="3586163"/>
            <a:ext cx="1190625" cy="31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19138" hangingPunct="0">
              <a:lnSpc>
                <a:spcPct val="97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</a:tabLst>
            </a:pPr>
            <a:r>
              <a:rPr lang="en-GB" sz="1500">
                <a:latin typeface="Comic Sans MS" pitchFamily="66" charset="0"/>
              </a:rPr>
              <a:t>σ</a:t>
            </a:r>
            <a:r>
              <a:rPr lang="pl-PL" sz="1500" baseline="-25000"/>
              <a:t>z</a:t>
            </a:r>
            <a:r>
              <a:rPr lang="en-GB" sz="1500">
                <a:latin typeface="Comic Sans MS" pitchFamily="66" charset="0"/>
              </a:rPr>
              <a:t>= 47 μm</a:t>
            </a:r>
          </a:p>
        </p:txBody>
      </p:sp>
      <p:grpSp>
        <p:nvGrpSpPr>
          <p:cNvPr id="52232" name="Group 39"/>
          <p:cNvGrpSpPr>
            <a:grpSpLocks/>
          </p:cNvGrpSpPr>
          <p:nvPr/>
        </p:nvGrpSpPr>
        <p:grpSpPr bwMode="auto">
          <a:xfrm>
            <a:off x="1116013" y="765175"/>
            <a:ext cx="3878262" cy="2328863"/>
            <a:chOff x="703" y="482"/>
            <a:chExt cx="2443" cy="1467"/>
          </a:xfrm>
        </p:grpSpPr>
        <p:sp>
          <p:nvSpPr>
            <p:cNvPr id="52236" name="Text Box 18"/>
            <p:cNvSpPr txBox="1">
              <a:spLocks noChangeArrowheads="1"/>
            </p:cNvSpPr>
            <p:nvPr/>
          </p:nvSpPr>
          <p:spPr bwMode="auto">
            <a:xfrm>
              <a:off x="703" y="1253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PV</a:t>
              </a:r>
            </a:p>
          </p:txBody>
        </p:sp>
        <p:sp>
          <p:nvSpPr>
            <p:cNvPr id="52237" name="Text Box 19"/>
            <p:cNvSpPr txBox="1">
              <a:spLocks noChangeArrowheads="1"/>
            </p:cNvSpPr>
            <p:nvPr/>
          </p:nvSpPr>
          <p:spPr bwMode="auto">
            <a:xfrm>
              <a:off x="1617" y="806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B</a:t>
              </a:r>
              <a:r>
                <a:rPr lang="en-GB" baseline="-25000">
                  <a:latin typeface="Comic Sans MS" pitchFamily="66" charset="0"/>
                </a:rPr>
                <a:t>S</a:t>
              </a:r>
              <a:endParaRPr lang="en-GB">
                <a:latin typeface="Comic Sans MS" pitchFamily="66" charset="0"/>
              </a:endParaRPr>
            </a:p>
          </p:txBody>
        </p:sp>
        <p:sp>
          <p:nvSpPr>
            <p:cNvPr id="52238" name="Line 21"/>
            <p:cNvSpPr>
              <a:spLocks noChangeShapeType="1"/>
            </p:cNvSpPr>
            <p:nvPr/>
          </p:nvSpPr>
          <p:spPr bwMode="auto">
            <a:xfrm>
              <a:off x="884" y="981"/>
              <a:ext cx="454" cy="635"/>
            </a:xfrm>
            <a:prstGeom prst="line">
              <a:avLst/>
            </a:prstGeom>
            <a:noFill/>
            <a:ln w="317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Text Box 22"/>
            <p:cNvSpPr txBox="1">
              <a:spLocks noChangeArrowheads="1"/>
            </p:cNvSpPr>
            <p:nvPr/>
          </p:nvSpPr>
          <p:spPr bwMode="auto">
            <a:xfrm>
              <a:off x="1565" y="1480"/>
              <a:ext cx="4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B</a:t>
              </a:r>
              <a:r>
                <a:rPr lang="en-GB" baseline="-25000">
                  <a:latin typeface="Comic Sans MS" pitchFamily="66" charset="0"/>
                </a:rPr>
                <a:t>TAG</a:t>
              </a:r>
              <a:endParaRPr lang="en-GB">
                <a:latin typeface="Comic Sans MS" pitchFamily="66" charset="0"/>
              </a:endParaRPr>
            </a:p>
          </p:txBody>
        </p:sp>
        <p:sp>
          <p:nvSpPr>
            <p:cNvPr id="52240" name="Oval 23"/>
            <p:cNvSpPr>
              <a:spLocks noChangeArrowheads="1"/>
            </p:cNvSpPr>
            <p:nvPr/>
          </p:nvSpPr>
          <p:spPr bwMode="auto">
            <a:xfrm rot="3087621">
              <a:off x="1277" y="1616"/>
              <a:ext cx="227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241" name="Line 24"/>
            <p:cNvSpPr>
              <a:spLocks noChangeShapeType="1"/>
            </p:cNvSpPr>
            <p:nvPr/>
          </p:nvSpPr>
          <p:spPr bwMode="auto">
            <a:xfrm>
              <a:off x="1474" y="1706"/>
              <a:ext cx="182" cy="91"/>
            </a:xfrm>
            <a:prstGeom prst="line">
              <a:avLst/>
            </a:prstGeom>
            <a:noFill/>
            <a:ln w="317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Line 25"/>
            <p:cNvSpPr>
              <a:spLocks noChangeShapeType="1"/>
            </p:cNvSpPr>
            <p:nvPr/>
          </p:nvSpPr>
          <p:spPr bwMode="auto">
            <a:xfrm>
              <a:off x="1474" y="1752"/>
              <a:ext cx="91" cy="136"/>
            </a:xfrm>
            <a:prstGeom prst="line">
              <a:avLst/>
            </a:prstGeom>
            <a:noFill/>
            <a:ln w="317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3" name="Line 26"/>
            <p:cNvSpPr>
              <a:spLocks noChangeShapeType="1"/>
            </p:cNvSpPr>
            <p:nvPr/>
          </p:nvSpPr>
          <p:spPr bwMode="auto">
            <a:xfrm>
              <a:off x="1383" y="1768"/>
              <a:ext cx="0" cy="181"/>
            </a:xfrm>
            <a:prstGeom prst="line">
              <a:avLst/>
            </a:prstGeom>
            <a:noFill/>
            <a:ln w="317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Text Box 29"/>
            <p:cNvSpPr txBox="1">
              <a:spLocks noChangeArrowheads="1"/>
            </p:cNvSpPr>
            <p:nvPr/>
          </p:nvSpPr>
          <p:spPr bwMode="auto">
            <a:xfrm>
              <a:off x="2064" y="482"/>
              <a:ext cx="4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π</a:t>
              </a:r>
              <a:r>
                <a:rPr lang="en-GB" baseline="30000">
                  <a:latin typeface="Comic Sans MS" pitchFamily="66" charset="0"/>
                </a:rPr>
                <a:t>+</a:t>
              </a:r>
              <a:r>
                <a:rPr lang="en-GB">
                  <a:latin typeface="Comic Sans MS" pitchFamily="66" charset="0"/>
                </a:rPr>
                <a:t> (K</a:t>
              </a:r>
              <a:r>
                <a:rPr lang="en-GB" baseline="30000">
                  <a:latin typeface="Comic Sans MS" pitchFamily="66" charset="0"/>
                </a:rPr>
                <a:t>+</a:t>
              </a:r>
              <a:r>
                <a:rPr lang="en-GB">
                  <a:latin typeface="Comic Sans MS" pitchFamily="66" charset="0"/>
                </a:rPr>
                <a:t>)</a:t>
              </a:r>
            </a:p>
          </p:txBody>
        </p:sp>
        <p:sp>
          <p:nvSpPr>
            <p:cNvPr id="52245" name="Text Box 30"/>
            <p:cNvSpPr txBox="1">
              <a:spLocks noChangeArrowheads="1"/>
            </p:cNvSpPr>
            <p:nvPr/>
          </p:nvSpPr>
          <p:spPr bwMode="auto">
            <a:xfrm>
              <a:off x="2835" y="981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K</a:t>
              </a:r>
              <a:r>
                <a:rPr lang="en-GB" baseline="30000">
                  <a:latin typeface="Comic Sans MS" pitchFamily="66" charset="0"/>
                </a:rPr>
                <a:t>-</a:t>
              </a:r>
              <a:endParaRPr lang="en-GB">
                <a:latin typeface="Comic Sans MS" pitchFamily="66" charset="0"/>
              </a:endParaRPr>
            </a:p>
          </p:txBody>
        </p:sp>
        <p:sp>
          <p:nvSpPr>
            <p:cNvPr id="52246" name="Text Box 31"/>
            <p:cNvSpPr txBox="1">
              <a:spLocks noChangeArrowheads="1"/>
            </p:cNvSpPr>
            <p:nvPr/>
          </p:nvSpPr>
          <p:spPr bwMode="auto">
            <a:xfrm>
              <a:off x="2789" y="754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K</a:t>
              </a:r>
              <a:r>
                <a:rPr lang="en-GB" baseline="30000">
                  <a:latin typeface="Comic Sans MS" pitchFamily="66" charset="0"/>
                </a:rPr>
                <a:t>+</a:t>
              </a:r>
              <a:endParaRPr lang="en-GB">
                <a:latin typeface="Comic Sans MS" pitchFamily="66" charset="0"/>
              </a:endParaRPr>
            </a:p>
          </p:txBody>
        </p:sp>
        <p:sp>
          <p:nvSpPr>
            <p:cNvPr id="52247" name="Text Box 32"/>
            <p:cNvSpPr txBox="1">
              <a:spLocks noChangeArrowheads="1"/>
            </p:cNvSpPr>
            <p:nvPr/>
          </p:nvSpPr>
          <p:spPr bwMode="auto">
            <a:xfrm>
              <a:off x="2829" y="1192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π</a:t>
              </a:r>
              <a:r>
                <a:rPr lang="en-GB" baseline="30000">
                  <a:latin typeface="Comic Sans MS" pitchFamily="66" charset="0"/>
                </a:rPr>
                <a:t>-</a:t>
              </a:r>
              <a:endParaRPr lang="en-GB">
                <a:latin typeface="Comic Sans MS" pitchFamily="66" charset="0"/>
              </a:endParaRPr>
            </a:p>
          </p:txBody>
        </p:sp>
        <p:sp>
          <p:nvSpPr>
            <p:cNvPr id="52248" name="Text Box 33"/>
            <p:cNvSpPr txBox="1">
              <a:spLocks noChangeArrowheads="1"/>
            </p:cNvSpPr>
            <p:nvPr/>
          </p:nvSpPr>
          <p:spPr bwMode="auto">
            <a:xfrm>
              <a:off x="2172" y="1208"/>
              <a:ext cx="2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D</a:t>
              </a:r>
              <a:r>
                <a:rPr lang="en-GB" baseline="-25000">
                  <a:latin typeface="Comic Sans MS" pitchFamily="66" charset="0"/>
                </a:rPr>
                <a:t>S</a:t>
              </a:r>
              <a:endParaRPr lang="en-GB">
                <a:latin typeface="Comic Sans MS" pitchFamily="66" charset="0"/>
              </a:endParaRPr>
            </a:p>
          </p:txBody>
        </p:sp>
        <p:sp>
          <p:nvSpPr>
            <p:cNvPr id="52249" name="Line 34"/>
            <p:cNvSpPr>
              <a:spLocks noChangeShapeType="1"/>
            </p:cNvSpPr>
            <p:nvPr/>
          </p:nvSpPr>
          <p:spPr bwMode="auto">
            <a:xfrm flipV="1">
              <a:off x="884" y="618"/>
              <a:ext cx="4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35"/>
            <p:cNvSpPr>
              <a:spLocks noChangeShapeType="1"/>
            </p:cNvSpPr>
            <p:nvPr/>
          </p:nvSpPr>
          <p:spPr bwMode="auto">
            <a:xfrm flipV="1">
              <a:off x="1927" y="709"/>
              <a:ext cx="46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37"/>
            <p:cNvSpPr>
              <a:spLocks noChangeShapeType="1"/>
            </p:cNvSpPr>
            <p:nvPr/>
          </p:nvSpPr>
          <p:spPr bwMode="auto">
            <a:xfrm>
              <a:off x="930" y="618"/>
              <a:ext cx="1043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med"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Text Box 38"/>
            <p:cNvSpPr txBox="1">
              <a:spLocks noChangeArrowheads="1"/>
            </p:cNvSpPr>
            <p:nvPr/>
          </p:nvSpPr>
          <p:spPr bwMode="auto">
            <a:xfrm>
              <a:off x="1655" y="482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L</a:t>
              </a:r>
            </a:p>
          </p:txBody>
        </p:sp>
      </p:grpSp>
      <p:sp>
        <p:nvSpPr>
          <p:cNvPr id="52233" name="Freeform 41"/>
          <p:cNvSpPr>
            <a:spLocks/>
          </p:cNvSpPr>
          <p:nvPr/>
        </p:nvSpPr>
        <p:spPr bwMode="auto">
          <a:xfrm>
            <a:off x="636588" y="1557338"/>
            <a:ext cx="2206625" cy="2303462"/>
          </a:xfrm>
          <a:custGeom>
            <a:avLst/>
            <a:gdLst>
              <a:gd name="T0" fmla="*/ 483 w 1390"/>
              <a:gd name="T1" fmla="*/ 0 h 1451"/>
              <a:gd name="T2" fmla="*/ 392 w 1390"/>
              <a:gd name="T3" fmla="*/ 181 h 1451"/>
              <a:gd name="T4" fmla="*/ 166 w 1390"/>
              <a:gd name="T5" fmla="*/ 408 h 1451"/>
              <a:gd name="T6" fmla="*/ 1390 w 1390"/>
              <a:gd name="T7" fmla="*/ 1451 h 1451"/>
              <a:gd name="T8" fmla="*/ 0 60000 65536"/>
              <a:gd name="T9" fmla="*/ 0 60000 65536"/>
              <a:gd name="T10" fmla="*/ 0 60000 65536"/>
              <a:gd name="T11" fmla="*/ 0 60000 65536"/>
              <a:gd name="T12" fmla="*/ 0 w 1390"/>
              <a:gd name="T13" fmla="*/ 0 h 1451"/>
              <a:gd name="T14" fmla="*/ 1390 w 1390"/>
              <a:gd name="T15" fmla="*/ 1451 h 14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0" h="1451">
                <a:moveTo>
                  <a:pt x="483" y="0"/>
                </a:moveTo>
                <a:cubicBezTo>
                  <a:pt x="464" y="56"/>
                  <a:pt x="445" y="113"/>
                  <a:pt x="392" y="181"/>
                </a:cubicBezTo>
                <a:cubicBezTo>
                  <a:pt x="339" y="249"/>
                  <a:pt x="0" y="196"/>
                  <a:pt x="166" y="408"/>
                </a:cubicBezTo>
                <a:cubicBezTo>
                  <a:pt x="332" y="620"/>
                  <a:pt x="861" y="1035"/>
                  <a:pt x="1390" y="14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4" name="Freeform 42"/>
          <p:cNvSpPr>
            <a:spLocks/>
          </p:cNvSpPr>
          <p:nvPr/>
        </p:nvSpPr>
        <p:spPr bwMode="auto">
          <a:xfrm>
            <a:off x="2963863" y="1844675"/>
            <a:ext cx="2760662" cy="876300"/>
          </a:xfrm>
          <a:custGeom>
            <a:avLst/>
            <a:gdLst>
              <a:gd name="T0" fmla="*/ 60 w 1739"/>
              <a:gd name="T1" fmla="*/ 0 h 552"/>
              <a:gd name="T2" fmla="*/ 151 w 1739"/>
              <a:gd name="T3" fmla="*/ 318 h 552"/>
              <a:gd name="T4" fmla="*/ 968 w 1739"/>
              <a:gd name="T5" fmla="*/ 544 h 552"/>
              <a:gd name="T6" fmla="*/ 1739 w 1739"/>
              <a:gd name="T7" fmla="*/ 272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1739"/>
              <a:gd name="T13" fmla="*/ 0 h 552"/>
              <a:gd name="T14" fmla="*/ 1739 w 1739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9" h="552">
                <a:moveTo>
                  <a:pt x="60" y="0"/>
                </a:moveTo>
                <a:cubicBezTo>
                  <a:pt x="30" y="113"/>
                  <a:pt x="0" y="227"/>
                  <a:pt x="151" y="318"/>
                </a:cubicBezTo>
                <a:cubicBezTo>
                  <a:pt x="302" y="409"/>
                  <a:pt x="703" y="552"/>
                  <a:pt x="968" y="544"/>
                </a:cubicBezTo>
                <a:cubicBezTo>
                  <a:pt x="1233" y="536"/>
                  <a:pt x="1486" y="404"/>
                  <a:pt x="1739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5" name="Text Box 44"/>
          <p:cNvSpPr txBox="1">
            <a:spLocks noChangeArrowheads="1"/>
          </p:cNvSpPr>
          <p:nvPr/>
        </p:nvSpPr>
        <p:spPr bwMode="auto">
          <a:xfrm>
            <a:off x="5580063" y="4419600"/>
            <a:ext cx="32400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Proper time – τ = Lm</a:t>
            </a:r>
            <a:r>
              <a:rPr lang="en-GB" baseline="-25000">
                <a:latin typeface="Comic Sans MS" pitchFamily="66" charset="0"/>
              </a:rPr>
              <a:t>B</a:t>
            </a:r>
            <a:r>
              <a:rPr lang="en-GB">
                <a:latin typeface="Comic Sans MS" pitchFamily="66" charset="0"/>
              </a:rPr>
              <a:t>/p</a:t>
            </a:r>
            <a:r>
              <a:rPr lang="en-GB" baseline="-25000">
                <a:latin typeface="Comic Sans MS" pitchFamily="66" charset="0"/>
              </a:rPr>
              <a:t>B</a:t>
            </a:r>
            <a:r>
              <a:rPr lang="en-GB">
                <a:latin typeface="Comic Sans MS" pitchFamily="66" charset="0"/>
              </a:rPr>
              <a:t>c dominated by B vtx resolution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σ</a:t>
            </a:r>
            <a:r>
              <a:rPr lang="en-GB" baseline="-25000">
                <a:latin typeface="Comic Sans MS" pitchFamily="66" charset="0"/>
              </a:rPr>
              <a:t>τ </a:t>
            </a:r>
            <a:r>
              <a:rPr lang="en-GB">
                <a:latin typeface="Comic Sans MS" pitchFamily="66" charset="0"/>
              </a:rPr>
              <a:t>~ 40 fs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σ</a:t>
            </a:r>
            <a:r>
              <a:rPr lang="en-GB" baseline="-25000">
                <a:latin typeface="Comic Sans MS" pitchFamily="66" charset="0"/>
              </a:rPr>
              <a:t>M(B)</a:t>
            </a:r>
            <a:r>
              <a:rPr lang="en-GB">
                <a:latin typeface="Comic Sans MS" pitchFamily="66" charset="0"/>
              </a:rPr>
              <a:t> ~ 14 MeV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73A6DD-597C-4E90-A72D-6F0CC8486C29}" type="slidenum">
              <a:rPr lang="en-GB" smtClean="0">
                <a:latin typeface="Arial" charset="0"/>
                <a:cs typeface="Arial" charset="0"/>
              </a:rPr>
              <a:pPr/>
              <a:t>39</a:t>
            </a:fld>
            <a:endParaRPr lang="en-GB" smtClean="0">
              <a:latin typeface="Arial" charset="0"/>
              <a:cs typeface="Arial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62" name="Równanie" r:id="rId3" imgW="114120" imgH="215640" progId="Equation.3">
              <p:embed/>
            </p:oleObj>
          </a:graphicData>
        </a:graphic>
      </p:graphicFrame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0" y="3429000"/>
            <a:ext cx="889317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omic Sans MS" pitchFamily="66" charset="0"/>
              </a:rPr>
              <a:t>Inject Xe gas (10</a:t>
            </a:r>
            <a:r>
              <a:rPr lang="en-US" sz="2000" baseline="30000">
                <a:latin typeface="Comic Sans MS" pitchFamily="66" charset="0"/>
              </a:rPr>
              <a:t>-7</a:t>
            </a:r>
            <a:r>
              <a:rPr lang="en-US" sz="2000">
                <a:latin typeface="Comic Sans MS" pitchFamily="66" charset="0"/>
              </a:rPr>
              <a:t> torr) into</a:t>
            </a: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    </a:t>
            </a:r>
            <a:r>
              <a:rPr lang="en-US" sz="2000">
                <a:latin typeface="Comic Sans MS" pitchFamily="66" charset="0"/>
              </a:rPr>
              <a:t> VELO region.</a:t>
            </a: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Reconstruct  beam - gas interaction vertices</a:t>
            </a:r>
            <a:endParaRPr lang="en-US"/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>
                <a:latin typeface="Comic Sans MS" pitchFamily="66" charset="0"/>
              </a:rPr>
              <a:t>Must have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Comic Sans MS" pitchFamily="66" charset="0"/>
              </a:rPr>
              <a:t>Vertex resolution in X/Y </a:t>
            </a:r>
            <a:r>
              <a:rPr lang="en-US"/>
              <a:t>&lt;&lt;</a:t>
            </a:r>
            <a:r>
              <a:rPr lang="en-US">
                <a:latin typeface="Comic Sans MS" pitchFamily="66" charset="0"/>
              </a:rPr>
              <a:t> beam</a:t>
            </a:r>
            <a:r>
              <a:rPr lang="en-US"/>
              <a:t> </a:t>
            </a:r>
            <a:r>
              <a:rPr lang="en-US">
                <a:latin typeface="Comic Sans MS" pitchFamily="66" charset="0"/>
              </a:rPr>
              <a:t>sizes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Comic Sans MS" pitchFamily="66" charset="0"/>
              </a:rPr>
              <a:t>Dependence on X/Y (gas density, efficiency, ...) must be small or well known.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latin typeface="Comic Sans MS" pitchFamily="66" charset="0"/>
              </a:rPr>
              <a:t>Ability to distinguish beam1-gas beam2-gas and beam1-beam2 interaction.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6516688" y="1076325"/>
            <a:ext cx="242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33CC"/>
                </a:solidFill>
                <a:latin typeface="Comic Sans MS" pitchFamily="66" charset="0"/>
              </a:rPr>
              <a:t>Measure </a:t>
            </a:r>
            <a:r>
              <a:rPr lang="en-US">
                <a:solidFill>
                  <a:srgbClr val="0033CC"/>
                </a:solidFill>
                <a:latin typeface="Comic Sans MS" pitchFamily="66" charset="0"/>
              </a:rPr>
              <a:t>beam profiles</a:t>
            </a:r>
          </a:p>
        </p:txBody>
      </p:sp>
      <p:sp>
        <p:nvSpPr>
          <p:cNvPr id="40967" name="Rectangle 15"/>
          <p:cNvSpPr>
            <a:spLocks noChangeArrowheads="1"/>
          </p:cNvSpPr>
          <p:nvPr/>
        </p:nvSpPr>
        <p:spPr bwMode="auto">
          <a:xfrm>
            <a:off x="3429000" y="188913"/>
            <a:ext cx="4743450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Comic Sans MS" pitchFamily="66" charset="0"/>
              </a:rPr>
              <a:t>Gas Target</a:t>
            </a:r>
            <a:endParaRPr lang="en-US" sz="320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68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419726" y="2224087"/>
            <a:ext cx="2957512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9" name="Group 18"/>
          <p:cNvGrpSpPr>
            <a:grpSpLocks/>
          </p:cNvGrpSpPr>
          <p:nvPr/>
        </p:nvGrpSpPr>
        <p:grpSpPr bwMode="auto">
          <a:xfrm>
            <a:off x="323850" y="692150"/>
            <a:ext cx="8351838" cy="1679575"/>
            <a:chOff x="204" y="663"/>
            <a:chExt cx="5261" cy="1058"/>
          </a:xfrm>
        </p:grpSpPr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657" y="935"/>
            <a:ext cx="4190" cy="750"/>
          </p:xfrm>
          <a:graphic>
            <a:graphicData uri="http://schemas.openxmlformats.org/presentationml/2006/ole">
              <p:oleObj spid="_x0000_s40963" name="Równanie" r:id="rId5" imgW="3174840" imgH="660240" progId="Equation.3">
                <p:embed/>
              </p:oleObj>
            </a:graphicData>
          </a:graphic>
        </p:graphicFrame>
        <p:sp>
          <p:nvSpPr>
            <p:cNvPr id="40970" name="Rectangle 4"/>
            <p:cNvSpPr>
              <a:spLocks noChangeArrowheads="1"/>
            </p:cNvSpPr>
            <p:nvPr/>
          </p:nvSpPr>
          <p:spPr bwMode="auto">
            <a:xfrm>
              <a:off x="249" y="890"/>
              <a:ext cx="521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>
                <a:lnSpc>
                  <a:spcPct val="120000"/>
                </a:lnSpc>
              </a:pPr>
              <a:endParaRPr lang="en-US" sz="2000" u="sng">
                <a:latin typeface="Comic Sans MS" pitchFamily="66" charset="0"/>
              </a:endParaRPr>
            </a:p>
          </p:txBody>
        </p:sp>
        <p:sp>
          <p:nvSpPr>
            <p:cNvPr id="40971" name="Text Box 9"/>
            <p:cNvSpPr txBox="1">
              <a:spLocks noChangeArrowheads="1"/>
            </p:cNvSpPr>
            <p:nvPr/>
          </p:nvSpPr>
          <p:spPr bwMode="auto">
            <a:xfrm>
              <a:off x="204" y="663"/>
              <a:ext cx="21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Comic Sans MS" pitchFamily="66" charset="0"/>
                </a:rPr>
                <a:t>From Accelerator</a:t>
              </a:r>
            </a:p>
          </p:txBody>
        </p:sp>
        <p:sp>
          <p:nvSpPr>
            <p:cNvPr id="40972" name="Oval 11"/>
            <p:cNvSpPr>
              <a:spLocks noChangeArrowheads="1"/>
            </p:cNvSpPr>
            <p:nvPr/>
          </p:nvSpPr>
          <p:spPr bwMode="auto">
            <a:xfrm>
              <a:off x="1020" y="935"/>
              <a:ext cx="539" cy="35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3" name="Oval 12"/>
            <p:cNvSpPr>
              <a:spLocks noChangeArrowheads="1"/>
            </p:cNvSpPr>
            <p:nvPr/>
          </p:nvSpPr>
          <p:spPr bwMode="auto">
            <a:xfrm>
              <a:off x="2562" y="1207"/>
              <a:ext cx="1905" cy="36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4" name="Freeform 13"/>
            <p:cNvSpPr>
              <a:spLocks/>
            </p:cNvSpPr>
            <p:nvPr/>
          </p:nvSpPr>
          <p:spPr bwMode="auto">
            <a:xfrm>
              <a:off x="204" y="890"/>
              <a:ext cx="846" cy="469"/>
            </a:xfrm>
            <a:custGeom>
              <a:avLst/>
              <a:gdLst>
                <a:gd name="T0" fmla="*/ 846 w 846"/>
                <a:gd name="T1" fmla="*/ 272 h 469"/>
                <a:gd name="T2" fmla="*/ 302 w 846"/>
                <a:gd name="T3" fmla="*/ 454 h 469"/>
                <a:gd name="T4" fmla="*/ 30 w 846"/>
                <a:gd name="T5" fmla="*/ 181 h 469"/>
                <a:gd name="T6" fmla="*/ 121 w 846"/>
                <a:gd name="T7" fmla="*/ 0 h 4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6"/>
                <a:gd name="T13" fmla="*/ 0 h 469"/>
                <a:gd name="T14" fmla="*/ 846 w 846"/>
                <a:gd name="T15" fmla="*/ 469 h 4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6" h="469">
                  <a:moveTo>
                    <a:pt x="846" y="272"/>
                  </a:moveTo>
                  <a:cubicBezTo>
                    <a:pt x="642" y="370"/>
                    <a:pt x="438" y="469"/>
                    <a:pt x="302" y="454"/>
                  </a:cubicBezTo>
                  <a:cubicBezTo>
                    <a:pt x="166" y="439"/>
                    <a:pt x="60" y="257"/>
                    <a:pt x="30" y="181"/>
                  </a:cubicBezTo>
                  <a:cubicBezTo>
                    <a:pt x="0" y="105"/>
                    <a:pt x="60" y="52"/>
                    <a:pt x="12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Freeform 17"/>
            <p:cNvSpPr>
              <a:spLocks/>
            </p:cNvSpPr>
            <p:nvPr/>
          </p:nvSpPr>
          <p:spPr bwMode="auto">
            <a:xfrm>
              <a:off x="4195" y="1162"/>
              <a:ext cx="998" cy="559"/>
            </a:xfrm>
            <a:custGeom>
              <a:avLst/>
              <a:gdLst>
                <a:gd name="T0" fmla="*/ 0 w 998"/>
                <a:gd name="T1" fmla="*/ 363 h 559"/>
                <a:gd name="T2" fmla="*/ 409 w 998"/>
                <a:gd name="T3" fmla="*/ 544 h 559"/>
                <a:gd name="T4" fmla="*/ 817 w 998"/>
                <a:gd name="T5" fmla="*/ 454 h 559"/>
                <a:gd name="T6" fmla="*/ 998 w 998"/>
                <a:gd name="T7" fmla="*/ 0 h 5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8"/>
                <a:gd name="T13" fmla="*/ 0 h 559"/>
                <a:gd name="T14" fmla="*/ 998 w 998"/>
                <a:gd name="T15" fmla="*/ 559 h 5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8" h="559">
                  <a:moveTo>
                    <a:pt x="0" y="363"/>
                  </a:moveTo>
                  <a:cubicBezTo>
                    <a:pt x="136" y="446"/>
                    <a:pt x="273" y="529"/>
                    <a:pt x="409" y="544"/>
                  </a:cubicBezTo>
                  <a:cubicBezTo>
                    <a:pt x="545" y="559"/>
                    <a:pt x="719" y="544"/>
                    <a:pt x="817" y="454"/>
                  </a:cubicBezTo>
                  <a:cubicBezTo>
                    <a:pt x="915" y="364"/>
                    <a:pt x="956" y="182"/>
                    <a:pt x="99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8C42C8-11F9-4146-89BF-FF31462EDE63}" type="slidenum">
              <a:rPr lang="en-GB" smtClean="0">
                <a:latin typeface="Arial" charset="0"/>
                <a:cs typeface="Arial" charset="0"/>
              </a:rPr>
              <a:pPr/>
              <a:t>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500438" y="188913"/>
            <a:ext cx="4673600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Physics prospects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grpSp>
        <p:nvGrpSpPr>
          <p:cNvPr id="17411" name="Group 10"/>
          <p:cNvGrpSpPr>
            <a:grpSpLocks/>
          </p:cNvGrpSpPr>
          <p:nvPr/>
        </p:nvGrpSpPr>
        <p:grpSpPr bwMode="auto">
          <a:xfrm>
            <a:off x="468313" y="2205038"/>
            <a:ext cx="8135937" cy="1871662"/>
            <a:chOff x="476" y="2296"/>
            <a:chExt cx="4981" cy="1034"/>
          </a:xfrm>
        </p:grpSpPr>
        <p:pic>
          <p:nvPicPr>
            <p:cNvPr id="17414" name="Picture 13" descr="bs_sCt_bb_HA_mumu"/>
            <p:cNvPicPr>
              <a:picLocks noChangeAspect="1" noChangeArrowheads="1"/>
            </p:cNvPicPr>
            <p:nvPr/>
          </p:nvPicPr>
          <p:blipFill>
            <a:blip r:embed="rId2">
              <a:lum contrast="60000"/>
            </a:blip>
            <a:srcRect/>
            <a:stretch>
              <a:fillRect/>
            </a:stretch>
          </p:blipFill>
          <p:spPr bwMode="auto">
            <a:xfrm>
              <a:off x="476" y="2341"/>
              <a:ext cx="1417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4" y="2341"/>
              <a:ext cx="1579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69" y="2477"/>
              <a:ext cx="1488" cy="7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7417" name="Text Box 8"/>
            <p:cNvSpPr txBox="1">
              <a:spLocks noChangeArrowheads="1"/>
            </p:cNvSpPr>
            <p:nvPr/>
          </p:nvSpPr>
          <p:spPr bwMode="auto">
            <a:xfrm>
              <a:off x="3152" y="2296"/>
              <a:ext cx="480" cy="18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+ NP?</a:t>
              </a:r>
            </a:p>
          </p:txBody>
        </p:sp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4876" y="2296"/>
              <a:ext cx="480" cy="186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FF0000"/>
                  </a:solidFill>
                  <a:latin typeface="Comic Sans MS" pitchFamily="66" charset="0"/>
                </a:rPr>
                <a:t>+ NP?</a:t>
              </a:r>
            </a:p>
          </p:txBody>
        </p:sp>
      </p:grp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23850" y="1073150"/>
            <a:ext cx="8424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omic Sans MS" pitchFamily="66" charset="0"/>
                <a:sym typeface="Symbol" pitchFamily="18" charset="2"/>
              </a:rPr>
              <a:t> b  s  transitions: far from having full picture, space for NP effects</a:t>
            </a:r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Flavour physics observables have sensitivity to new particles at high mass scales via their virtual effects in loop diagrams:</a:t>
            </a:r>
          </a:p>
        </p:txBody>
      </p:sp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334963" y="4340225"/>
            <a:ext cx="84248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Comic Sans MS" pitchFamily="66" charset="0"/>
                <a:sym typeface="Symbol" pitchFamily="18" charset="2"/>
              </a:rPr>
              <a:t> Loop diagrams are sensitive to New Physics effects (heavy particles)</a:t>
            </a:r>
            <a:endParaRPr lang="en-GB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Limits come from both experiment (measurement precision) and theoretical uncertainties (not CM energy)</a:t>
            </a:r>
          </a:p>
          <a:p>
            <a:pPr>
              <a:buFontTx/>
              <a:buChar char="•"/>
            </a:pPr>
            <a:r>
              <a:rPr lang="en-GB">
                <a:latin typeface="Comic Sans MS" pitchFamily="66" charset="0"/>
              </a:rPr>
              <a:t> Heavy flavour physics can provide reliable hints before direct observation of new particles is made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E28239-9384-4662-9277-5F6D0259179D}" type="slidenum">
              <a:rPr lang="en-GB" smtClean="0">
                <a:latin typeface="Arial" charset="0"/>
                <a:cs typeface="Arial" charset="0"/>
              </a:rPr>
              <a:pPr/>
              <a:t>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140200" y="188913"/>
            <a:ext cx="326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B physics at LHCb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73050" y="855663"/>
            <a:ext cx="86407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The LHCb is a forward spectrometer, angular acceptance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15 – 300 (250)</a:t>
            </a:r>
            <a:r>
              <a:rPr lang="en-GB" sz="1600">
                <a:latin typeface="Comic Sans MS" pitchFamily="66" charset="0"/>
              </a:rPr>
              <a:t> mrad or in other ‘pseudo-rapidity language’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η</a:t>
            </a:r>
            <a:r>
              <a:rPr lang="en-GB" sz="1600">
                <a:solidFill>
                  <a:srgbClr val="FF0000"/>
                </a:solidFill>
                <a:latin typeface="OpenSymbol" pitchFamily="2" charset="0"/>
              </a:rPr>
              <a:t> =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1.9 - 4.9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A forward spectrometer is sufficient for the physics since produced bb pairs are strongly correlated and forward peaked 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For the designed LHC machine energy of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14 TeV</a:t>
            </a:r>
            <a:r>
              <a:rPr lang="en-GB" sz="1600">
                <a:latin typeface="Comic Sans MS" pitchFamily="66" charset="0"/>
              </a:rPr>
              <a:t> extrapolated cross-section (PYTHIA) is about 500 μb </a:t>
            </a:r>
            <a:r>
              <a:rPr lang="pl-PL" sz="1600">
                <a:latin typeface="Comic Sans MS" pitchFamily="66" charset="0"/>
              </a:rPr>
              <a:t>this</a:t>
            </a:r>
            <a:r>
              <a:rPr lang="en-GB" sz="1600">
                <a:latin typeface="Comic Sans MS" pitchFamily="66" charset="0"/>
              </a:rPr>
              <a:t> is equivalent to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GB" sz="1600" baseline="3000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sz="1600">
                <a:solidFill>
                  <a:srgbClr val="FF0000"/>
                </a:solidFill>
                <a:latin typeface="Comic Sans MS" pitchFamily="66" charset="0"/>
              </a:rPr>
              <a:t>     </a:t>
            </a:r>
            <a:r>
              <a:rPr lang="en-GB" sz="1600">
                <a:latin typeface="Comic Sans MS" pitchFamily="66" charset="0"/>
              </a:rPr>
              <a:t>pairs per </a:t>
            </a:r>
            <a:r>
              <a:rPr lang="en-GB" sz="1600">
                <a:solidFill>
                  <a:srgbClr val="FF0000"/>
                </a:solidFill>
                <a:latin typeface="Comic Sans MS" pitchFamily="66" charset="0"/>
              </a:rPr>
              <a:t>year </a:t>
            </a:r>
            <a:r>
              <a:rPr lang="en-GB" sz="1600">
                <a:latin typeface="Comic Sans MS" pitchFamily="66" charset="0"/>
              </a:rPr>
              <a:t>(access to all b-hadrons)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But…, σ</a:t>
            </a:r>
            <a:r>
              <a:rPr lang="en-GB" sz="1600" baseline="-25000">
                <a:latin typeface="Comic Sans MS" pitchFamily="66" charset="0"/>
              </a:rPr>
              <a:t>bb</a:t>
            </a:r>
            <a:r>
              <a:rPr lang="en-GB" sz="1600">
                <a:latin typeface="Comic Sans MS" pitchFamily="66" charset="0"/>
              </a:rPr>
              <a:t>/σ</a:t>
            </a:r>
            <a:r>
              <a:rPr lang="en-GB" sz="1600" baseline="-25000">
                <a:latin typeface="Comic Sans MS" pitchFamily="66" charset="0"/>
              </a:rPr>
              <a:t>Tot</a:t>
            </a:r>
            <a:r>
              <a:rPr lang="en-GB" sz="1600">
                <a:latin typeface="Comic Sans MS" pitchFamily="66" charset="0"/>
              </a:rPr>
              <a:t>≈10</a:t>
            </a:r>
            <a:r>
              <a:rPr lang="en-GB" sz="1600" baseline="30000">
                <a:latin typeface="Comic Sans MS" pitchFamily="66" charset="0"/>
              </a:rPr>
              <a:t>-2</a:t>
            </a:r>
            <a:r>
              <a:rPr lang="en-GB" sz="1600">
                <a:latin typeface="Comic Sans MS" pitchFamily="66" charset="0"/>
              </a:rPr>
              <a:t>, in addition the most interesting events have tiny BR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Luminosity limited to 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~2x10</a:t>
            </a:r>
            <a:r>
              <a:rPr lang="en-GB" sz="1600" baseline="30000">
                <a:solidFill>
                  <a:srgbClr val="FF3300"/>
                </a:solidFill>
                <a:latin typeface="Comic Sans MS" pitchFamily="66" charset="0"/>
              </a:rPr>
              <a:t>32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 cm</a:t>
            </a:r>
            <a:r>
              <a:rPr lang="en-GB" sz="1600" baseline="30000">
                <a:solidFill>
                  <a:srgbClr val="FF3300"/>
                </a:solidFill>
                <a:latin typeface="Comic Sans MS" pitchFamily="66" charset="0"/>
              </a:rPr>
              <a:t>-2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 s</a:t>
            </a:r>
            <a:r>
              <a:rPr lang="en-GB" sz="1600" baseline="30000">
                <a:solidFill>
                  <a:srgbClr val="FF3300"/>
                </a:solidFill>
                <a:latin typeface="Comic Sans MS" pitchFamily="66" charset="0"/>
              </a:rPr>
              <a:t>-1</a:t>
            </a:r>
            <a:r>
              <a:rPr lang="en-GB" sz="1600">
                <a:latin typeface="Comic Sans MS" pitchFamily="66" charset="0"/>
              </a:rPr>
              <a:t> (to maximise the prob. of single int. per x-ing), 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2fb</a:t>
            </a:r>
            <a:r>
              <a:rPr lang="en-GB" sz="1600" baseline="30000">
                <a:solidFill>
                  <a:srgbClr val="FF3300"/>
                </a:solidFill>
                <a:latin typeface="Comic Sans MS" pitchFamily="66" charset="0"/>
              </a:rPr>
              <a:t>-1</a:t>
            </a:r>
            <a:r>
              <a:rPr lang="en-GB" sz="1600">
                <a:latin typeface="Comic Sans MS" pitchFamily="66" charset="0"/>
              </a:rPr>
              <a:t> per nominal year (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10</a:t>
            </a:r>
            <a:r>
              <a:rPr lang="en-GB" sz="1600" baseline="30000">
                <a:solidFill>
                  <a:srgbClr val="FF3300"/>
                </a:solidFill>
                <a:latin typeface="Comic Sans MS" pitchFamily="66" charset="0"/>
              </a:rPr>
              <a:t>7 </a:t>
            </a:r>
            <a:r>
              <a:rPr lang="en-GB" sz="1600">
                <a:solidFill>
                  <a:srgbClr val="FF3300"/>
                </a:solidFill>
                <a:latin typeface="Comic Sans MS" pitchFamily="66" charset="0"/>
              </a:rPr>
              <a:t>s</a:t>
            </a:r>
            <a:r>
              <a:rPr lang="en-GB" sz="1600">
                <a:latin typeface="Comic Sans MS" pitchFamily="66" charset="0"/>
              </a:rPr>
              <a:t>)</a:t>
            </a:r>
            <a:endParaRPr lang="en-GB" sz="160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51275"/>
            <a:ext cx="2562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Group 29"/>
          <p:cNvGrpSpPr>
            <a:grpSpLocks/>
          </p:cNvGrpSpPr>
          <p:nvPr/>
        </p:nvGrpSpPr>
        <p:grpSpPr bwMode="auto">
          <a:xfrm>
            <a:off x="468313" y="3860800"/>
            <a:ext cx="4103687" cy="2420938"/>
            <a:chOff x="204" y="2178"/>
            <a:chExt cx="2813" cy="1706"/>
          </a:xfrm>
        </p:grpSpPr>
        <p:pic>
          <p:nvPicPr>
            <p:cNvPr id="1844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2205"/>
              <a:ext cx="2358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2" name="Group 8"/>
            <p:cNvGrpSpPr>
              <a:grpSpLocks/>
            </p:cNvGrpSpPr>
            <p:nvPr/>
          </p:nvGrpSpPr>
          <p:grpSpPr bwMode="auto">
            <a:xfrm>
              <a:off x="2154" y="2932"/>
              <a:ext cx="408" cy="181"/>
              <a:chOff x="2200" y="2523"/>
              <a:chExt cx="408" cy="181"/>
            </a:xfrm>
          </p:grpSpPr>
          <p:sp>
            <p:nvSpPr>
              <p:cNvPr id="18461" name="Line 9"/>
              <p:cNvSpPr>
                <a:spLocks noChangeShapeType="1"/>
              </p:cNvSpPr>
              <p:nvPr/>
            </p:nvSpPr>
            <p:spPr bwMode="auto">
              <a:xfrm flipV="1">
                <a:off x="2200" y="2523"/>
                <a:ext cx="3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Line 10"/>
              <p:cNvSpPr>
                <a:spLocks noChangeShapeType="1"/>
              </p:cNvSpPr>
              <p:nvPr/>
            </p:nvSpPr>
            <p:spPr bwMode="auto">
              <a:xfrm>
                <a:off x="2200" y="2704"/>
                <a:ext cx="4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1882" y="2855"/>
              <a:ext cx="499" cy="237"/>
              <a:chOff x="2472" y="2931"/>
              <a:chExt cx="499" cy="237"/>
            </a:xfrm>
          </p:grpSpPr>
          <p:sp>
            <p:nvSpPr>
              <p:cNvPr id="18459" name="Text Box 12"/>
              <p:cNvSpPr txBox="1">
                <a:spLocks noChangeArrowheads="1"/>
              </p:cNvSpPr>
              <p:nvPr/>
            </p:nvSpPr>
            <p:spPr bwMode="auto">
              <a:xfrm>
                <a:off x="2472" y="2931"/>
                <a:ext cx="499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>
                    <a:latin typeface="Comic Sans MS" pitchFamily="66" charset="0"/>
                  </a:rPr>
                  <a:t>B - B</a:t>
                </a:r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>
                <a:off x="2732" y="2958"/>
                <a:ext cx="9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4" name="Group 14"/>
            <p:cNvGrpSpPr>
              <a:grpSpLocks/>
            </p:cNvGrpSpPr>
            <p:nvPr/>
          </p:nvGrpSpPr>
          <p:grpSpPr bwMode="auto">
            <a:xfrm rot="2068954">
              <a:off x="627" y="2516"/>
              <a:ext cx="136" cy="681"/>
              <a:chOff x="703" y="2659"/>
              <a:chExt cx="90" cy="590"/>
            </a:xfrm>
          </p:grpSpPr>
          <p:sp>
            <p:nvSpPr>
              <p:cNvPr id="18457" name="Line 15"/>
              <p:cNvSpPr>
                <a:spLocks noChangeShapeType="1"/>
              </p:cNvSpPr>
              <p:nvPr/>
            </p:nvSpPr>
            <p:spPr bwMode="auto">
              <a:xfrm flipV="1">
                <a:off x="703" y="2659"/>
                <a:ext cx="9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Line 16"/>
              <p:cNvSpPr>
                <a:spLocks noChangeShapeType="1"/>
              </p:cNvSpPr>
              <p:nvPr/>
            </p:nvSpPr>
            <p:spPr bwMode="auto">
              <a:xfrm>
                <a:off x="703" y="2976"/>
                <a:ext cx="9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5" name="Group 17"/>
            <p:cNvGrpSpPr>
              <a:grpSpLocks/>
            </p:cNvGrpSpPr>
            <p:nvPr/>
          </p:nvGrpSpPr>
          <p:grpSpPr bwMode="auto">
            <a:xfrm>
              <a:off x="294" y="2583"/>
              <a:ext cx="499" cy="237"/>
              <a:chOff x="2472" y="2931"/>
              <a:chExt cx="499" cy="237"/>
            </a:xfrm>
          </p:grpSpPr>
          <p:sp>
            <p:nvSpPr>
              <p:cNvPr id="18455" name="Text Box 18"/>
              <p:cNvSpPr txBox="1">
                <a:spLocks noChangeArrowheads="1"/>
              </p:cNvSpPr>
              <p:nvPr/>
            </p:nvSpPr>
            <p:spPr bwMode="auto">
              <a:xfrm>
                <a:off x="2472" y="2931"/>
                <a:ext cx="499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600">
                    <a:latin typeface="Comic Sans MS" pitchFamily="66" charset="0"/>
                  </a:rPr>
                  <a:t>B - B</a:t>
                </a:r>
              </a:p>
            </p:txBody>
          </p:sp>
          <p:sp>
            <p:nvSpPr>
              <p:cNvPr id="18456" name="Line 19"/>
              <p:cNvSpPr>
                <a:spLocks noChangeShapeType="1"/>
              </p:cNvSpPr>
              <p:nvPr/>
            </p:nvSpPr>
            <p:spPr bwMode="auto">
              <a:xfrm>
                <a:off x="2732" y="2958"/>
                <a:ext cx="9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6" name="Freeform 20"/>
            <p:cNvSpPr>
              <a:spLocks/>
            </p:cNvSpPr>
            <p:nvPr/>
          </p:nvSpPr>
          <p:spPr bwMode="auto">
            <a:xfrm>
              <a:off x="1352" y="3158"/>
              <a:ext cx="984" cy="726"/>
            </a:xfrm>
            <a:custGeom>
              <a:avLst/>
              <a:gdLst>
                <a:gd name="T0" fmla="*/ 953 w 984"/>
                <a:gd name="T1" fmla="*/ 0 h 726"/>
                <a:gd name="T2" fmla="*/ 908 w 984"/>
                <a:gd name="T3" fmla="*/ 227 h 726"/>
                <a:gd name="T4" fmla="*/ 499 w 984"/>
                <a:gd name="T5" fmla="*/ 726 h 726"/>
                <a:gd name="T6" fmla="*/ 0 w 984"/>
                <a:gd name="T7" fmla="*/ 227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4"/>
                <a:gd name="T13" fmla="*/ 0 h 726"/>
                <a:gd name="T14" fmla="*/ 984 w 984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4" h="726">
                  <a:moveTo>
                    <a:pt x="953" y="0"/>
                  </a:moveTo>
                  <a:cubicBezTo>
                    <a:pt x="968" y="53"/>
                    <a:pt x="984" y="106"/>
                    <a:pt x="908" y="227"/>
                  </a:cubicBezTo>
                  <a:cubicBezTo>
                    <a:pt x="832" y="348"/>
                    <a:pt x="650" y="726"/>
                    <a:pt x="499" y="726"/>
                  </a:cubicBezTo>
                  <a:cubicBezTo>
                    <a:pt x="348" y="726"/>
                    <a:pt x="174" y="476"/>
                    <a:pt x="0" y="227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Freeform 21"/>
            <p:cNvSpPr>
              <a:spLocks/>
            </p:cNvSpPr>
            <p:nvPr/>
          </p:nvSpPr>
          <p:spPr bwMode="auto">
            <a:xfrm>
              <a:off x="1701" y="2750"/>
              <a:ext cx="589" cy="567"/>
            </a:xfrm>
            <a:custGeom>
              <a:avLst/>
              <a:gdLst>
                <a:gd name="T0" fmla="*/ 589 w 589"/>
                <a:gd name="T1" fmla="*/ 408 h 567"/>
                <a:gd name="T2" fmla="*/ 453 w 589"/>
                <a:gd name="T3" fmla="*/ 499 h 567"/>
                <a:gd name="T4" fmla="*/ 0 w 589"/>
                <a:gd name="T5" fmla="*/ 0 h 567"/>
                <a:gd name="T6" fmla="*/ 0 60000 65536"/>
                <a:gd name="T7" fmla="*/ 0 60000 65536"/>
                <a:gd name="T8" fmla="*/ 0 60000 65536"/>
                <a:gd name="T9" fmla="*/ 0 w 589"/>
                <a:gd name="T10" fmla="*/ 0 h 567"/>
                <a:gd name="T11" fmla="*/ 589 w 589"/>
                <a:gd name="T12" fmla="*/ 567 h 5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9" h="567">
                  <a:moveTo>
                    <a:pt x="589" y="408"/>
                  </a:moveTo>
                  <a:cubicBezTo>
                    <a:pt x="570" y="487"/>
                    <a:pt x="551" y="567"/>
                    <a:pt x="453" y="499"/>
                  </a:cubicBezTo>
                  <a:cubicBezTo>
                    <a:pt x="355" y="431"/>
                    <a:pt x="177" y="215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22"/>
            <p:cNvSpPr>
              <a:spLocks/>
            </p:cNvSpPr>
            <p:nvPr/>
          </p:nvSpPr>
          <p:spPr bwMode="auto">
            <a:xfrm>
              <a:off x="884" y="2742"/>
              <a:ext cx="242" cy="597"/>
            </a:xfrm>
            <a:custGeom>
              <a:avLst/>
              <a:gdLst>
                <a:gd name="T0" fmla="*/ 0 w 242"/>
                <a:gd name="T1" fmla="*/ 8 h 597"/>
                <a:gd name="T2" fmla="*/ 227 w 242"/>
                <a:gd name="T3" fmla="*/ 98 h 597"/>
                <a:gd name="T4" fmla="*/ 91 w 242"/>
                <a:gd name="T5" fmla="*/ 597 h 597"/>
                <a:gd name="T6" fmla="*/ 0 60000 65536"/>
                <a:gd name="T7" fmla="*/ 0 60000 65536"/>
                <a:gd name="T8" fmla="*/ 0 60000 65536"/>
                <a:gd name="T9" fmla="*/ 0 w 242"/>
                <a:gd name="T10" fmla="*/ 0 h 597"/>
                <a:gd name="T11" fmla="*/ 242 w 242"/>
                <a:gd name="T12" fmla="*/ 597 h 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597">
                  <a:moveTo>
                    <a:pt x="0" y="8"/>
                  </a:moveTo>
                  <a:cubicBezTo>
                    <a:pt x="106" y="4"/>
                    <a:pt x="212" y="0"/>
                    <a:pt x="227" y="98"/>
                  </a:cubicBezTo>
                  <a:cubicBezTo>
                    <a:pt x="242" y="196"/>
                    <a:pt x="166" y="396"/>
                    <a:pt x="91" y="59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23"/>
            <p:cNvSpPr>
              <a:spLocks noChangeShapeType="1"/>
            </p:cNvSpPr>
            <p:nvPr/>
          </p:nvSpPr>
          <p:spPr bwMode="auto">
            <a:xfrm flipV="1">
              <a:off x="1565" y="2178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24"/>
            <p:cNvSpPr>
              <a:spLocks noChangeShapeType="1"/>
            </p:cNvSpPr>
            <p:nvPr/>
          </p:nvSpPr>
          <p:spPr bwMode="auto">
            <a:xfrm flipV="1">
              <a:off x="1791" y="2181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5"/>
            <p:cNvSpPr>
              <a:spLocks noChangeShapeType="1"/>
            </p:cNvSpPr>
            <p:nvPr/>
          </p:nvSpPr>
          <p:spPr bwMode="auto">
            <a:xfrm>
              <a:off x="1341" y="221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6"/>
            <p:cNvSpPr>
              <a:spLocks noChangeShapeType="1"/>
            </p:cNvSpPr>
            <p:nvPr/>
          </p:nvSpPr>
          <p:spPr bwMode="auto">
            <a:xfrm>
              <a:off x="1245" y="2217"/>
              <a:ext cx="31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7"/>
            <p:cNvSpPr>
              <a:spLocks noChangeShapeType="1"/>
            </p:cNvSpPr>
            <p:nvPr/>
          </p:nvSpPr>
          <p:spPr bwMode="auto">
            <a:xfrm>
              <a:off x="1791" y="2217"/>
              <a:ext cx="31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stealth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 Box 28"/>
            <p:cNvSpPr txBox="1">
              <a:spLocks noChangeArrowheads="1"/>
            </p:cNvSpPr>
            <p:nvPr/>
          </p:nvSpPr>
          <p:spPr bwMode="auto">
            <a:xfrm>
              <a:off x="1973" y="2207"/>
              <a:ext cx="10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LHCb acceptance</a:t>
              </a:r>
            </a:p>
          </p:txBody>
        </p:sp>
      </p:grpSp>
      <p:grpSp>
        <p:nvGrpSpPr>
          <p:cNvPr id="18438" name="Group 34"/>
          <p:cNvGrpSpPr>
            <a:grpSpLocks/>
          </p:cNvGrpSpPr>
          <p:nvPr/>
        </p:nvGrpSpPr>
        <p:grpSpPr bwMode="auto">
          <a:xfrm>
            <a:off x="3906838" y="2333625"/>
            <a:ext cx="576262" cy="336550"/>
            <a:chOff x="204" y="3974"/>
            <a:chExt cx="363" cy="212"/>
          </a:xfrm>
        </p:grpSpPr>
        <p:sp>
          <p:nvSpPr>
            <p:cNvPr id="18439" name="Text Box 32"/>
            <p:cNvSpPr txBox="1">
              <a:spLocks noChangeArrowheads="1"/>
            </p:cNvSpPr>
            <p:nvPr/>
          </p:nvSpPr>
          <p:spPr bwMode="auto">
            <a:xfrm>
              <a:off x="204" y="3974"/>
              <a:ext cx="3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sz="1600">
                  <a:solidFill>
                    <a:srgbClr val="FF3300"/>
                  </a:solidFill>
                  <a:latin typeface="Comic Sans MS" pitchFamily="66" charset="0"/>
                </a:rPr>
                <a:t>bb</a:t>
              </a:r>
              <a:endParaRPr lang="en-GB" sz="160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8440" name="Line 33"/>
            <p:cNvSpPr>
              <a:spLocks noChangeShapeType="1"/>
            </p:cNvSpPr>
            <p:nvPr/>
          </p:nvSpPr>
          <p:spPr bwMode="auto">
            <a:xfrm>
              <a:off x="326" y="4002"/>
              <a:ext cx="91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5F1A21-77A5-4027-A440-42EB9642E316}" type="slidenum">
              <a:rPr lang="en-GB" smtClean="0">
                <a:latin typeface="Arial" charset="0"/>
                <a:cs typeface="Arial" charset="0"/>
              </a:rPr>
              <a:pPr/>
              <a:t>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787C8F0-276B-4B3C-8586-5AB3A797D043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pPr algn="r"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19459" name="Picture 3" descr="cavernpeop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6788"/>
            <a:ext cx="9144000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95738" y="1052513"/>
            <a:ext cx="19891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 i="1">
                <a:solidFill>
                  <a:srgbClr val="FFFF00"/>
                </a:solidFill>
                <a:latin typeface="Comic Sans MS" pitchFamily="66" charset="0"/>
              </a:rPr>
              <a:t>~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700 members</a:t>
            </a:r>
          </a:p>
          <a:p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15 countries</a:t>
            </a:r>
          </a:p>
          <a:p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5</a:t>
            </a:r>
            <a:r>
              <a:rPr lang="pl-PL" sz="2000" b="1" i="1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 in</a:t>
            </a:r>
            <a:r>
              <a:rPr lang="pl-PL" sz="2000" b="1" i="1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US" sz="2000" b="1" i="1">
                <a:solidFill>
                  <a:srgbClr val="FFFF00"/>
                </a:solidFill>
                <a:latin typeface="Comic Sans MS" pitchFamily="66" charset="0"/>
              </a:rPr>
              <a:t>titutes</a:t>
            </a:r>
          </a:p>
        </p:txBody>
      </p:sp>
      <p:pic>
        <p:nvPicPr>
          <p:cNvPr id="1946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1006475"/>
            <a:ext cx="29146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3348038" y="188913"/>
            <a:ext cx="4679950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2400">
                <a:solidFill>
                  <a:schemeClr val="bg1"/>
                </a:solidFill>
                <a:latin typeface="Comic Sans MS" pitchFamily="66" charset="0"/>
              </a:rPr>
              <a:t>The LHCb collaboration</a:t>
            </a:r>
            <a:endParaRPr lang="en-GB" sz="32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19DB62-866F-4D06-878D-989FB75EFDEC}" type="slidenum">
              <a:rPr lang="en-GB" smtClean="0">
                <a:latin typeface="Arial" charset="0"/>
                <a:cs typeface="Arial" charset="0"/>
              </a:rPr>
              <a:pPr/>
              <a:t>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55650" y="2205038"/>
            <a:ext cx="7696200" cy="64611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pl-PL" sz="3200">
                <a:solidFill>
                  <a:schemeClr val="bg1"/>
                </a:solidFill>
                <a:latin typeface="Comic Sans MS" pitchFamily="66" charset="0"/>
              </a:rPr>
              <a:t>The LHCb detector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9EE11D-8B3B-429A-8F59-DC91E08F997E}" type="slidenum">
              <a:rPr lang="en-GB" smtClean="0">
                <a:latin typeface="Arial" charset="0"/>
                <a:cs typeface="Arial" charset="0"/>
              </a:rPr>
              <a:pPr/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1506" name="Rectangle 31"/>
          <p:cNvSpPr>
            <a:spLocks noChangeArrowheads="1"/>
          </p:cNvSpPr>
          <p:nvPr/>
        </p:nvSpPr>
        <p:spPr bwMode="auto">
          <a:xfrm>
            <a:off x="4211638" y="260350"/>
            <a:ext cx="3267075" cy="50323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The LHCb detector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grpSp>
        <p:nvGrpSpPr>
          <p:cNvPr id="21507" name="Group 88"/>
          <p:cNvGrpSpPr>
            <a:grpSpLocks/>
          </p:cNvGrpSpPr>
          <p:nvPr/>
        </p:nvGrpSpPr>
        <p:grpSpPr bwMode="auto">
          <a:xfrm>
            <a:off x="600075" y="809625"/>
            <a:ext cx="8148638" cy="4491038"/>
            <a:chOff x="113" y="754"/>
            <a:chExt cx="5594" cy="3237"/>
          </a:xfrm>
        </p:grpSpPr>
        <p:pic>
          <p:nvPicPr>
            <p:cNvPr id="21510" name="Picture 73" descr="Slid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754"/>
              <a:ext cx="4676" cy="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 Box 90"/>
            <p:cNvSpPr txBox="1">
              <a:spLocks noChangeArrowheads="1"/>
            </p:cNvSpPr>
            <p:nvPr/>
          </p:nvSpPr>
          <p:spPr bwMode="auto">
            <a:xfrm>
              <a:off x="5019" y="1668"/>
              <a:ext cx="688" cy="4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Vertex </a:t>
              </a:r>
              <a:br>
                <a:rPr lang="en-GB">
                  <a:solidFill>
                    <a:srgbClr val="FF0000"/>
                  </a:solidFill>
                  <a:latin typeface="Comic Sans MS" pitchFamily="66" charset="0"/>
                </a:rPr>
              </a:b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Locator</a:t>
              </a:r>
            </a:p>
          </p:txBody>
        </p:sp>
        <p:sp>
          <p:nvSpPr>
            <p:cNvPr id="21512" name="Text Box 91"/>
            <p:cNvSpPr txBox="1">
              <a:spLocks noChangeArrowheads="1"/>
            </p:cNvSpPr>
            <p:nvPr/>
          </p:nvSpPr>
          <p:spPr bwMode="auto">
            <a:xfrm>
              <a:off x="4247" y="1169"/>
              <a:ext cx="115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Dipole magnet</a:t>
              </a:r>
            </a:p>
          </p:txBody>
        </p:sp>
        <p:sp>
          <p:nvSpPr>
            <p:cNvPr id="21513" name="Text Box 92"/>
            <p:cNvSpPr txBox="1">
              <a:spLocks noChangeArrowheads="1"/>
            </p:cNvSpPr>
            <p:nvPr/>
          </p:nvSpPr>
          <p:spPr bwMode="auto">
            <a:xfrm>
              <a:off x="3396" y="876"/>
              <a:ext cx="188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pl-PL">
                  <a:solidFill>
                    <a:srgbClr val="FF0000"/>
                  </a:solidFill>
                  <a:latin typeface="Comic Sans MS" pitchFamily="66" charset="0"/>
                </a:rPr>
                <a:t>T</a:t>
              </a: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T+</a:t>
              </a:r>
              <a:r>
                <a:rPr lang="pl-PL">
                  <a:solidFill>
                    <a:srgbClr val="FF0000"/>
                  </a:solidFill>
                  <a:latin typeface="Comic Sans MS" pitchFamily="66" charset="0"/>
                </a:rPr>
                <a:t>I</a:t>
              </a: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T (Silicon Tracker)</a:t>
              </a:r>
            </a:p>
          </p:txBody>
        </p:sp>
        <p:sp>
          <p:nvSpPr>
            <p:cNvPr id="21514" name="Text Box 93"/>
            <p:cNvSpPr txBox="1">
              <a:spLocks noChangeArrowheads="1"/>
            </p:cNvSpPr>
            <p:nvPr/>
          </p:nvSpPr>
          <p:spPr bwMode="auto">
            <a:xfrm>
              <a:off x="1927" y="1219"/>
              <a:ext cx="1064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Calorimeters</a:t>
              </a:r>
            </a:p>
          </p:txBody>
        </p:sp>
        <p:sp>
          <p:nvSpPr>
            <p:cNvPr id="21515" name="Text Box 94"/>
            <p:cNvSpPr txBox="1">
              <a:spLocks noChangeArrowheads="1"/>
            </p:cNvSpPr>
            <p:nvPr/>
          </p:nvSpPr>
          <p:spPr bwMode="auto">
            <a:xfrm>
              <a:off x="1177" y="942"/>
              <a:ext cx="1072" cy="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Muon system</a:t>
              </a:r>
            </a:p>
          </p:txBody>
        </p:sp>
        <p:sp>
          <p:nvSpPr>
            <p:cNvPr id="21516" name="Text Box 95"/>
            <p:cNvSpPr txBox="1">
              <a:spLocks noChangeArrowheads="1"/>
            </p:cNvSpPr>
            <p:nvPr/>
          </p:nvSpPr>
          <p:spPr bwMode="auto">
            <a:xfrm>
              <a:off x="3250" y="3619"/>
              <a:ext cx="1299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RICH detectors</a:t>
              </a:r>
            </a:p>
          </p:txBody>
        </p:sp>
        <p:sp>
          <p:nvSpPr>
            <p:cNvPr id="21517" name="Line 96"/>
            <p:cNvSpPr>
              <a:spLocks noChangeShapeType="1"/>
            </p:cNvSpPr>
            <p:nvPr/>
          </p:nvSpPr>
          <p:spPr bwMode="auto">
            <a:xfrm>
              <a:off x="664" y="2212"/>
              <a:ext cx="4128" cy="3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97"/>
            <p:cNvSpPr>
              <a:spLocks noChangeShapeType="1"/>
            </p:cNvSpPr>
            <p:nvPr/>
          </p:nvSpPr>
          <p:spPr bwMode="auto">
            <a:xfrm>
              <a:off x="664" y="1246"/>
              <a:ext cx="4127" cy="99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Text Box 98"/>
            <p:cNvSpPr txBox="1">
              <a:spLocks noChangeArrowheads="1"/>
            </p:cNvSpPr>
            <p:nvPr/>
          </p:nvSpPr>
          <p:spPr bwMode="auto">
            <a:xfrm rot="902346">
              <a:off x="163" y="998"/>
              <a:ext cx="1198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pl-PL">
                  <a:solidFill>
                    <a:srgbClr val="FF0000"/>
                  </a:solidFill>
                  <a:latin typeface="Comic Sans MS" pitchFamily="66" charset="0"/>
                </a:rPr>
                <a:t>300/250</a:t>
              </a: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 mrad</a:t>
              </a:r>
            </a:p>
          </p:txBody>
        </p:sp>
        <p:sp>
          <p:nvSpPr>
            <p:cNvPr id="21520" name="Text Box 99"/>
            <p:cNvSpPr txBox="1">
              <a:spLocks noChangeArrowheads="1"/>
            </p:cNvSpPr>
            <p:nvPr/>
          </p:nvSpPr>
          <p:spPr bwMode="auto">
            <a:xfrm>
              <a:off x="113" y="1995"/>
              <a:ext cx="661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</a:tabLst>
              </a:pPr>
              <a:r>
                <a:rPr lang="pl-PL">
                  <a:solidFill>
                    <a:srgbClr val="FF0000"/>
                  </a:solidFill>
                  <a:latin typeface="Comic Sans MS" pitchFamily="66" charset="0"/>
                </a:rPr>
                <a:t>15</a:t>
              </a:r>
              <a:r>
                <a:rPr lang="en-GB">
                  <a:solidFill>
                    <a:srgbClr val="FF0000"/>
                  </a:solidFill>
                  <a:latin typeface="Comic Sans MS" pitchFamily="66" charset="0"/>
                </a:rPr>
                <a:t>mrad</a:t>
              </a:r>
            </a:p>
          </p:txBody>
        </p:sp>
        <p:sp>
          <p:nvSpPr>
            <p:cNvPr id="21521" name="Line 100"/>
            <p:cNvSpPr>
              <a:spLocks noChangeShapeType="1"/>
            </p:cNvSpPr>
            <p:nvPr/>
          </p:nvSpPr>
          <p:spPr bwMode="auto">
            <a:xfrm flipV="1">
              <a:off x="4112" y="2575"/>
              <a:ext cx="363" cy="10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01"/>
            <p:cNvSpPr>
              <a:spLocks noChangeShapeType="1"/>
            </p:cNvSpPr>
            <p:nvPr/>
          </p:nvSpPr>
          <p:spPr bwMode="auto">
            <a:xfrm flipH="1" flipV="1">
              <a:off x="2932" y="2802"/>
              <a:ext cx="1180" cy="817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02"/>
            <p:cNvSpPr>
              <a:spLocks noChangeShapeType="1"/>
            </p:cNvSpPr>
            <p:nvPr/>
          </p:nvSpPr>
          <p:spPr bwMode="auto">
            <a:xfrm flipH="1">
              <a:off x="4974" y="2031"/>
              <a:ext cx="226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03"/>
            <p:cNvSpPr>
              <a:spLocks noChangeShapeType="1"/>
            </p:cNvSpPr>
            <p:nvPr/>
          </p:nvSpPr>
          <p:spPr bwMode="auto">
            <a:xfrm flipH="1">
              <a:off x="4157" y="1351"/>
              <a:ext cx="227" cy="181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04"/>
            <p:cNvSpPr>
              <a:spLocks noChangeShapeType="1"/>
            </p:cNvSpPr>
            <p:nvPr/>
          </p:nvSpPr>
          <p:spPr bwMode="auto">
            <a:xfrm>
              <a:off x="3613" y="1078"/>
              <a:ext cx="726" cy="998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05"/>
            <p:cNvSpPr>
              <a:spLocks noChangeShapeType="1"/>
            </p:cNvSpPr>
            <p:nvPr/>
          </p:nvSpPr>
          <p:spPr bwMode="auto">
            <a:xfrm flipH="1">
              <a:off x="3341" y="1078"/>
              <a:ext cx="272" cy="1044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06"/>
            <p:cNvSpPr>
              <a:spLocks noChangeShapeType="1"/>
            </p:cNvSpPr>
            <p:nvPr/>
          </p:nvSpPr>
          <p:spPr bwMode="auto">
            <a:xfrm flipH="1">
              <a:off x="2433" y="1441"/>
              <a:ext cx="136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107"/>
            <p:cNvSpPr>
              <a:spLocks noChangeShapeType="1"/>
            </p:cNvSpPr>
            <p:nvPr/>
          </p:nvSpPr>
          <p:spPr bwMode="auto">
            <a:xfrm>
              <a:off x="1662" y="1169"/>
              <a:ext cx="91" cy="272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Text Box 108"/>
            <p:cNvSpPr txBox="1">
              <a:spLocks noChangeArrowheads="1"/>
            </p:cNvSpPr>
            <p:nvPr/>
          </p:nvSpPr>
          <p:spPr bwMode="auto">
            <a:xfrm>
              <a:off x="2978" y="1033"/>
              <a:ext cx="356" cy="2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</a:tabLst>
              </a:pPr>
              <a:r>
                <a:rPr lang="pl-PL">
                  <a:solidFill>
                    <a:srgbClr val="FF0000"/>
                  </a:solidFill>
                  <a:latin typeface="Comic Sans MS" pitchFamily="66" charset="0"/>
                </a:rPr>
                <a:t>OT</a:t>
              </a:r>
              <a:endParaRPr lang="en-GB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1530" name="Line 109"/>
            <p:cNvSpPr>
              <a:spLocks noChangeShapeType="1"/>
            </p:cNvSpPr>
            <p:nvPr/>
          </p:nvSpPr>
          <p:spPr bwMode="auto">
            <a:xfrm>
              <a:off x="3159" y="1260"/>
              <a:ext cx="136" cy="58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Content Placeholder 26"/>
          <p:cNvSpPr>
            <a:spLocks/>
          </p:cNvSpPr>
          <p:nvPr/>
        </p:nvSpPr>
        <p:spPr bwMode="auto">
          <a:xfrm>
            <a:off x="107950" y="4868863"/>
            <a:ext cx="40687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Arial Rounded MT Bold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80713" algn="l"/>
              </a:tabLst>
            </a:pPr>
            <a:r>
              <a:rPr lang="en-GB" sz="1600">
                <a:latin typeface="Comic Sans MS" pitchFamily="66" charset="0"/>
              </a:rPr>
              <a:t>Conductor:         	Aluminium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Arial Rounded MT Bold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80713" algn="l"/>
              </a:tabLst>
            </a:pPr>
            <a:r>
              <a:rPr lang="en-GB" sz="1600">
                <a:latin typeface="Comic Sans MS" pitchFamily="66" charset="0"/>
              </a:rPr>
              <a:t>Integrated field:	4 Tm (10m)‏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Arial Rounded MT Bold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80713" algn="l"/>
              </a:tabLst>
            </a:pPr>
            <a:r>
              <a:rPr lang="en-GB" sz="1600">
                <a:latin typeface="Comic Sans MS" pitchFamily="66" charset="0"/>
              </a:rPr>
              <a:t>Peak field            	1.1 T 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Arial Rounded MT Bold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80713" algn="l"/>
              </a:tabLst>
            </a:pPr>
            <a:r>
              <a:rPr lang="en-GB" sz="1600">
                <a:latin typeface="Comic Sans MS" pitchFamily="66" charset="0"/>
              </a:rPr>
              <a:t>Weight	</a:t>
            </a:r>
            <a:r>
              <a:rPr lang="pl-PL" sz="1600">
                <a:latin typeface="Comic Sans MS" pitchFamily="66" charset="0"/>
              </a:rPr>
              <a:t>               </a:t>
            </a:r>
            <a:r>
              <a:rPr lang="en-GB" sz="1600">
                <a:latin typeface="Comic Sans MS" pitchFamily="66" charset="0"/>
              </a:rPr>
              <a:t>1600 tons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  <a:buFont typeface="Arial Rounded MT Bold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  <a:tab pos="10780713" algn="l"/>
              </a:tabLst>
            </a:pPr>
            <a:r>
              <a:rPr lang="en-GB" sz="1600">
                <a:latin typeface="Comic Sans MS" pitchFamily="66" charset="0"/>
              </a:rPr>
              <a:t>Power		4.2 M</a:t>
            </a:r>
            <a:r>
              <a:rPr lang="pl-PL" sz="1600">
                <a:latin typeface="Comic Sans MS" pitchFamily="66" charset="0"/>
              </a:rPr>
              <a:t>W</a:t>
            </a:r>
            <a:endParaRPr lang="en-US" sz="1600"/>
          </a:p>
        </p:txBody>
      </p:sp>
      <p:sp>
        <p:nvSpPr>
          <p:cNvPr id="21509" name="Freeform 111"/>
          <p:cNvSpPr>
            <a:spLocks/>
          </p:cNvSpPr>
          <p:nvPr/>
        </p:nvSpPr>
        <p:spPr bwMode="auto">
          <a:xfrm>
            <a:off x="3059113" y="3573463"/>
            <a:ext cx="2952750" cy="1954212"/>
          </a:xfrm>
          <a:custGeom>
            <a:avLst/>
            <a:gdLst>
              <a:gd name="T0" fmla="*/ 0 w 1860"/>
              <a:gd name="T1" fmla="*/ 907 h 1231"/>
              <a:gd name="T2" fmla="*/ 454 w 1860"/>
              <a:gd name="T3" fmla="*/ 1224 h 1231"/>
              <a:gd name="T4" fmla="*/ 545 w 1860"/>
              <a:gd name="T5" fmla="*/ 862 h 1231"/>
              <a:gd name="T6" fmla="*/ 1860 w 1860"/>
              <a:gd name="T7" fmla="*/ 0 h 1231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231"/>
              <a:gd name="T14" fmla="*/ 1860 w 1860"/>
              <a:gd name="T15" fmla="*/ 1231 h 12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231">
                <a:moveTo>
                  <a:pt x="0" y="907"/>
                </a:moveTo>
                <a:cubicBezTo>
                  <a:pt x="181" y="1069"/>
                  <a:pt x="363" y="1231"/>
                  <a:pt x="454" y="1224"/>
                </a:cubicBezTo>
                <a:cubicBezTo>
                  <a:pt x="545" y="1217"/>
                  <a:pt x="311" y="1066"/>
                  <a:pt x="545" y="862"/>
                </a:cubicBezTo>
                <a:cubicBezTo>
                  <a:pt x="779" y="658"/>
                  <a:pt x="1319" y="329"/>
                  <a:pt x="1860" y="0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31AB51-64CD-4D26-BC2E-99F16BBF269A}" type="slidenum">
              <a:rPr lang="en-GB" smtClean="0">
                <a:latin typeface="Arial" charset="0"/>
                <a:cs typeface="Arial" charset="0"/>
              </a:rPr>
              <a:pPr/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549275" y="4748213"/>
            <a:ext cx="7781925" cy="1489075"/>
            <a:chOff x="346" y="2965"/>
            <a:chExt cx="4902" cy="938"/>
          </a:xfrm>
        </p:grpSpPr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350" y="2965"/>
              <a:ext cx="3557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latin typeface="Comic Sans MS" pitchFamily="66" charset="0"/>
                </a:rPr>
                <a:t>Velo tracks:	     </a:t>
              </a:r>
              <a:r>
                <a:rPr lang="en-GB"/>
                <a:t>→ </a:t>
              </a:r>
              <a:r>
                <a:rPr lang="en-GB" sz="1600">
                  <a:latin typeface="Comic Sans MS" pitchFamily="66" charset="0"/>
                </a:rPr>
                <a:t>	Used to find primary vertex.</a:t>
              </a:r>
            </a:p>
          </p:txBody>
        </p:sp>
        <p:sp>
          <p:nvSpPr>
            <p:cNvPr id="22557" name="Rectangle 7"/>
            <p:cNvSpPr>
              <a:spLocks noChangeArrowheads="1"/>
            </p:cNvSpPr>
            <p:nvPr/>
          </p:nvSpPr>
          <p:spPr bwMode="auto">
            <a:xfrm>
              <a:off x="350" y="3147"/>
              <a:ext cx="478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latin typeface="Comic Sans MS" pitchFamily="66" charset="0"/>
                </a:rPr>
                <a:t>Long tracks:	     </a:t>
              </a:r>
              <a:r>
                <a:rPr lang="en-GB"/>
                <a:t>→ </a:t>
              </a:r>
              <a:r>
                <a:rPr lang="en-GB" sz="1600">
                  <a:latin typeface="Comic Sans MS" pitchFamily="66" charset="0"/>
                </a:rPr>
                <a:t>	Used for most physics studies: B decay products.</a:t>
              </a:r>
            </a:p>
          </p:txBody>
        </p:sp>
        <p:sp>
          <p:nvSpPr>
            <p:cNvPr id="22558" name="Rectangle 8"/>
            <p:cNvSpPr>
              <a:spLocks noChangeArrowheads="1"/>
            </p:cNvSpPr>
            <p:nvPr/>
          </p:nvSpPr>
          <p:spPr bwMode="auto">
            <a:xfrm>
              <a:off x="350" y="3322"/>
              <a:ext cx="361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latin typeface="Comic Sans MS" pitchFamily="66" charset="0"/>
                </a:rPr>
                <a:t>T tracks:		     </a:t>
              </a:r>
              <a:r>
                <a:rPr lang="en-GB"/>
                <a:t>→ </a:t>
              </a:r>
              <a:r>
                <a:rPr lang="en-GB" sz="1600">
                  <a:latin typeface="Comic Sans MS" pitchFamily="66" charset="0"/>
                </a:rPr>
                <a:t>	Improve RICH2 performance</a:t>
              </a:r>
              <a:r>
                <a:rPr lang="en-GB" sz="1600">
                  <a:latin typeface="Thorndale;Times New Roman;Nimbu"/>
                </a:rPr>
                <a:t>.</a:t>
              </a:r>
            </a:p>
          </p:txBody>
        </p:sp>
        <p:sp>
          <p:nvSpPr>
            <p:cNvPr id="22559" name="Rectangle 9"/>
            <p:cNvSpPr>
              <a:spLocks noChangeArrowheads="1"/>
            </p:cNvSpPr>
            <p:nvPr/>
          </p:nvSpPr>
          <p:spPr bwMode="auto">
            <a:xfrm>
              <a:off x="351" y="3677"/>
              <a:ext cx="4117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latin typeface="Comic Sans MS" pitchFamily="66" charset="0"/>
                </a:rPr>
                <a:t>Downstream tracks:    </a:t>
              </a:r>
              <a:r>
                <a:rPr lang="en-GB"/>
                <a:t>→ </a:t>
              </a:r>
              <a:r>
                <a:rPr lang="en-GB" sz="1600">
                  <a:latin typeface="Comic Sans MS" pitchFamily="66" charset="0"/>
                </a:rPr>
                <a:t>	Enhance K</a:t>
              </a:r>
              <a:r>
                <a:rPr lang="en-GB" sz="1600" baseline="-25000">
                  <a:latin typeface="Comic Sans MS" pitchFamily="66" charset="0"/>
                </a:rPr>
                <a:t>S</a:t>
              </a:r>
              <a:r>
                <a:rPr lang="en-GB" sz="1600">
                  <a:latin typeface="Comic Sans MS" pitchFamily="66" charset="0"/>
                </a:rPr>
                <a:t> finding</a:t>
              </a:r>
              <a:r>
                <a:rPr lang="en-GB" sz="1600">
                  <a:latin typeface="Thorndale;Times New Roman;Nimbu"/>
                </a:rPr>
                <a:t>.</a:t>
              </a:r>
            </a:p>
          </p:txBody>
        </p:sp>
        <p:sp>
          <p:nvSpPr>
            <p:cNvPr id="22560" name="Rectangle 10"/>
            <p:cNvSpPr>
              <a:spLocks noChangeArrowheads="1"/>
            </p:cNvSpPr>
            <p:nvPr/>
          </p:nvSpPr>
          <p:spPr bwMode="auto">
            <a:xfrm>
              <a:off x="346" y="3502"/>
              <a:ext cx="490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19138" hangingPunct="0">
                <a:lnSpc>
                  <a:spcPct val="97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latin typeface="Comic Sans MS" pitchFamily="66" charset="0"/>
                </a:rPr>
                <a:t>Upstream tracks:	     </a:t>
              </a:r>
              <a:r>
                <a:rPr lang="en-GB"/>
                <a:t>→ </a:t>
              </a:r>
              <a:r>
                <a:rPr lang="en-GB" sz="1600">
                  <a:latin typeface="Comic Sans MS" pitchFamily="66" charset="0"/>
                </a:rPr>
                <a:t>	Improve RICH1 performance, moderate </a:t>
              </a:r>
              <a:r>
                <a:rPr lang="en-GB" sz="1600" i="1">
                  <a:latin typeface="Comic Sans MS" pitchFamily="66" charset="0"/>
                </a:rPr>
                <a:t>p</a:t>
              </a:r>
              <a:r>
                <a:rPr lang="en-GB" sz="1600">
                  <a:latin typeface="Comic Sans MS" pitchFamily="66" charset="0"/>
                </a:rPr>
                <a:t> estimate.</a:t>
              </a:r>
            </a:p>
          </p:txBody>
        </p:sp>
      </p:grpSp>
      <p:sp>
        <p:nvSpPr>
          <p:cNvPr id="22531" name="Rectangle 32"/>
          <p:cNvSpPr>
            <a:spLocks noChangeArrowheads="1"/>
          </p:cNvSpPr>
          <p:nvPr/>
        </p:nvSpPr>
        <p:spPr bwMode="auto">
          <a:xfrm>
            <a:off x="4211638" y="188913"/>
            <a:ext cx="3267075" cy="503237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20000"/>
              </a:lnSpc>
            </a:pPr>
            <a:r>
              <a:rPr lang="en-GB" sz="2400">
                <a:solidFill>
                  <a:schemeClr val="bg1"/>
                </a:solidFill>
                <a:latin typeface="Comic Sans MS" pitchFamily="66" charset="0"/>
              </a:rPr>
              <a:t>The LHCb tracking</a:t>
            </a:r>
            <a:r>
              <a:rPr lang="en-GB" sz="320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22532" name="Picture 57" descr="ave2_tracks"/>
          <p:cNvPicPr>
            <a:picLocks noChangeAspect="1" noChangeArrowheads="1"/>
          </p:cNvPicPr>
          <p:nvPr/>
        </p:nvPicPr>
        <p:blipFill>
          <a:blip r:embed="rId2"/>
          <a:srcRect b="14857"/>
          <a:stretch>
            <a:fillRect/>
          </a:stretch>
        </p:blipFill>
        <p:spPr bwMode="auto">
          <a:xfrm>
            <a:off x="5576888" y="2214563"/>
            <a:ext cx="34956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1"/>
          <p:cNvSpPr txBox="1">
            <a:spLocks noChangeArrowheads="1"/>
          </p:cNvSpPr>
          <p:nvPr/>
        </p:nvSpPr>
        <p:spPr bwMode="auto">
          <a:xfrm>
            <a:off x="5715000" y="1071563"/>
            <a:ext cx="1122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omic Sans MS" pitchFamily="66" charset="0"/>
              </a:rPr>
              <a:t>T Tracks</a:t>
            </a:r>
          </a:p>
        </p:txBody>
      </p:sp>
      <p:sp>
        <p:nvSpPr>
          <p:cNvPr id="22534" name="Text Box 74"/>
          <p:cNvSpPr txBox="1">
            <a:spLocks noChangeArrowheads="1"/>
          </p:cNvSpPr>
          <p:nvPr/>
        </p:nvSpPr>
        <p:spPr bwMode="auto">
          <a:xfrm>
            <a:off x="5980113" y="2600325"/>
            <a:ext cx="11636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omic Sans MS" pitchFamily="66" charset="0"/>
              </a:rPr>
              <a:t>Long Tracks</a:t>
            </a:r>
          </a:p>
        </p:txBody>
      </p:sp>
      <p:grpSp>
        <p:nvGrpSpPr>
          <p:cNvPr id="22535" name="Grupa 34"/>
          <p:cNvGrpSpPr>
            <a:grpSpLocks/>
          </p:cNvGrpSpPr>
          <p:nvPr/>
        </p:nvGrpSpPr>
        <p:grpSpPr bwMode="auto">
          <a:xfrm>
            <a:off x="107950" y="785813"/>
            <a:ext cx="6223000" cy="3462337"/>
            <a:chOff x="107950" y="785794"/>
            <a:chExt cx="6223785" cy="3461995"/>
          </a:xfrm>
        </p:grpSpPr>
        <p:pic>
          <p:nvPicPr>
            <p:cNvPr id="22537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8298" y="852488"/>
              <a:ext cx="5139277" cy="302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8" name="AutoShape 61"/>
            <p:cNvSpPr>
              <a:spLocks noChangeArrowheads="1"/>
            </p:cNvSpPr>
            <p:nvPr/>
          </p:nvSpPr>
          <p:spPr bwMode="auto">
            <a:xfrm>
              <a:off x="2402414" y="1700517"/>
              <a:ext cx="553046" cy="194564"/>
            </a:xfrm>
            <a:prstGeom prst="roundRect">
              <a:avLst>
                <a:gd name="adj" fmla="val 565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39" name="Text Box 62"/>
            <p:cNvSpPr txBox="1">
              <a:spLocks noChangeArrowheads="1"/>
            </p:cNvSpPr>
            <p:nvPr/>
          </p:nvSpPr>
          <p:spPr bwMode="auto">
            <a:xfrm>
              <a:off x="4643438" y="3643314"/>
              <a:ext cx="4302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T1</a:t>
              </a:r>
            </a:p>
          </p:txBody>
        </p:sp>
        <p:sp>
          <p:nvSpPr>
            <p:cNvPr id="22540" name="Text Box 63"/>
            <p:cNvSpPr txBox="1">
              <a:spLocks noChangeArrowheads="1"/>
            </p:cNvSpPr>
            <p:nvPr/>
          </p:nvSpPr>
          <p:spPr bwMode="auto">
            <a:xfrm>
              <a:off x="5005739" y="3827299"/>
              <a:ext cx="4949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T2</a:t>
              </a:r>
            </a:p>
          </p:txBody>
        </p:sp>
        <p:sp>
          <p:nvSpPr>
            <p:cNvPr id="22541" name="Text Box 64"/>
            <p:cNvSpPr txBox="1">
              <a:spLocks noChangeArrowheads="1"/>
            </p:cNvSpPr>
            <p:nvPr/>
          </p:nvSpPr>
          <p:spPr bwMode="auto">
            <a:xfrm>
              <a:off x="5372886" y="3940012"/>
              <a:ext cx="4849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T3</a:t>
              </a:r>
            </a:p>
          </p:txBody>
        </p:sp>
        <p:sp>
          <p:nvSpPr>
            <p:cNvPr id="22542" name="Text Box 65"/>
            <p:cNvSpPr txBox="1">
              <a:spLocks noChangeArrowheads="1"/>
            </p:cNvSpPr>
            <p:nvPr/>
          </p:nvSpPr>
          <p:spPr bwMode="auto">
            <a:xfrm>
              <a:off x="679880" y="1740772"/>
              <a:ext cx="6744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VELO</a:t>
              </a:r>
            </a:p>
          </p:txBody>
        </p:sp>
        <p:sp>
          <p:nvSpPr>
            <p:cNvPr id="22543" name="Text Box 66"/>
            <p:cNvSpPr txBox="1">
              <a:spLocks noChangeArrowheads="1"/>
            </p:cNvSpPr>
            <p:nvPr/>
          </p:nvSpPr>
          <p:spPr bwMode="auto">
            <a:xfrm>
              <a:off x="1788669" y="1119510"/>
              <a:ext cx="7337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RICH1</a:t>
              </a:r>
            </a:p>
          </p:txBody>
        </p:sp>
        <p:sp>
          <p:nvSpPr>
            <p:cNvPr id="22544" name="Text Box 67"/>
            <p:cNvSpPr txBox="1">
              <a:spLocks noChangeArrowheads="1"/>
            </p:cNvSpPr>
            <p:nvPr/>
          </p:nvSpPr>
          <p:spPr bwMode="auto">
            <a:xfrm>
              <a:off x="3474783" y="1625376"/>
              <a:ext cx="14082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solidFill>
                    <a:srgbClr val="FF0000"/>
                  </a:solidFill>
                  <a:latin typeface="Comic Sans MS" pitchFamily="66" charset="0"/>
                </a:rPr>
                <a:t>Magnetic field region</a:t>
              </a:r>
            </a:p>
          </p:txBody>
        </p:sp>
        <p:sp>
          <p:nvSpPr>
            <p:cNvPr id="22545" name="Text Box 68"/>
            <p:cNvSpPr txBox="1">
              <a:spLocks noChangeArrowheads="1"/>
            </p:cNvSpPr>
            <p:nvPr/>
          </p:nvSpPr>
          <p:spPr bwMode="auto">
            <a:xfrm>
              <a:off x="107950" y="2782023"/>
              <a:ext cx="13461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VELO Tracks</a:t>
              </a:r>
            </a:p>
          </p:txBody>
        </p:sp>
        <p:sp>
          <p:nvSpPr>
            <p:cNvPr id="22546" name="Line 69"/>
            <p:cNvSpPr>
              <a:spLocks noChangeShapeType="1"/>
            </p:cNvSpPr>
            <p:nvPr/>
          </p:nvSpPr>
          <p:spPr bwMode="auto">
            <a:xfrm flipV="1">
              <a:off x="1201901" y="2133925"/>
              <a:ext cx="918595" cy="304593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Text Box 70"/>
            <p:cNvSpPr txBox="1">
              <a:spLocks noChangeArrowheads="1"/>
            </p:cNvSpPr>
            <p:nvPr/>
          </p:nvSpPr>
          <p:spPr bwMode="auto">
            <a:xfrm>
              <a:off x="1025196" y="3329484"/>
              <a:ext cx="21393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Long Tracks (matched)</a:t>
              </a:r>
            </a:p>
          </p:txBody>
        </p:sp>
        <p:sp>
          <p:nvSpPr>
            <p:cNvPr id="22548" name="Text Box 72"/>
            <p:cNvSpPr txBox="1">
              <a:spLocks noChangeArrowheads="1"/>
            </p:cNvSpPr>
            <p:nvPr/>
          </p:nvSpPr>
          <p:spPr bwMode="auto">
            <a:xfrm>
              <a:off x="2428860" y="785794"/>
              <a:ext cx="15916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Upstream Tracks</a:t>
              </a:r>
            </a:p>
          </p:txBody>
        </p:sp>
        <p:sp>
          <p:nvSpPr>
            <p:cNvPr id="22549" name="Text Box 73"/>
            <p:cNvSpPr txBox="1">
              <a:spLocks noChangeArrowheads="1"/>
            </p:cNvSpPr>
            <p:nvPr/>
          </p:nvSpPr>
          <p:spPr bwMode="auto">
            <a:xfrm>
              <a:off x="3164538" y="3451590"/>
              <a:ext cx="17724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Comic Sans MS" pitchFamily="66" charset="0"/>
                </a:rPr>
                <a:t>Downstream Tracks</a:t>
              </a:r>
            </a:p>
          </p:txBody>
        </p:sp>
        <p:sp>
          <p:nvSpPr>
            <p:cNvPr id="22550" name="Freeform 75"/>
            <p:cNvSpPr>
              <a:spLocks/>
            </p:cNvSpPr>
            <p:nvPr/>
          </p:nvSpPr>
          <p:spPr bwMode="auto">
            <a:xfrm>
              <a:off x="1988305" y="2311045"/>
              <a:ext cx="2997237" cy="284465"/>
            </a:xfrm>
            <a:custGeom>
              <a:avLst/>
              <a:gdLst>
                <a:gd name="T0" fmla="*/ 0 w 2222"/>
                <a:gd name="T1" fmla="*/ 91 h 212"/>
                <a:gd name="T2" fmla="*/ 907 w 2222"/>
                <a:gd name="T3" fmla="*/ 182 h 212"/>
                <a:gd name="T4" fmla="*/ 1497 w 2222"/>
                <a:gd name="T5" fmla="*/ 182 h 212"/>
                <a:gd name="T6" fmla="*/ 2222 w 2222"/>
                <a:gd name="T7" fmla="*/ 0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2"/>
                <a:gd name="T13" fmla="*/ 0 h 212"/>
                <a:gd name="T14" fmla="*/ 2222 w 2222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2" h="212">
                  <a:moveTo>
                    <a:pt x="0" y="91"/>
                  </a:moveTo>
                  <a:cubicBezTo>
                    <a:pt x="328" y="129"/>
                    <a:pt x="657" y="167"/>
                    <a:pt x="907" y="182"/>
                  </a:cubicBezTo>
                  <a:cubicBezTo>
                    <a:pt x="1157" y="197"/>
                    <a:pt x="1278" y="212"/>
                    <a:pt x="1497" y="182"/>
                  </a:cubicBezTo>
                  <a:cubicBezTo>
                    <a:pt x="1716" y="152"/>
                    <a:pt x="1969" y="76"/>
                    <a:pt x="2222" y="0"/>
                  </a:cubicBezTo>
                </a:path>
              </a:pathLst>
            </a:custGeom>
            <a:noFill/>
            <a:ln w="3175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76"/>
            <p:cNvSpPr>
              <a:spLocks/>
            </p:cNvSpPr>
            <p:nvPr/>
          </p:nvSpPr>
          <p:spPr bwMode="auto">
            <a:xfrm>
              <a:off x="682578" y="2461328"/>
              <a:ext cx="1039995" cy="366316"/>
            </a:xfrm>
            <a:custGeom>
              <a:avLst/>
              <a:gdLst>
                <a:gd name="T0" fmla="*/ 0 w 771"/>
                <a:gd name="T1" fmla="*/ 273 h 273"/>
                <a:gd name="T2" fmla="*/ 453 w 771"/>
                <a:gd name="T3" fmla="*/ 227 h 273"/>
                <a:gd name="T4" fmla="*/ 771 w 771"/>
                <a:gd name="T5" fmla="*/ 0 h 273"/>
                <a:gd name="T6" fmla="*/ 0 60000 65536"/>
                <a:gd name="T7" fmla="*/ 0 60000 65536"/>
                <a:gd name="T8" fmla="*/ 0 60000 65536"/>
                <a:gd name="T9" fmla="*/ 0 w 771"/>
                <a:gd name="T10" fmla="*/ 0 h 273"/>
                <a:gd name="T11" fmla="*/ 771 w 771"/>
                <a:gd name="T12" fmla="*/ 273 h 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1" h="273">
                  <a:moveTo>
                    <a:pt x="0" y="273"/>
                  </a:moveTo>
                  <a:cubicBezTo>
                    <a:pt x="162" y="272"/>
                    <a:pt x="325" y="272"/>
                    <a:pt x="453" y="227"/>
                  </a:cubicBezTo>
                  <a:cubicBezTo>
                    <a:pt x="581" y="182"/>
                    <a:pt x="676" y="91"/>
                    <a:pt x="77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77"/>
            <p:cNvSpPr>
              <a:spLocks/>
            </p:cNvSpPr>
            <p:nvPr/>
          </p:nvSpPr>
          <p:spPr bwMode="auto">
            <a:xfrm>
              <a:off x="2697822" y="1260401"/>
              <a:ext cx="407365" cy="731291"/>
            </a:xfrm>
            <a:custGeom>
              <a:avLst/>
              <a:gdLst>
                <a:gd name="T0" fmla="*/ 302 w 302"/>
                <a:gd name="T1" fmla="*/ 0 h 545"/>
                <a:gd name="T2" fmla="*/ 30 w 302"/>
                <a:gd name="T3" fmla="*/ 182 h 545"/>
                <a:gd name="T4" fmla="*/ 121 w 302"/>
                <a:gd name="T5" fmla="*/ 545 h 545"/>
                <a:gd name="T6" fmla="*/ 0 60000 65536"/>
                <a:gd name="T7" fmla="*/ 0 60000 65536"/>
                <a:gd name="T8" fmla="*/ 0 60000 65536"/>
                <a:gd name="T9" fmla="*/ 0 w 302"/>
                <a:gd name="T10" fmla="*/ 0 h 545"/>
                <a:gd name="T11" fmla="*/ 302 w 302"/>
                <a:gd name="T12" fmla="*/ 545 h 5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545">
                  <a:moveTo>
                    <a:pt x="302" y="0"/>
                  </a:moveTo>
                  <a:cubicBezTo>
                    <a:pt x="181" y="45"/>
                    <a:pt x="60" y="91"/>
                    <a:pt x="30" y="182"/>
                  </a:cubicBezTo>
                  <a:cubicBezTo>
                    <a:pt x="0" y="273"/>
                    <a:pt x="60" y="409"/>
                    <a:pt x="121" y="5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78"/>
            <p:cNvSpPr>
              <a:spLocks/>
            </p:cNvSpPr>
            <p:nvPr/>
          </p:nvSpPr>
          <p:spPr bwMode="auto">
            <a:xfrm>
              <a:off x="5597938" y="1426787"/>
              <a:ext cx="733797" cy="254945"/>
            </a:xfrm>
            <a:custGeom>
              <a:avLst/>
              <a:gdLst>
                <a:gd name="T0" fmla="*/ 544 w 544"/>
                <a:gd name="T1" fmla="*/ 0 h 190"/>
                <a:gd name="T2" fmla="*/ 408 w 544"/>
                <a:gd name="T3" fmla="*/ 182 h 190"/>
                <a:gd name="T4" fmla="*/ 0 w 544"/>
                <a:gd name="T5" fmla="*/ 46 h 190"/>
                <a:gd name="T6" fmla="*/ 0 60000 65536"/>
                <a:gd name="T7" fmla="*/ 0 60000 65536"/>
                <a:gd name="T8" fmla="*/ 0 60000 65536"/>
                <a:gd name="T9" fmla="*/ 0 w 544"/>
                <a:gd name="T10" fmla="*/ 0 h 190"/>
                <a:gd name="T11" fmla="*/ 544 w 544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190">
                  <a:moveTo>
                    <a:pt x="544" y="0"/>
                  </a:moveTo>
                  <a:cubicBezTo>
                    <a:pt x="521" y="87"/>
                    <a:pt x="499" y="174"/>
                    <a:pt x="408" y="182"/>
                  </a:cubicBezTo>
                  <a:cubicBezTo>
                    <a:pt x="317" y="190"/>
                    <a:pt x="158" y="118"/>
                    <a:pt x="0" y="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79"/>
            <p:cNvSpPr>
              <a:spLocks/>
            </p:cNvSpPr>
            <p:nvPr/>
          </p:nvSpPr>
          <p:spPr bwMode="auto">
            <a:xfrm>
              <a:off x="3472085" y="3146997"/>
              <a:ext cx="427599" cy="366316"/>
            </a:xfrm>
            <a:custGeom>
              <a:avLst/>
              <a:gdLst>
                <a:gd name="T0" fmla="*/ 0 w 317"/>
                <a:gd name="T1" fmla="*/ 273 h 273"/>
                <a:gd name="T2" fmla="*/ 272 w 317"/>
                <a:gd name="T3" fmla="*/ 182 h 273"/>
                <a:gd name="T4" fmla="*/ 272 w 317"/>
                <a:gd name="T5" fmla="*/ 0 h 273"/>
                <a:gd name="T6" fmla="*/ 0 60000 65536"/>
                <a:gd name="T7" fmla="*/ 0 60000 65536"/>
                <a:gd name="T8" fmla="*/ 0 60000 65536"/>
                <a:gd name="T9" fmla="*/ 0 w 317"/>
                <a:gd name="T10" fmla="*/ 0 h 273"/>
                <a:gd name="T11" fmla="*/ 317 w 317"/>
                <a:gd name="T12" fmla="*/ 273 h 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273">
                  <a:moveTo>
                    <a:pt x="0" y="273"/>
                  </a:moveTo>
                  <a:cubicBezTo>
                    <a:pt x="113" y="250"/>
                    <a:pt x="227" y="227"/>
                    <a:pt x="272" y="182"/>
                  </a:cubicBezTo>
                  <a:cubicBezTo>
                    <a:pt x="317" y="137"/>
                    <a:pt x="294" y="68"/>
                    <a:pt x="27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80"/>
            <p:cNvSpPr>
              <a:spLocks/>
            </p:cNvSpPr>
            <p:nvPr/>
          </p:nvSpPr>
          <p:spPr bwMode="auto">
            <a:xfrm>
              <a:off x="2643174" y="2285992"/>
              <a:ext cx="508532" cy="1071570"/>
            </a:xfrm>
            <a:custGeom>
              <a:avLst/>
              <a:gdLst>
                <a:gd name="T0" fmla="*/ 0 w 377"/>
                <a:gd name="T1" fmla="*/ 635 h 635"/>
                <a:gd name="T2" fmla="*/ 317 w 377"/>
                <a:gd name="T3" fmla="*/ 499 h 635"/>
                <a:gd name="T4" fmla="*/ 363 w 377"/>
                <a:gd name="T5" fmla="*/ 0 h 635"/>
                <a:gd name="T6" fmla="*/ 0 60000 65536"/>
                <a:gd name="T7" fmla="*/ 0 60000 65536"/>
                <a:gd name="T8" fmla="*/ 0 60000 65536"/>
                <a:gd name="T9" fmla="*/ 0 w 377"/>
                <a:gd name="T10" fmla="*/ 0 h 635"/>
                <a:gd name="T11" fmla="*/ 377 w 377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7" h="635">
                  <a:moveTo>
                    <a:pt x="0" y="635"/>
                  </a:moveTo>
                  <a:cubicBezTo>
                    <a:pt x="128" y="620"/>
                    <a:pt x="257" y="605"/>
                    <a:pt x="317" y="499"/>
                  </a:cubicBezTo>
                  <a:cubicBezTo>
                    <a:pt x="377" y="393"/>
                    <a:pt x="370" y="196"/>
                    <a:pt x="36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6" name="Text Box 81"/>
          <p:cNvSpPr txBox="1">
            <a:spLocks noChangeArrowheads="1"/>
          </p:cNvSpPr>
          <p:nvPr/>
        </p:nvSpPr>
        <p:spPr bwMode="auto">
          <a:xfrm>
            <a:off x="6572250" y="1000125"/>
            <a:ext cx="24495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Comic Sans MS" pitchFamily="66" charset="0"/>
              </a:rPr>
              <a:t>20-50 hits assigned to each long track.</a:t>
            </a:r>
          </a:p>
          <a:p>
            <a:pPr eaLnBrk="0" hangingPunct="0"/>
            <a:r>
              <a:rPr lang="en-US" sz="1400">
                <a:latin typeface="Comic Sans MS" pitchFamily="66" charset="0"/>
              </a:rPr>
              <a:t>98.7% assigned correctly</a:t>
            </a:r>
            <a:r>
              <a:rPr lang="en-US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1563</Words>
  <Application>Microsoft Office PowerPoint</Application>
  <PresentationFormat>On-screen Show (4:3)</PresentationFormat>
  <Paragraphs>410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Arial</vt:lpstr>
      <vt:lpstr>Comic Sans MS</vt:lpstr>
      <vt:lpstr>Wingdings</vt:lpstr>
      <vt:lpstr>Symbol</vt:lpstr>
      <vt:lpstr>OpenSymbol</vt:lpstr>
      <vt:lpstr>Arial Rounded MT Bold</vt:lpstr>
      <vt:lpstr>Thorndale;Times New Roman;Nimbu</vt:lpstr>
      <vt:lpstr>Calibri</vt:lpstr>
      <vt:lpstr>Tahoma</vt:lpstr>
      <vt:lpstr>PMingLiU</vt:lpstr>
      <vt:lpstr>Times New Roman</vt:lpstr>
      <vt:lpstr>Lucida Sans Unicode</vt:lpstr>
      <vt:lpstr>MS PGothic</vt:lpstr>
      <vt:lpstr>Lucida Grande</vt:lpstr>
      <vt:lpstr>Projekt domyślny</vt:lpstr>
      <vt:lpstr>Projekt domyślny</vt:lpstr>
      <vt:lpstr>Równanie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GRU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akaszyk</dc:creator>
  <cp:lastModifiedBy>Authorised User</cp:lastModifiedBy>
  <cp:revision>187</cp:revision>
  <dcterms:created xsi:type="dcterms:W3CDTF">2010-01-04T15:12:47Z</dcterms:created>
  <dcterms:modified xsi:type="dcterms:W3CDTF">2010-01-07T11:03:42Z</dcterms:modified>
</cp:coreProperties>
</file>