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97" r:id="rId3"/>
    <p:sldId id="295" r:id="rId4"/>
    <p:sldId id="296" r:id="rId5"/>
    <p:sldId id="293" r:id="rId6"/>
    <p:sldId id="283" r:id="rId7"/>
    <p:sldId id="302" r:id="rId8"/>
    <p:sldId id="303" r:id="rId9"/>
    <p:sldId id="285" r:id="rId10"/>
    <p:sldId id="298" r:id="rId11"/>
    <p:sldId id="301" r:id="rId12"/>
    <p:sldId id="286" r:id="rId13"/>
    <p:sldId id="288" r:id="rId14"/>
    <p:sldId id="300" r:id="rId15"/>
  </p:sldIdLst>
  <p:sldSz cx="9144000" cy="6858000" type="screen4x3"/>
  <p:notesSz cx="10701338" cy="13835063"/>
  <p:defaultTextStyle>
    <a:defPPr>
      <a:defRPr lang="en-GB"/>
    </a:defPPr>
    <a:lvl1pPr algn="l" defTabSz="449263" rtl="0" fontAlgn="base">
      <a:lnSpc>
        <a:spcPts val="41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lnSpc>
        <a:spcPts val="41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lnSpc>
        <a:spcPts val="41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lnSpc>
        <a:spcPts val="41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lnSpc>
        <a:spcPts val="41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CC00"/>
    <a:srgbClr val="008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5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4358"/>
        <p:guide pos="337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6370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25" tIns="66812" rIns="133625" bIns="66812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61075" y="0"/>
            <a:ext cx="46370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25" tIns="66812" rIns="133625" bIns="66812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141325"/>
            <a:ext cx="46370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25" tIns="66812" rIns="133625" bIns="66812" numCol="1" anchor="b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61075" y="13141325"/>
            <a:ext cx="46370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25" tIns="66812" rIns="133625" bIns="66812" numCol="1" anchor="b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8725E7-E5E5-4E4B-BFC9-1E170C43EE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10701338" cy="13835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133625" tIns="66812" rIns="133625" bIns="66812" anchor="ctr"/>
          <a:lstStyle/>
          <a:p>
            <a:pPr>
              <a:defRPr/>
            </a:pPr>
            <a:endParaRPr lang="pl-PL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595813" cy="68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37990" tIns="71756" rIns="137990" bIns="71756" numCol="1" anchor="t" anchorCtr="0" compatLnSpc="1">
            <a:prstTxWarp prst="textNoShape">
              <a:avLst/>
            </a:prstTxWarp>
          </a:bodyPr>
          <a:lstStyle>
            <a:lvl1pPr defTabSz="689003">
              <a:lnSpc>
                <a:spcPct val="100000"/>
              </a:lnSpc>
              <a:buFont typeface="Wingdings" pitchFamily="2" charset="2"/>
              <a:buNone/>
              <a:tabLst>
                <a:tab pos="0" algn="l"/>
                <a:tab pos="686682" algn="l"/>
                <a:tab pos="1375683" algn="l"/>
                <a:tab pos="2064685" algn="l"/>
                <a:tab pos="2753686" algn="l"/>
                <a:tab pos="3442688" algn="l"/>
                <a:tab pos="4129368" algn="l"/>
                <a:tab pos="4818371" algn="l"/>
                <a:tab pos="5507371" algn="l"/>
                <a:tab pos="6196374" algn="l"/>
                <a:tab pos="6885374" algn="l"/>
                <a:tab pos="7574377" algn="l"/>
                <a:tab pos="8263377" algn="l"/>
                <a:tab pos="8952380" algn="l"/>
                <a:tab pos="9641380" algn="l"/>
                <a:tab pos="10330383" algn="l"/>
                <a:tab pos="11019383" algn="l"/>
                <a:tab pos="11708385" algn="l"/>
                <a:tab pos="12397386" algn="l"/>
                <a:tab pos="13084067" algn="l"/>
                <a:tab pos="13773070" algn="l"/>
              </a:tabLst>
              <a:defRPr sz="1800">
                <a:solidFill>
                  <a:srgbClr val="000000"/>
                </a:solidFill>
                <a:latin typeface="Nimbus Roman No9 L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6061075" y="0"/>
            <a:ext cx="4595813" cy="68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37990" tIns="71756" rIns="137990" bIns="71756" numCol="1" anchor="t" anchorCtr="0" compatLnSpc="1">
            <a:prstTxWarp prst="textNoShape">
              <a:avLst/>
            </a:prstTxWarp>
          </a:bodyPr>
          <a:lstStyle>
            <a:lvl1pPr algn="r" defTabSz="689003">
              <a:lnSpc>
                <a:spcPct val="100000"/>
              </a:lnSpc>
              <a:buFont typeface="Wingdings" pitchFamily="2" charset="2"/>
              <a:buNone/>
              <a:tabLst>
                <a:tab pos="0" algn="l"/>
                <a:tab pos="686682" algn="l"/>
                <a:tab pos="1375683" algn="l"/>
                <a:tab pos="2064685" algn="l"/>
                <a:tab pos="2753686" algn="l"/>
                <a:tab pos="3442688" algn="l"/>
                <a:tab pos="4129368" algn="l"/>
                <a:tab pos="4818371" algn="l"/>
                <a:tab pos="5507371" algn="l"/>
                <a:tab pos="6196374" algn="l"/>
                <a:tab pos="6885374" algn="l"/>
                <a:tab pos="7574377" algn="l"/>
                <a:tab pos="8263377" algn="l"/>
                <a:tab pos="8952380" algn="l"/>
                <a:tab pos="9641380" algn="l"/>
                <a:tab pos="10330383" algn="l"/>
                <a:tab pos="11019383" algn="l"/>
                <a:tab pos="11708385" algn="l"/>
                <a:tab pos="12397386" algn="l"/>
                <a:tab pos="13084067" algn="l"/>
                <a:tab pos="13773070" algn="l"/>
              </a:tabLst>
              <a:defRPr sz="1800">
                <a:solidFill>
                  <a:srgbClr val="000000"/>
                </a:solidFill>
                <a:latin typeface="Nimbus Roman No9 L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405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73250" y="1038225"/>
            <a:ext cx="6911975" cy="5184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3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1071563" y="6572250"/>
            <a:ext cx="8516937" cy="622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37990" tIns="71756" rIns="137990" bIns="71756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/>
          </p:nvPr>
        </p:nvSpPr>
        <p:spPr bwMode="auto">
          <a:xfrm>
            <a:off x="0" y="13141325"/>
            <a:ext cx="4595813" cy="65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37990" tIns="71756" rIns="137990" bIns="71756" numCol="1" anchor="b" anchorCtr="0" compatLnSpc="1">
            <a:prstTxWarp prst="textNoShape">
              <a:avLst/>
            </a:prstTxWarp>
          </a:bodyPr>
          <a:lstStyle>
            <a:lvl1pPr defTabSz="689003">
              <a:lnSpc>
                <a:spcPct val="100000"/>
              </a:lnSpc>
              <a:buFont typeface="Wingdings" pitchFamily="2" charset="2"/>
              <a:buNone/>
              <a:tabLst>
                <a:tab pos="0" algn="l"/>
                <a:tab pos="686682" algn="l"/>
                <a:tab pos="1375683" algn="l"/>
                <a:tab pos="2064685" algn="l"/>
                <a:tab pos="2753686" algn="l"/>
                <a:tab pos="3442688" algn="l"/>
                <a:tab pos="4129368" algn="l"/>
                <a:tab pos="4818371" algn="l"/>
                <a:tab pos="5507371" algn="l"/>
                <a:tab pos="6196374" algn="l"/>
                <a:tab pos="6885374" algn="l"/>
                <a:tab pos="7574377" algn="l"/>
                <a:tab pos="8263377" algn="l"/>
                <a:tab pos="8952380" algn="l"/>
                <a:tab pos="9641380" algn="l"/>
                <a:tab pos="10330383" algn="l"/>
                <a:tab pos="11019383" algn="l"/>
                <a:tab pos="11708385" algn="l"/>
                <a:tab pos="12397386" algn="l"/>
                <a:tab pos="13084067" algn="l"/>
                <a:tab pos="13773070" algn="l"/>
              </a:tabLst>
              <a:defRPr sz="1800">
                <a:solidFill>
                  <a:srgbClr val="000000"/>
                </a:solidFill>
                <a:latin typeface="Nimbus Roman No9 L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6061075" y="13141325"/>
            <a:ext cx="4595813" cy="65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37990" tIns="71756" rIns="137990" bIns="71756" numCol="1" anchor="b" anchorCtr="0" compatLnSpc="1">
            <a:prstTxWarp prst="textNoShape">
              <a:avLst/>
            </a:prstTxWarp>
          </a:bodyPr>
          <a:lstStyle>
            <a:lvl1pPr algn="r" defTabSz="689003">
              <a:lnSpc>
                <a:spcPct val="100000"/>
              </a:lnSpc>
              <a:buFont typeface="Wingdings" pitchFamily="2" charset="2"/>
              <a:buNone/>
              <a:tabLst>
                <a:tab pos="0" algn="l"/>
                <a:tab pos="686682" algn="l"/>
                <a:tab pos="1375683" algn="l"/>
                <a:tab pos="2064685" algn="l"/>
                <a:tab pos="2753686" algn="l"/>
                <a:tab pos="3442688" algn="l"/>
                <a:tab pos="4129368" algn="l"/>
                <a:tab pos="4818371" algn="l"/>
                <a:tab pos="5507371" algn="l"/>
                <a:tab pos="6196374" algn="l"/>
                <a:tab pos="6885374" algn="l"/>
                <a:tab pos="7574377" algn="l"/>
                <a:tab pos="8263377" algn="l"/>
                <a:tab pos="8952380" algn="l"/>
                <a:tab pos="9641380" algn="l"/>
                <a:tab pos="10330383" algn="l"/>
                <a:tab pos="11019383" algn="l"/>
                <a:tab pos="11708385" algn="l"/>
                <a:tab pos="12397386" algn="l"/>
                <a:tab pos="13084067" algn="l"/>
                <a:tab pos="13773070" algn="l"/>
              </a:tabLst>
              <a:defRPr sz="1800">
                <a:solidFill>
                  <a:srgbClr val="000000"/>
                </a:solidFill>
                <a:latin typeface="Nimbus Roman No9 L" pitchFamily="16" charset="0"/>
              </a:defRPr>
            </a:lvl1pPr>
          </a:lstStyle>
          <a:p>
            <a:pPr>
              <a:defRPr/>
            </a:pPr>
            <a:fld id="{E137D299-AC7B-45C5-9320-013272759E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8F8155A4-5436-419F-8188-BD055BEF97D5}" type="slidenum">
              <a:rPr lang="en-GB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9F4AE9F8-A110-4206-823C-3105CCFE6BF5}" type="slidenum">
              <a:rPr lang="en-GB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691CFC4D-8321-4CFC-9B2A-590CF536D580}" type="slidenum">
              <a:rPr lang="en-GB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C0D44ABE-5715-40D4-9966-86C57F7F31EB}" type="slidenum">
              <a:rPr lang="pl-PL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932CF4C1-AF39-4FAC-B972-AB6FC1C61CA0}" type="slidenum">
              <a:rPr lang="en-GB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13</a:t>
            </a:fld>
            <a:endParaRPr lang="en-GB" smtClean="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776413" y="1038225"/>
            <a:ext cx="7132637" cy="5187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3625" tIns="66812" rIns="133625" bIns="66812" anchor="ctr"/>
          <a:lstStyle/>
          <a:p>
            <a:endParaRPr lang="pl-PL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/>
          </p:nvPr>
        </p:nvSpPr>
        <p:spPr>
          <a:xfrm>
            <a:off x="1071563" y="6572250"/>
            <a:ext cx="8518525" cy="6224588"/>
          </a:xfrm>
          <a:noFill/>
          <a:ln/>
        </p:spPr>
        <p:txBody>
          <a:bodyPr wrap="none" lIns="140200" tIns="70099" rIns="140200" bIns="70099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07653864-D72E-4B8E-A13C-BE49C53714E3}" type="slidenum">
              <a:rPr lang="en-GB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777DECE1-2A29-4258-A883-2C98A9CED54D}" type="slidenum">
              <a:rPr lang="en-GB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2</a:t>
            </a:fld>
            <a:endParaRPr lang="en-GB" smtClean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784350" y="1038225"/>
            <a:ext cx="7132638" cy="5187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3625" tIns="66812" rIns="133625" bIns="66812" anchor="ctr"/>
          <a:lstStyle/>
          <a:p>
            <a:endParaRPr lang="pl-PL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1071563" y="6572250"/>
            <a:ext cx="8518525" cy="6224588"/>
          </a:xfrm>
          <a:noFill/>
          <a:ln/>
        </p:spPr>
        <p:txBody>
          <a:bodyPr wrap="none" lIns="140200" tIns="70099" rIns="140200" bIns="70099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FBD2A8C2-1FCD-4063-83C0-E461DC8F06C0}" type="slidenum">
              <a:rPr lang="en-GB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3</a:t>
            </a:fld>
            <a:endParaRPr lang="en-GB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784350" y="1038225"/>
            <a:ext cx="7132638" cy="5187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3625" tIns="66812" rIns="133625" bIns="66812" anchor="ctr"/>
          <a:lstStyle/>
          <a:p>
            <a:endParaRPr lang="pl-PL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1071563" y="6572250"/>
            <a:ext cx="8518525" cy="6224588"/>
          </a:xfrm>
          <a:noFill/>
          <a:ln/>
        </p:spPr>
        <p:txBody>
          <a:bodyPr wrap="none" lIns="140200" tIns="70099" rIns="140200" bIns="70099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0F5919AA-511F-4E2E-894C-EFF7E43AAE9D}" type="slidenum">
              <a:rPr lang="en-GB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2942ED8E-47F0-44F3-BE01-50C75B7786A8}" type="slidenum">
              <a:rPr lang="en-GB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3939600F-894F-4203-BC94-E77D269179CF}" type="slidenum">
              <a:rPr lang="en-GB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6</a:t>
            </a:fld>
            <a:endParaRPr lang="en-GB" smtClean="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784350" y="1038225"/>
            <a:ext cx="7132638" cy="5187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3625" tIns="66812" rIns="133625" bIns="66812" anchor="ctr"/>
          <a:lstStyle/>
          <a:p>
            <a:endParaRPr lang="pl-PL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/>
          </p:nvPr>
        </p:nvSpPr>
        <p:spPr>
          <a:xfrm>
            <a:off x="1071563" y="6572250"/>
            <a:ext cx="8518525" cy="6224588"/>
          </a:xfrm>
          <a:noFill/>
          <a:ln/>
        </p:spPr>
        <p:txBody>
          <a:bodyPr wrap="none" lIns="140200" tIns="70099" rIns="140200" bIns="70099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69BA7C27-3957-461E-BBE3-0914AFA8DC8F}" type="slidenum">
              <a:rPr lang="en-GB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2D48EC0D-6AF1-41A9-AEEB-B2C22CF0067A}" type="slidenum">
              <a:rPr lang="en-GB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8</a:t>
            </a:fld>
            <a:endParaRPr lang="en-GB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784350" y="1038225"/>
            <a:ext cx="7132638" cy="5187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3625" tIns="66812" rIns="133625" bIns="66812" anchor="ctr"/>
          <a:lstStyle/>
          <a:p>
            <a:endParaRPr lang="pl-PL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1071563" y="6572250"/>
            <a:ext cx="8518525" cy="6224588"/>
          </a:xfrm>
          <a:noFill/>
          <a:ln/>
        </p:spPr>
        <p:txBody>
          <a:bodyPr wrap="none" lIns="140200" tIns="70099" rIns="140200" bIns="70099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688975">
              <a:tabLst>
                <a:tab pos="0" algn="l"/>
                <a:tab pos="685800" algn="l"/>
                <a:tab pos="1374775" algn="l"/>
                <a:tab pos="2063750" algn="l"/>
                <a:tab pos="2752725" algn="l"/>
                <a:tab pos="3441700" algn="l"/>
                <a:tab pos="4129088" algn="l"/>
                <a:tab pos="4818063" algn="l"/>
                <a:tab pos="5507038" algn="l"/>
                <a:tab pos="6196013" algn="l"/>
                <a:tab pos="6884988" algn="l"/>
                <a:tab pos="7573963" algn="l"/>
                <a:tab pos="8262938" algn="l"/>
                <a:tab pos="8951913" algn="l"/>
                <a:tab pos="9640888" algn="l"/>
                <a:tab pos="10329863" algn="l"/>
                <a:tab pos="11018838" algn="l"/>
                <a:tab pos="11707813" algn="l"/>
                <a:tab pos="12396788" algn="l"/>
                <a:tab pos="13082588" algn="l"/>
                <a:tab pos="13771563" algn="l"/>
              </a:tabLst>
            </a:pPr>
            <a:fld id="{0407A443-A5EC-49DB-B30C-90A1CEABBAA1}" type="slidenum">
              <a:rPr lang="en-GB" smtClean="0"/>
              <a:pPr defTabSz="688975">
                <a:tabLst>
                  <a:tab pos="0" algn="l"/>
                  <a:tab pos="685800" algn="l"/>
                  <a:tab pos="1374775" algn="l"/>
                  <a:tab pos="2063750" algn="l"/>
                  <a:tab pos="2752725" algn="l"/>
                  <a:tab pos="3441700" algn="l"/>
                  <a:tab pos="4129088" algn="l"/>
                  <a:tab pos="4818063" algn="l"/>
                  <a:tab pos="5507038" algn="l"/>
                  <a:tab pos="6196013" algn="l"/>
                  <a:tab pos="6884988" algn="l"/>
                  <a:tab pos="7573963" algn="l"/>
                  <a:tab pos="8262938" algn="l"/>
                  <a:tab pos="8951913" algn="l"/>
                  <a:tab pos="9640888" algn="l"/>
                  <a:tab pos="10329863" algn="l"/>
                  <a:tab pos="11018838" algn="l"/>
                  <a:tab pos="11707813" algn="l"/>
                  <a:tab pos="12396788" algn="l"/>
                  <a:tab pos="13082588" algn="l"/>
                  <a:tab pos="13771563" algn="l"/>
                </a:tabLst>
              </a:pPr>
              <a:t>9</a:t>
            </a:fld>
            <a:endParaRPr lang="en-GB" smtClean="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776413" y="1038225"/>
            <a:ext cx="7132637" cy="5187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3625" tIns="66812" rIns="133625" bIns="66812" anchor="ctr"/>
          <a:lstStyle/>
          <a:p>
            <a:endParaRPr lang="pl-PL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/>
          </p:nvPr>
        </p:nvSpPr>
        <p:spPr>
          <a:xfrm>
            <a:off x="1071563" y="6572250"/>
            <a:ext cx="8518525" cy="6224588"/>
          </a:xfrm>
          <a:noFill/>
          <a:ln/>
        </p:spPr>
        <p:txBody>
          <a:bodyPr wrap="none" lIns="140200" tIns="70099" rIns="140200" bIns="70099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E84D-85DE-4C75-8998-28619B66B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F893-69DE-4505-A7D3-F56E8F861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9961-C44A-4505-8B1B-C8081B3C2F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C454-4E8C-4615-AB5C-BF890496B0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3EE8-139C-4656-8216-709AFD8EAE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32BBD-4583-4643-AECF-9A27BB678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E51B-7DC3-4BD9-897A-87FDFCAEB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CB017-F975-42F9-BE69-48B346F15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E5ED-7443-4A31-93BA-C138E1FB6D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FCA7-DD5B-4EDA-A176-6E92E94967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905B4-8CDA-4322-9089-247024C409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9988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DA6BED-92CD-4B06-86F3-A264E2DAE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0"/>
            <a:ext cx="9139238" cy="6848475"/>
            <a:chOff x="0" y="0"/>
            <a:chExt cx="5757" cy="4314"/>
          </a:xfrm>
        </p:grpSpPr>
        <p:grpSp>
          <p:nvGrpSpPr>
            <p:cNvPr id="1032" name="Group 4"/>
            <p:cNvGrpSpPr>
              <a:grpSpLocks/>
            </p:cNvGrpSpPr>
            <p:nvPr/>
          </p:nvGrpSpPr>
          <p:grpSpPr bwMode="auto">
            <a:xfrm>
              <a:off x="1728" y="2230"/>
              <a:ext cx="4026" cy="2084"/>
              <a:chOff x="1728" y="2230"/>
              <a:chExt cx="4026" cy="2084"/>
            </a:xfrm>
          </p:grpSpPr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31" name="Freeform 7"/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2" name="Freeform 8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C85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/>
              </a:p>
            </p:txBody>
          </p:sp>
        </p:grp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2B81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1313" indent="-341313" algn="l" defTabSz="449263" rtl="0" eaLnBrk="0" fontAlgn="base" hangingPunct="0">
        <a:lnSpc>
          <a:spcPct val="97000"/>
        </a:lnSpc>
        <a:spcBef>
          <a:spcPts val="8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7000"/>
        </a:lnSpc>
        <a:spcBef>
          <a:spcPts val="7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ts val="600"/>
        </a:spcBef>
        <a:spcAft>
          <a:spcPct val="0"/>
        </a:spcAft>
        <a:buClr>
          <a:srgbClr val="E5E5FF"/>
        </a:buClr>
        <a:buSzPct val="70000"/>
        <a:buFont typeface="Wingdings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642938" y="3857625"/>
            <a:ext cx="8215312" cy="258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chemeClr val="bg1"/>
              </a:buClr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FFFFFF"/>
                </a:solidFill>
              </a:rPr>
              <a:t> Introduction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FFFFFF"/>
                </a:solidFill>
              </a:rPr>
              <a:t> Proton decay in the simulation of LAr detector</a:t>
            </a:r>
            <a:endParaRPr lang="en-GB" sz="24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</a:rPr>
              <a:t> </a:t>
            </a:r>
            <a:r>
              <a:rPr lang="pl-PL" sz="2400">
                <a:solidFill>
                  <a:srgbClr val="FFFFFF"/>
                </a:solidFill>
              </a:rPr>
              <a:t>Track reconstruction in the ICARUS detector</a:t>
            </a:r>
            <a:r>
              <a:rPr lang="en-GB" sz="240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100000"/>
              </a:lnSpc>
              <a:buClr>
                <a:schemeClr val="bg1"/>
              </a:buClr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FFFFFF"/>
                </a:solidFill>
              </a:rPr>
              <a:t> Particle identification in the ICARUS detector</a:t>
            </a:r>
          </a:p>
          <a:p>
            <a:pPr>
              <a:lnSpc>
                <a:spcPct val="100000"/>
              </a:lnSpc>
              <a:buClr>
                <a:schemeClr val="bg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>
                <a:solidFill>
                  <a:srgbClr val="FFFFFF"/>
                </a:solidFill>
              </a:rPr>
              <a:t>Many thanks to coraborators: Robert Sulej, Paola Sala, Filippo Varanini, Silvia Muraro, Daniele Gibin</a:t>
            </a:r>
            <a:endParaRPr lang="pl-PL" sz="2400">
              <a:solidFill>
                <a:srgbClr val="FFFFFF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571500" y="500063"/>
            <a:ext cx="7980363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/>
              <a:t>Proton decay in LAr -</a:t>
            </a:r>
          </a:p>
          <a:p>
            <a:pPr algn="ctr"/>
            <a:r>
              <a:rPr lang="pl-PL" sz="3200" b="1"/>
              <a:t>Studies for the ICARUS detector</a:t>
            </a:r>
          </a:p>
          <a:p>
            <a:pPr algn="ctr"/>
            <a:endParaRPr lang="pl-PL" sz="2800"/>
          </a:p>
          <a:p>
            <a:pPr algn="ctr"/>
            <a:r>
              <a:rPr lang="pl-PL" sz="2800" b="1">
                <a:solidFill>
                  <a:srgbClr val="FFC000"/>
                </a:solidFill>
              </a:rPr>
              <a:t>Dorota Stefan</a:t>
            </a:r>
            <a:endParaRPr lang="pl-PL" sz="2000">
              <a:solidFill>
                <a:srgbClr val="FFC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l-PL" sz="2000" b="1">
                <a:solidFill>
                  <a:srgbClr val="5D7E9D"/>
                </a:solidFill>
              </a:rPr>
              <a:t>Cracow Epiphany Conference on Physics in Underground Laboratories and Its Connection with LHC</a:t>
            </a:r>
          </a:p>
          <a:p>
            <a:pPr algn="ctr">
              <a:lnSpc>
                <a:spcPct val="100000"/>
              </a:lnSpc>
            </a:pPr>
            <a:r>
              <a:rPr lang="pl-PL" sz="2000" b="1">
                <a:solidFill>
                  <a:srgbClr val="5D7E9D"/>
                </a:solidFill>
              </a:rPr>
              <a:t>08.01.2010</a:t>
            </a:r>
            <a:endParaRPr lang="pl-P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4" descr="protondecaycol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368425"/>
            <a:ext cx="2357437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Obraz 5" descr="protondecayin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5313" y="1357313"/>
            <a:ext cx="24368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zaokrąglony 6"/>
          <p:cNvSpPr/>
          <p:nvPr/>
        </p:nvSpPr>
        <p:spPr>
          <a:xfrm>
            <a:off x="5715000" y="1214438"/>
            <a:ext cx="3143250" cy="5429250"/>
          </a:xfrm>
          <a:prstGeom prst="roundRect">
            <a:avLst>
              <a:gd name="adj" fmla="val 5335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786438" y="1250950"/>
            <a:ext cx="3000375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l-PL" sz="1900" b="1" kern="0" dirty="0" err="1">
                <a:solidFill>
                  <a:schemeClr val="bg1">
                    <a:lumMod val="95000"/>
                  </a:schemeClr>
                </a:solidFill>
              </a:rPr>
              <a:t>Hits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pl-PL" sz="1900" b="1" kern="0" dirty="0" err="1">
                <a:solidFill>
                  <a:schemeClr val="bg1">
                    <a:lumMod val="95000"/>
                  </a:schemeClr>
                </a:solidFill>
              </a:rPr>
              <a:t>clusters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reonst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algorithms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are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very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good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715000" y="2143125"/>
            <a:ext cx="3143250" cy="642938"/>
          </a:xfrm>
          <a:prstGeom prst="rect">
            <a:avLst/>
          </a:prstGeom>
          <a:solidFill>
            <a:srgbClr val="FFCC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l-PL" sz="1900" kern="0" dirty="0" err="1">
                <a:solidFill>
                  <a:srgbClr val="EEECE1">
                    <a:lumMod val="10000"/>
                  </a:srgbClr>
                </a:solidFill>
                <a:latin typeface="Calibri"/>
              </a:rPr>
              <a:t>Problems</a:t>
            </a:r>
            <a:r>
              <a:rPr lang="pl-PL" sz="1900" kern="0" dirty="0">
                <a:solidFill>
                  <a:srgbClr val="EEECE1">
                    <a:lumMod val="10000"/>
                  </a:srgb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rgbClr val="EEECE1">
                    <a:lumMod val="10000"/>
                  </a:srgbClr>
                </a:solidFill>
                <a:latin typeface="Calibri"/>
              </a:rPr>
              <a:t>with</a:t>
            </a:r>
            <a:r>
              <a:rPr lang="pl-PL" sz="1900" kern="0" dirty="0">
                <a:solidFill>
                  <a:srgbClr val="EEECE1">
                    <a:lumMod val="10000"/>
                  </a:srgb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rgbClr val="EEECE1">
                    <a:lumMod val="10000"/>
                  </a:srgbClr>
                </a:solidFill>
                <a:latin typeface="Calibri"/>
              </a:rPr>
              <a:t>the</a:t>
            </a:r>
            <a:r>
              <a:rPr lang="pl-PL" sz="1900" kern="0" dirty="0">
                <a:solidFill>
                  <a:srgbClr val="EEECE1">
                    <a:lumMod val="10000"/>
                  </a:srgb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rgbClr val="EEECE1">
                    <a:lumMod val="10000"/>
                  </a:srgbClr>
                </a:solidFill>
                <a:latin typeface="Calibri"/>
              </a:rPr>
              <a:t>next</a:t>
            </a:r>
            <a:r>
              <a:rPr lang="pl-PL" sz="1900" kern="0" dirty="0">
                <a:solidFill>
                  <a:srgbClr val="EEECE1">
                    <a:lumMod val="10000"/>
                  </a:srgb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rgbClr val="EEECE1">
                    <a:lumMod val="10000"/>
                  </a:srgbClr>
                </a:solidFill>
                <a:latin typeface="Calibri"/>
              </a:rPr>
              <a:t>steps</a:t>
            </a:r>
            <a:r>
              <a:rPr lang="pl-PL" sz="1900" kern="0" dirty="0">
                <a:solidFill>
                  <a:srgbClr val="EEECE1">
                    <a:lumMod val="10000"/>
                  </a:srgbClr>
                </a:solidFill>
                <a:latin typeface="Calibri"/>
              </a:rPr>
              <a:t> of </a:t>
            </a:r>
            <a:r>
              <a:rPr lang="pl-PL" sz="1900" kern="0" dirty="0" err="1">
                <a:solidFill>
                  <a:srgbClr val="EEECE1">
                    <a:lumMod val="10000"/>
                  </a:srgbClr>
                </a:solidFill>
                <a:latin typeface="Calibri"/>
              </a:rPr>
              <a:t>tracks</a:t>
            </a:r>
            <a:r>
              <a:rPr lang="pl-PL" sz="1900" kern="0" dirty="0">
                <a:solidFill>
                  <a:srgbClr val="EEECE1">
                    <a:lumMod val="10000"/>
                  </a:srgb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rgbClr val="EEECE1">
                    <a:lumMod val="10000"/>
                  </a:srgbClr>
                </a:solidFill>
                <a:latin typeface="Calibri"/>
              </a:rPr>
              <a:t>reconstruction</a:t>
            </a:r>
            <a:r>
              <a:rPr lang="pl-PL" sz="1900" kern="0" dirty="0">
                <a:solidFill>
                  <a:srgbClr val="EEECE1">
                    <a:lumMod val="10000"/>
                  </a:srgbClr>
                </a:solidFill>
                <a:latin typeface="Calibri"/>
              </a:rPr>
              <a:t>: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786438" y="2946400"/>
            <a:ext cx="3000375" cy="155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one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track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instead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of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three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independent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tracks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hits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are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not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sorted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from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beginning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to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end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of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track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715000" y="4714875"/>
            <a:ext cx="3143250" cy="1714500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If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hits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are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properly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sorted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in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both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views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 –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the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3D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reconstruction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is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excellent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and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the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seperation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of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tracks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could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be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based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 on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dE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/dx </a:t>
            </a:r>
            <a:r>
              <a:rPr lang="pl-PL" sz="1900" kern="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information</a:t>
            </a:r>
            <a:r>
              <a:rPr lang="pl-PL" sz="19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.</a:t>
            </a:r>
          </a:p>
        </p:txBody>
      </p:sp>
      <p:sp>
        <p:nvSpPr>
          <p:cNvPr id="11273" name="Text Box 1"/>
          <p:cNvSpPr txBox="1">
            <a:spLocks noChangeArrowheads="1"/>
          </p:cNvSpPr>
          <p:nvPr/>
        </p:nvSpPr>
        <p:spPr bwMode="auto">
          <a:xfrm>
            <a:off x="107950" y="280988"/>
            <a:ext cx="8964613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804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600" b="1">
                <a:solidFill>
                  <a:srgbClr val="5D7E9D"/>
                </a:solidFill>
              </a:rPr>
              <a:t>Reconstruction of tracks in the ICARUS detector</a:t>
            </a:r>
            <a:endParaRPr lang="en-GB" sz="2600" b="1">
              <a:solidFill>
                <a:srgbClr val="5D7E9D"/>
              </a:solidFill>
            </a:endParaRPr>
          </a:p>
        </p:txBody>
      </p:sp>
      <p:sp>
        <p:nvSpPr>
          <p:cNvPr id="11274" name="pole tekstowe 8"/>
          <p:cNvSpPr txBox="1">
            <a:spLocks noChangeArrowheads="1"/>
          </p:cNvSpPr>
          <p:nvPr/>
        </p:nvSpPr>
        <p:spPr bwMode="auto">
          <a:xfrm>
            <a:off x="1000125" y="5532438"/>
            <a:ext cx="1787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Collection  view</a:t>
            </a:r>
          </a:p>
        </p:txBody>
      </p:sp>
      <p:sp>
        <p:nvSpPr>
          <p:cNvPr id="11275" name="pole tekstowe 9"/>
          <p:cNvSpPr txBox="1">
            <a:spLocks noChangeArrowheads="1"/>
          </p:cNvSpPr>
          <p:nvPr/>
        </p:nvSpPr>
        <p:spPr bwMode="auto">
          <a:xfrm>
            <a:off x="3500438" y="5572125"/>
            <a:ext cx="16462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Induction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07950" y="-71438"/>
            <a:ext cx="8964613" cy="790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804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600" b="1">
                <a:solidFill>
                  <a:srgbClr val="5D7E9D"/>
                </a:solidFill>
              </a:rPr>
              <a:t>The sorting hits algorithm</a:t>
            </a:r>
            <a:endParaRPr lang="en-GB" sz="2600" b="1">
              <a:solidFill>
                <a:srgbClr val="5D7E9D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286375" y="1357313"/>
            <a:ext cx="3643313" cy="969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simple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algorithm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of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finding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closest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hits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seems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not to be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best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choice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12292" name="Obraz 11" descr="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71500"/>
            <a:ext cx="3214687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Obraz 12" descr="c_zoom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785938"/>
            <a:ext cx="2286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5286375" y="2571750"/>
            <a:ext cx="3571875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More inteligent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algorithm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–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Polygonal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Line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solves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problem.</a:t>
            </a:r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pl-PL" sz="1900" kern="0" dirty="0">
              <a:solidFill>
                <a:schemeClr val="bg1">
                  <a:lumMod val="95000"/>
                </a:schemeClr>
              </a:solidFill>
            </a:endParaRPr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Description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of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method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examples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could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be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found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1900" kern="0" dirty="0" err="1">
                <a:solidFill>
                  <a:schemeClr val="bg1">
                    <a:lumMod val="95000"/>
                  </a:schemeClr>
                </a:solidFill>
              </a:rPr>
              <a:t>here</a:t>
            </a:r>
            <a:r>
              <a:rPr lang="pl-PL" sz="1900" kern="0" dirty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l-PL" sz="1900" kern="0" dirty="0">
                <a:solidFill>
                  <a:srgbClr val="00CC00"/>
                </a:solidFill>
              </a:rPr>
              <a:t>http://www.iro.umontreal.ca/~kegl/research/pcurves/</a:t>
            </a:r>
          </a:p>
        </p:txBody>
      </p:sp>
      <p:pic>
        <p:nvPicPr>
          <p:cNvPr id="12295" name="Obraz 14" descr="d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714750"/>
            <a:ext cx="3214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Obraz 15" descr="d_zoom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4857750"/>
            <a:ext cx="2286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Prostokąt 16"/>
          <p:cNvSpPr>
            <a:spLocks noChangeArrowheads="1"/>
          </p:cNvSpPr>
          <p:nvPr/>
        </p:nvSpPr>
        <p:spPr bwMode="auto">
          <a:xfrm>
            <a:off x="5286375" y="5259388"/>
            <a:ext cx="3857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/>
              <a:t>The code was written according to recipe:</a:t>
            </a:r>
          </a:p>
          <a:p>
            <a:pPr>
              <a:lnSpc>
                <a:spcPct val="100000"/>
              </a:lnSpc>
            </a:pPr>
            <a:r>
              <a:rPr lang="en-US" sz="1400"/>
              <a:t>B. Kégl, A. Krzyzak, T. Linder, and K. Zeger</a:t>
            </a:r>
            <a:br>
              <a:rPr lang="en-US" sz="1400"/>
            </a:br>
            <a:r>
              <a:rPr lang="en-US" sz="1400"/>
              <a:t>"Learning and design of principal curves"</a:t>
            </a:r>
            <a:br>
              <a:rPr lang="en-US" sz="1400"/>
            </a:br>
            <a:r>
              <a:rPr lang="en-US" sz="1400"/>
              <a:t>IEEE Transactions on Pattern Analysis and Machine Intelligence</a:t>
            </a:r>
            <a:br>
              <a:rPr lang="en-US" sz="1400"/>
            </a:br>
            <a:r>
              <a:rPr lang="en-US" sz="1400"/>
              <a:t>vol. 22, no. 3, pp. 281-297, 2000. </a:t>
            </a:r>
            <a:endParaRPr lang="pl-PL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5" descr="pcurvecoll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143000"/>
            <a:ext cx="45720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Obraz 7" descr="pcurveind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214438"/>
            <a:ext cx="46434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Łącznik prosty ze strzałką 10"/>
          <p:cNvCxnSpPr/>
          <p:nvPr/>
        </p:nvCxnSpPr>
        <p:spPr>
          <a:xfrm>
            <a:off x="1285875" y="5929313"/>
            <a:ext cx="33575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2286000" y="4429125"/>
            <a:ext cx="33575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3357563" y="2927350"/>
            <a:ext cx="33575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3857625" y="1857375"/>
            <a:ext cx="33575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pole tekstowe 8"/>
          <p:cNvSpPr txBox="1">
            <a:spLocks noChangeArrowheads="1"/>
          </p:cNvSpPr>
          <p:nvPr/>
        </p:nvSpPr>
        <p:spPr bwMode="auto">
          <a:xfrm>
            <a:off x="2357438" y="817563"/>
            <a:ext cx="1787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Collection  view</a:t>
            </a:r>
          </a:p>
        </p:txBody>
      </p:sp>
      <p:sp>
        <p:nvSpPr>
          <p:cNvPr id="13321" name="pole tekstowe 9"/>
          <p:cNvSpPr txBox="1">
            <a:spLocks noChangeArrowheads="1"/>
          </p:cNvSpPr>
          <p:nvPr/>
        </p:nvSpPr>
        <p:spPr bwMode="auto">
          <a:xfrm>
            <a:off x="6858000" y="811213"/>
            <a:ext cx="164623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Induction view</a:t>
            </a: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44463" y="215900"/>
            <a:ext cx="896461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804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600" b="1" dirty="0">
                <a:solidFill>
                  <a:schemeClr val="bg1">
                    <a:lumMod val="85000"/>
                  </a:schemeClr>
                </a:solidFill>
              </a:rPr>
              <a:t>3D </a:t>
            </a:r>
            <a:r>
              <a:rPr lang="pl-PL" sz="2600" b="1" dirty="0" err="1">
                <a:solidFill>
                  <a:schemeClr val="bg1">
                    <a:lumMod val="85000"/>
                  </a:schemeClr>
                </a:solidFill>
              </a:rPr>
              <a:t>reconstruction</a:t>
            </a:r>
            <a:r>
              <a:rPr lang="pl-PL" sz="2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sz="2600" b="1" dirty="0" err="1">
                <a:solidFill>
                  <a:schemeClr val="bg1">
                    <a:lumMod val="85000"/>
                  </a:schemeClr>
                </a:solidFill>
              </a:rPr>
              <a:t>in</a:t>
            </a:r>
            <a:r>
              <a:rPr lang="pl-PL" sz="2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sz="2600" b="1" dirty="0" err="1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pl-PL" sz="2600" b="1" dirty="0">
                <a:solidFill>
                  <a:schemeClr val="bg1">
                    <a:lumMod val="85000"/>
                  </a:schemeClr>
                </a:solidFill>
              </a:rPr>
              <a:t> ICARUS </a:t>
            </a:r>
            <a:r>
              <a:rPr lang="pl-PL" sz="2600" b="1" dirty="0" err="1">
                <a:solidFill>
                  <a:schemeClr val="bg1">
                    <a:lumMod val="85000"/>
                  </a:schemeClr>
                </a:solidFill>
              </a:rPr>
              <a:t>detector</a:t>
            </a:r>
            <a:endParaRPr lang="en-GB" sz="2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323" name="Text Box 6"/>
          <p:cNvSpPr txBox="1">
            <a:spLocks noChangeArrowheads="1"/>
          </p:cNvSpPr>
          <p:nvPr/>
        </p:nvSpPr>
        <p:spPr bwMode="auto">
          <a:xfrm>
            <a:off x="2286000" y="4656138"/>
            <a:ext cx="2195513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>
                <a:solidFill>
                  <a:srgbClr val="FFFFFF"/>
                </a:solidFill>
              </a:rPr>
              <a:t>Hits from two views are merged according to the same drift sample</a:t>
            </a: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 flipV="1">
            <a:off x="2786063" y="2206625"/>
            <a:ext cx="571500" cy="222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Text Box 6"/>
          <p:cNvSpPr txBox="1">
            <a:spLocks noChangeArrowheads="1"/>
          </p:cNvSpPr>
          <p:nvPr/>
        </p:nvSpPr>
        <p:spPr bwMode="auto">
          <a:xfrm>
            <a:off x="1304925" y="2065338"/>
            <a:ext cx="2195513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>
                <a:solidFill>
                  <a:srgbClr val="FFFFFF"/>
                </a:solidFill>
              </a:rPr>
              <a:t>Polygonal Line Algorithm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13326" name="Obraz 8" descr="3dtrk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711575"/>
            <a:ext cx="2214563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pole tekstowe 23"/>
          <p:cNvSpPr txBox="1">
            <a:spLocks noChangeArrowheads="1"/>
          </p:cNvSpPr>
          <p:nvPr/>
        </p:nvSpPr>
        <p:spPr bwMode="auto">
          <a:xfrm>
            <a:off x="8501063" y="6143625"/>
            <a:ext cx="4794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chemeClr val="tx1"/>
                </a:solidFill>
              </a:rPr>
              <a:t>3D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az 12" descr="dedxe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13" y="2857500"/>
            <a:ext cx="39671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Symbol zastępczy numeru slajdu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7A4D86-2F03-4E06-BA78-FD43FE4123DC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250825" y="280988"/>
            <a:ext cx="8686800" cy="98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5D7E9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600" b="1">
                <a:solidFill>
                  <a:srgbClr val="5D7E9D"/>
                </a:solidFill>
              </a:rPr>
              <a:t>Particle identification in the LAr detector</a:t>
            </a:r>
            <a:endParaRPr lang="en-GB" sz="2600" b="1">
              <a:solidFill>
                <a:srgbClr val="5D7E9D"/>
              </a:solidFill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4089400" y="6107113"/>
            <a:ext cx="180975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857375" y="5500688"/>
            <a:ext cx="3498850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pl-PL">
                <a:solidFill>
                  <a:srgbClr val="FF0000"/>
                </a:solidFill>
              </a:rPr>
              <a:t>VERY PRELIMINARY</a:t>
            </a:r>
          </a:p>
        </p:txBody>
      </p:sp>
      <p:sp>
        <p:nvSpPr>
          <p:cNvPr id="9" name="Prostokąt 8"/>
          <p:cNvSpPr/>
          <p:nvPr/>
        </p:nvSpPr>
        <p:spPr>
          <a:xfrm>
            <a:off x="142875" y="1449388"/>
            <a:ext cx="8715375" cy="1122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4000"/>
              </a:lnSpc>
              <a:spcBef>
                <a:spcPts val="18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  <a:ea typeface="DejaVu Sans" charset="0"/>
                <a:cs typeface="DejaVu Sans" charset="0"/>
              </a:rPr>
              <a:t>The identification of particles is based on the fact that energy losses are different 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ea typeface="DejaVu Sans" charset="0"/>
                <a:cs typeface="DejaVu Sans" charset="0"/>
              </a:rPr>
              <a:t>for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ea typeface="DejaVu Sans" charset="0"/>
                <a:cs typeface="DejaVu Sans" charset="0"/>
              </a:rPr>
              <a:t>particles with different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  <a:ea typeface="DejaVu Sans" charset="0"/>
                <a:cs typeface="DejaVu Sans" charset="0"/>
              </a:rPr>
              <a:t>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ea typeface="DejaVu Sans" charset="0"/>
                <a:cs typeface="DejaVu Sans" charset="0"/>
              </a:rPr>
              <a:t> masses and the same value of momentum, especially for </a:t>
            </a:r>
            <a:r>
              <a:rPr lang="en-GB" dirty="0" err="1">
                <a:solidFill>
                  <a:schemeClr val="bg1">
                    <a:lumMod val="85000"/>
                  </a:schemeClr>
                </a:solidFill>
                <a:ea typeface="DejaVu Sans" charset="0"/>
                <a:cs typeface="DejaVu Sans" charset="0"/>
              </a:rPr>
              <a:t>momenta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ea typeface="DejaVu Sans" charset="0"/>
                <a:cs typeface="DejaVu Sans" charset="0"/>
              </a:rPr>
              <a:t> lower than that corresponding to the minimum of ionization. </a:t>
            </a:r>
          </a:p>
        </p:txBody>
      </p:sp>
      <p:pic>
        <p:nvPicPr>
          <p:cNvPr id="14344" name="Obraz 13" descr="collectio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857500"/>
            <a:ext cx="38608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pole tekstowe 14"/>
          <p:cNvSpPr txBox="1">
            <a:spLocks noChangeArrowheads="1"/>
          </p:cNvSpPr>
          <p:nvPr/>
        </p:nvSpPr>
        <p:spPr bwMode="auto">
          <a:xfrm>
            <a:off x="7715250" y="5214938"/>
            <a:ext cx="5715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500">
                <a:solidFill>
                  <a:srgbClr val="002060"/>
                </a:solidFill>
              </a:rPr>
              <a:t>K</a:t>
            </a:r>
            <a:r>
              <a:rPr lang="pl-PL" sz="2500" baseline="30000">
                <a:solidFill>
                  <a:srgbClr val="002060"/>
                </a:solidFill>
              </a:rPr>
              <a:t>+</a:t>
            </a:r>
            <a:endParaRPr lang="pl-PL" sz="2500">
              <a:solidFill>
                <a:srgbClr val="002060"/>
              </a:solidFill>
            </a:endParaRPr>
          </a:p>
        </p:txBody>
      </p:sp>
      <p:sp>
        <p:nvSpPr>
          <p:cNvPr id="14346" name="pole tekstowe 15"/>
          <p:cNvSpPr txBox="1">
            <a:spLocks noChangeArrowheads="1"/>
          </p:cNvSpPr>
          <p:nvPr/>
        </p:nvSpPr>
        <p:spPr bwMode="auto">
          <a:xfrm>
            <a:off x="6143625" y="4214813"/>
            <a:ext cx="5715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50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pl-PL" sz="2500" baseline="30000">
                <a:solidFill>
                  <a:srgbClr val="002060"/>
                </a:solidFill>
              </a:rPr>
              <a:t>+</a:t>
            </a:r>
            <a:endParaRPr lang="pl-PL" sz="2500">
              <a:solidFill>
                <a:srgbClr val="002060"/>
              </a:solidFill>
            </a:endParaRPr>
          </a:p>
        </p:txBody>
      </p:sp>
      <p:sp>
        <p:nvSpPr>
          <p:cNvPr id="14347" name="Elipsa 16"/>
          <p:cNvSpPr>
            <a:spLocks noChangeArrowheads="1"/>
          </p:cNvSpPr>
          <p:nvPr/>
        </p:nvSpPr>
        <p:spPr bwMode="auto">
          <a:xfrm>
            <a:off x="5072063" y="3714750"/>
            <a:ext cx="285750" cy="285750"/>
          </a:xfrm>
          <a:prstGeom prst="ellipse">
            <a:avLst/>
          </a:prstGeom>
          <a:solidFill>
            <a:srgbClr val="00B8FF">
              <a:alpha val="2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4348" name="Elipsa 17"/>
          <p:cNvSpPr>
            <a:spLocks noChangeArrowheads="1"/>
          </p:cNvSpPr>
          <p:nvPr/>
        </p:nvSpPr>
        <p:spPr bwMode="auto">
          <a:xfrm>
            <a:off x="8001000" y="5929313"/>
            <a:ext cx="285750" cy="285750"/>
          </a:xfrm>
          <a:prstGeom prst="ellipse">
            <a:avLst/>
          </a:prstGeom>
          <a:solidFill>
            <a:srgbClr val="00B8FF">
              <a:alpha val="2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cxnSp>
        <p:nvCxnSpPr>
          <p:cNvPr id="14349" name="Łącznik prosty ze strzałką 19"/>
          <p:cNvCxnSpPr>
            <a:cxnSpLocks noChangeShapeType="1"/>
            <a:endCxn id="14347" idx="6"/>
          </p:cNvCxnSpPr>
          <p:nvPr/>
        </p:nvCxnSpPr>
        <p:spPr bwMode="auto">
          <a:xfrm rot="10800000">
            <a:off x="5357813" y="3857625"/>
            <a:ext cx="12858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0" name="Łącznik prosty ze strzałką 21"/>
          <p:cNvCxnSpPr>
            <a:cxnSpLocks noChangeShapeType="1"/>
          </p:cNvCxnSpPr>
          <p:nvPr/>
        </p:nvCxnSpPr>
        <p:spPr bwMode="auto">
          <a:xfrm rot="5400000">
            <a:off x="7573169" y="5358606"/>
            <a:ext cx="1143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51" name="Prostokąt zaokrąglony 22"/>
          <p:cNvSpPr>
            <a:spLocks noChangeArrowheads="1"/>
          </p:cNvSpPr>
          <p:nvPr/>
        </p:nvSpPr>
        <p:spPr bwMode="auto">
          <a:xfrm>
            <a:off x="6643688" y="2714625"/>
            <a:ext cx="2357437" cy="2071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 sz="1600">
              <a:solidFill>
                <a:srgbClr val="00206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6643688" y="2857500"/>
            <a:ext cx="23574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sorting</a:t>
            </a: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hits</a:t>
            </a: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makes</a:t>
            </a: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identification</a:t>
            </a:r>
            <a:r>
              <a:rPr lang="pl-PL" sz="1600" kern="0" dirty="0">
                <a:solidFill>
                  <a:srgbClr val="002060"/>
                </a:solidFill>
              </a:rPr>
              <a:t> of </a:t>
            </a:r>
            <a:r>
              <a:rPr lang="pl-PL" sz="1600" kern="0" dirty="0" err="1">
                <a:solidFill>
                  <a:srgbClr val="002060"/>
                </a:solidFill>
              </a:rPr>
              <a:t>particles</a:t>
            </a: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easier</a:t>
            </a:r>
            <a:r>
              <a:rPr lang="pl-PL" sz="1600" kern="0" dirty="0">
                <a:solidFill>
                  <a:srgbClr val="002060"/>
                </a:solidFill>
              </a:rPr>
              <a:t>.</a:t>
            </a:r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dedx</a:t>
            </a: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is</a:t>
            </a: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the</a:t>
            </a: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highest</a:t>
            </a: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in</a:t>
            </a: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the</a:t>
            </a:r>
            <a:r>
              <a:rPr lang="pl-PL" sz="1600" kern="0" dirty="0">
                <a:solidFill>
                  <a:srgbClr val="002060"/>
                </a:solidFill>
              </a:rPr>
              <a:t> point of </a:t>
            </a:r>
            <a:r>
              <a:rPr lang="pl-PL" sz="1600" kern="0" dirty="0" err="1">
                <a:solidFill>
                  <a:srgbClr val="002060"/>
                </a:solidFill>
              </a:rPr>
              <a:t>stopping</a:t>
            </a: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particle</a:t>
            </a:r>
            <a:r>
              <a:rPr lang="pl-PL" sz="1600" kern="0" dirty="0">
                <a:solidFill>
                  <a:srgbClr val="002060"/>
                </a:solidFill>
              </a:rPr>
              <a:t> – </a:t>
            </a:r>
            <a:r>
              <a:rPr lang="pl-PL" sz="1600" kern="0" dirty="0" err="1">
                <a:solidFill>
                  <a:srgbClr val="002060"/>
                </a:solidFill>
              </a:rPr>
              <a:t>it</a:t>
            </a: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helps</a:t>
            </a:r>
            <a:r>
              <a:rPr lang="pl-PL" sz="1600" kern="0" dirty="0">
                <a:solidFill>
                  <a:srgbClr val="002060"/>
                </a:solidFill>
              </a:rPr>
              <a:t> to </a:t>
            </a:r>
            <a:r>
              <a:rPr lang="pl-PL" sz="1600" kern="0" dirty="0" err="1">
                <a:solidFill>
                  <a:srgbClr val="002060"/>
                </a:solidFill>
              </a:rPr>
              <a:t>seperate</a:t>
            </a:r>
            <a:r>
              <a:rPr lang="pl-PL" sz="1600" kern="0" dirty="0">
                <a:solidFill>
                  <a:srgbClr val="002060"/>
                </a:solidFill>
              </a:rPr>
              <a:t> </a:t>
            </a:r>
            <a:r>
              <a:rPr lang="pl-PL" sz="1600" kern="0" dirty="0" err="1">
                <a:solidFill>
                  <a:srgbClr val="002060"/>
                </a:solidFill>
              </a:rPr>
              <a:t>tracks</a:t>
            </a:r>
            <a:r>
              <a:rPr lang="pl-PL" sz="1600" kern="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286500" y="6286500"/>
            <a:ext cx="714375" cy="3413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wire</a:t>
            </a:r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928813" y="6286500"/>
            <a:ext cx="1357312" cy="3413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Range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[cm]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29245" y="3786190"/>
            <a:ext cx="427979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vert="vert270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ymbol" pitchFamily="18" charset="2"/>
              </a:rPr>
              <a:t>S</a:t>
            </a: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dedx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MeV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/cm]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644087" y="4429132"/>
            <a:ext cx="427979" cy="5095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vert="vert270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drift</a:t>
            </a:r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309563"/>
            <a:ext cx="82296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804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rgbClr val="5D7E9D"/>
                </a:solidFill>
              </a:rPr>
              <a:t>Summary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700088" y="1989138"/>
            <a:ext cx="7940675" cy="3744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FFFFFF"/>
                </a:solidFill>
              </a:rPr>
              <a:t> Searches for proton decay are one of the most important subjects of particle physics nowadays.  </a:t>
            </a:r>
          </a:p>
          <a:p>
            <a:pPr>
              <a:lnSpc>
                <a:spcPct val="100000"/>
              </a:lnSpc>
              <a:buClr>
                <a:schemeClr val="bg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FFFFFF"/>
                </a:solidFill>
              </a:rPr>
              <a:t> In order to improve these searches it is essential to increase the sensitivity of measurements by at least a factor 10.</a:t>
            </a:r>
          </a:p>
          <a:p>
            <a:pPr>
              <a:lnSpc>
                <a:spcPct val="100000"/>
              </a:lnSpc>
              <a:buClr>
                <a:schemeClr val="bg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FFFFFF"/>
                </a:solidFill>
              </a:rPr>
              <a:t> Both calorimetric and spacial resolution of  a detector is important in order to look for proton decay.</a:t>
            </a:r>
          </a:p>
          <a:p>
            <a:pPr>
              <a:lnSpc>
                <a:spcPct val="100000"/>
              </a:lnSpc>
              <a:buClr>
                <a:schemeClr val="bg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FFFFFF"/>
                </a:solidFill>
              </a:rPr>
              <a:t> Very good 3D track reconstruction of the LAr detector are required in order to fully use its potential.</a:t>
            </a:r>
          </a:p>
          <a:p>
            <a:pPr>
              <a:lnSpc>
                <a:spcPct val="100000"/>
              </a:lnSpc>
              <a:buClr>
                <a:schemeClr val="bg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FFFFFF"/>
                </a:solidFill>
              </a:rPr>
              <a:t>  </a:t>
            </a:r>
            <a:r>
              <a:rPr lang="en-GB" sz="2000">
                <a:solidFill>
                  <a:srgbClr val="FFFFFF"/>
                </a:solidFill>
              </a:rPr>
              <a:t> </a:t>
            </a:r>
            <a:endParaRPr lang="pl-PL" sz="20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numeru slajdu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00BAED-6B65-40E4-A806-CE35E6361708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7200" y="730237"/>
            <a:ext cx="82296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804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>
                <a:solidFill>
                  <a:srgbClr val="5D7E9D"/>
                </a:solidFill>
              </a:rPr>
              <a:t>Introduction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95288" y="1808163"/>
            <a:ext cx="8461375" cy="337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68313" y="2036763"/>
            <a:ext cx="8208962" cy="347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/>
              <a:t> T</a:t>
            </a:r>
            <a:r>
              <a:rPr lang="en-GB" sz="2000"/>
              <a:t>he experimental detection of proton decay</a:t>
            </a:r>
            <a:r>
              <a:rPr lang="pl-PL" sz="2000"/>
              <a:t> would be a milestone in particle physics </a:t>
            </a:r>
            <a:r>
              <a:rPr lang="en-GB" sz="2000"/>
              <a:t>clarify</a:t>
            </a:r>
            <a:r>
              <a:rPr lang="pl-PL" sz="2000"/>
              <a:t>ing</a:t>
            </a:r>
            <a:r>
              <a:rPr lang="en-GB" sz="2000"/>
              <a:t> </a:t>
            </a:r>
            <a:r>
              <a:rPr lang="pl-PL" sz="2000"/>
              <a:t>of the fundamental laws of Nature</a:t>
            </a:r>
            <a:endParaRPr lang="en-GB" sz="2000"/>
          </a:p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/>
          </a:p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 Grand Unification Theories (GUT</a:t>
            </a:r>
            <a:r>
              <a:rPr lang="pl-PL" sz="2000"/>
              <a:t>s</a:t>
            </a:r>
            <a:r>
              <a:rPr lang="en-GB" sz="2000"/>
              <a:t>) predict that at extremely high energies </a:t>
            </a:r>
            <a:r>
              <a:rPr lang="pl-PL" sz="2000"/>
              <a:t>(10</a:t>
            </a:r>
            <a:r>
              <a:rPr lang="pl-PL" sz="2000" baseline="30000"/>
              <a:t>15 </a:t>
            </a:r>
            <a:r>
              <a:rPr lang="pl-PL" sz="2000"/>
              <a:t>– 10</a:t>
            </a:r>
            <a:r>
              <a:rPr lang="pl-PL" sz="2000" baseline="30000"/>
              <a:t>16 </a:t>
            </a:r>
            <a:r>
              <a:rPr lang="pl-PL" sz="2000"/>
              <a:t>GeV)  </a:t>
            </a:r>
            <a:r>
              <a:rPr lang="en-GB" sz="2000"/>
              <a:t>the electromagnetic, weak and strong interactions merge into a single unified force.</a:t>
            </a:r>
          </a:p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/>
          </a:p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 Proton decay is predicted by many Grand Unification </a:t>
            </a:r>
            <a:r>
              <a:rPr lang="pl-PL" sz="2000"/>
              <a:t>models, e.g.</a:t>
            </a:r>
            <a:r>
              <a:rPr lang="en-GB" sz="2000"/>
              <a:t>: SU(5), SO(10), E</a:t>
            </a:r>
            <a:r>
              <a:rPr lang="en-GB" sz="2000" baseline="-25000"/>
              <a:t>6</a:t>
            </a:r>
            <a:r>
              <a:rPr lang="en-GB" sz="2000"/>
              <a:t> </a:t>
            </a:r>
            <a:r>
              <a:rPr lang="pl-PL" sz="2000"/>
              <a:t>and their supersymmetric versions, </a:t>
            </a:r>
            <a:r>
              <a:rPr lang="en-GB" sz="2000"/>
              <a:t>which are named after the mathematical groups of symmetries that connect the forces.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AEF2E1-1063-4D97-98D9-A209D247AFB6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457200" y="211138"/>
            <a:ext cx="82296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804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rgbClr val="5D7E9D"/>
                </a:solidFill>
              </a:rPr>
              <a:t>Limits of proton </a:t>
            </a:r>
            <a:r>
              <a:rPr lang="pl-PL" sz="2600" b="1">
                <a:solidFill>
                  <a:srgbClr val="5D7E9D"/>
                </a:solidFill>
              </a:rPr>
              <a:t>lifetime</a:t>
            </a:r>
            <a:endParaRPr lang="en-GB" sz="2600" b="1">
              <a:solidFill>
                <a:srgbClr val="5D7E9D"/>
              </a:solidFill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95288" y="1808163"/>
            <a:ext cx="8461375" cy="337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457200" y="1020763"/>
            <a:ext cx="8064500" cy="163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FFFFFF"/>
                </a:solidFill>
              </a:rPr>
              <a:t>The predicted proton decay channels, their branching ratios and the proton lifetime are model dependent.</a:t>
            </a:r>
          </a:p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FFFFFF"/>
                </a:solidFill>
              </a:rPr>
              <a:t>  </a:t>
            </a:r>
          </a:p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</a:rPr>
              <a:t>The lower </a:t>
            </a:r>
            <a:r>
              <a:rPr lang="pl-PL" sz="2000">
                <a:solidFill>
                  <a:srgbClr val="FFFFFF"/>
                </a:solidFill>
              </a:rPr>
              <a:t>measured </a:t>
            </a:r>
            <a:r>
              <a:rPr lang="en-GB" sz="2000">
                <a:solidFill>
                  <a:srgbClr val="FFFFFF"/>
                </a:solidFill>
              </a:rPr>
              <a:t>limits </a:t>
            </a:r>
            <a:r>
              <a:rPr lang="pl-PL" sz="2000">
                <a:solidFill>
                  <a:srgbClr val="FFFFFF"/>
                </a:solidFill>
              </a:rPr>
              <a:t>of the proton lifetime </a:t>
            </a:r>
            <a:r>
              <a:rPr lang="en-GB" sz="2000">
                <a:solidFill>
                  <a:srgbClr val="FFFFFF"/>
                </a:solidFill>
              </a:rPr>
              <a:t>for </a:t>
            </a:r>
            <a:r>
              <a:rPr lang="pl-PL" sz="2000">
                <a:solidFill>
                  <a:srgbClr val="FFFFFF"/>
                </a:solidFill>
              </a:rPr>
              <a:t>the </a:t>
            </a:r>
            <a:r>
              <a:rPr lang="en-GB" sz="2000">
                <a:solidFill>
                  <a:srgbClr val="FFFFFF"/>
                </a:solidFill>
              </a:rPr>
              <a:t>two particular</a:t>
            </a:r>
            <a:r>
              <a:rPr lang="pl-PL" sz="2000">
                <a:solidFill>
                  <a:srgbClr val="FFFFFF"/>
                </a:solidFill>
              </a:rPr>
              <a:t>ly interesting decay</a:t>
            </a:r>
            <a:r>
              <a:rPr lang="en-GB" sz="2000">
                <a:solidFill>
                  <a:srgbClr val="FFFFFF"/>
                </a:solidFill>
              </a:rPr>
              <a:t> channels are: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95288" y="2714625"/>
            <a:ext cx="849630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66"/>
              </a:buClr>
              <a:buFont typeface="Symbol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FFFFFF"/>
                </a:solidFill>
              </a:rPr>
              <a:t>PDG: </a:t>
            </a:r>
            <a:r>
              <a:rPr lang="en-GB" sz="2000">
                <a:solidFill>
                  <a:srgbClr val="FFFFFF"/>
                </a:solidFill>
                <a:latin typeface="Symbol" pitchFamily="18" charset="2"/>
              </a:rPr>
              <a:t></a:t>
            </a:r>
            <a:r>
              <a:rPr lang="pl-PL" sz="2000" b="1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en-GB" sz="2000">
                <a:solidFill>
                  <a:srgbClr val="FFFFFF"/>
                </a:solidFill>
              </a:rPr>
              <a:t>(p → e+ </a:t>
            </a:r>
            <a:r>
              <a:rPr lang="en-GB" sz="2000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en-GB" sz="2000" baseline="30000">
                <a:solidFill>
                  <a:srgbClr val="FFFFFF"/>
                </a:solidFill>
              </a:rPr>
              <a:t>0</a:t>
            </a:r>
            <a:r>
              <a:rPr lang="en-GB" sz="2000">
                <a:solidFill>
                  <a:srgbClr val="FFFFFF"/>
                </a:solidFill>
              </a:rPr>
              <a:t>) &gt; </a:t>
            </a:r>
            <a:r>
              <a:rPr lang="pl-PL" sz="2000">
                <a:solidFill>
                  <a:srgbClr val="FFFFFF"/>
                </a:solidFill>
              </a:rPr>
              <a:t>1</a:t>
            </a:r>
            <a:r>
              <a:rPr lang="en-GB" sz="2000">
                <a:solidFill>
                  <a:srgbClr val="FFFFFF"/>
                </a:solidFill>
              </a:rPr>
              <a:t>.</a:t>
            </a:r>
            <a:r>
              <a:rPr lang="pl-PL" sz="2000">
                <a:solidFill>
                  <a:srgbClr val="FFFFFF"/>
                </a:solidFill>
              </a:rPr>
              <a:t>6</a:t>
            </a:r>
            <a:r>
              <a:rPr lang="en-GB" sz="2000">
                <a:solidFill>
                  <a:srgbClr val="FFFFFF"/>
                </a:solidFill>
              </a:rPr>
              <a:t> x 10</a:t>
            </a:r>
            <a:r>
              <a:rPr lang="en-GB" sz="2000" baseline="30000">
                <a:solidFill>
                  <a:srgbClr val="FFFFFF"/>
                </a:solidFill>
              </a:rPr>
              <a:t>33</a:t>
            </a:r>
            <a:r>
              <a:rPr lang="en-GB" sz="2000"/>
              <a:t> </a:t>
            </a:r>
            <a:r>
              <a:rPr lang="pl-PL" sz="2000">
                <a:solidFill>
                  <a:srgbClr val="FFFFFF"/>
                </a:solidFill>
                <a:latin typeface="Symbol" pitchFamily="18" charset="2"/>
              </a:rPr>
              <a:t>			( </a:t>
            </a:r>
            <a:r>
              <a:rPr lang="en-GB" sz="2000">
                <a:solidFill>
                  <a:srgbClr val="FFFFFF"/>
                </a:solidFill>
                <a:latin typeface="Symbol" pitchFamily="18" charset="2"/>
              </a:rPr>
              <a:t></a:t>
            </a:r>
            <a:r>
              <a:rPr lang="en-GB" sz="2000">
                <a:solidFill>
                  <a:srgbClr val="FFFFFF"/>
                </a:solidFill>
              </a:rPr>
              <a:t>(p </a:t>
            </a:r>
            <a:r>
              <a:rPr lang="en-GB" sz="2000">
                <a:solidFill>
                  <a:srgbClr val="FFFFFF"/>
                </a:solidFill>
                <a:cs typeface="Arial" charset="0"/>
              </a:rPr>
              <a:t>→</a:t>
            </a:r>
            <a:r>
              <a:rPr lang="en-GB" sz="2000">
                <a:solidFill>
                  <a:srgbClr val="FFFFFF"/>
                </a:solidFill>
              </a:rPr>
              <a:t> e</a:t>
            </a:r>
            <a:r>
              <a:rPr lang="en-GB" sz="2000" baseline="30000">
                <a:solidFill>
                  <a:srgbClr val="FFFFFF"/>
                </a:solidFill>
              </a:rPr>
              <a:t>+</a:t>
            </a:r>
            <a:r>
              <a:rPr lang="en-GB" sz="2000">
                <a:solidFill>
                  <a:srgbClr val="FFFFFF"/>
                </a:solidFill>
              </a:rPr>
              <a:t> </a:t>
            </a:r>
            <a:r>
              <a:rPr lang="en-GB" sz="2000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en-GB" sz="2000" baseline="30000">
                <a:solidFill>
                  <a:srgbClr val="FFFFFF"/>
                </a:solidFill>
              </a:rPr>
              <a:t>0</a:t>
            </a:r>
            <a:r>
              <a:rPr lang="en-GB" sz="2000">
                <a:solidFill>
                  <a:srgbClr val="FFFFFF"/>
                </a:solidFill>
              </a:rPr>
              <a:t>) &gt; </a:t>
            </a:r>
            <a:r>
              <a:rPr lang="pl-PL" sz="2000">
                <a:solidFill>
                  <a:srgbClr val="FFFFFF"/>
                </a:solidFill>
              </a:rPr>
              <a:t>1.01</a:t>
            </a:r>
            <a:r>
              <a:rPr lang="en-GB" sz="2000">
                <a:solidFill>
                  <a:srgbClr val="FFFFFF"/>
                </a:solidFill>
              </a:rPr>
              <a:t> x 10</a:t>
            </a:r>
            <a:r>
              <a:rPr lang="en-GB" sz="2000" baseline="30000">
                <a:solidFill>
                  <a:srgbClr val="FFFFFF"/>
                </a:solidFill>
              </a:rPr>
              <a:t>3</a:t>
            </a:r>
            <a:r>
              <a:rPr lang="pl-PL" sz="2000" baseline="30000">
                <a:solidFill>
                  <a:srgbClr val="FFFFFF"/>
                </a:solidFill>
              </a:rPr>
              <a:t>4</a:t>
            </a:r>
            <a:r>
              <a:rPr lang="en-GB" sz="2000" baseline="30000">
                <a:solidFill>
                  <a:srgbClr val="FFFFFF"/>
                </a:solidFill>
              </a:rPr>
              <a:t> </a:t>
            </a:r>
            <a:r>
              <a:rPr lang="pl-PL" sz="2000" baseline="30000">
                <a:solidFill>
                  <a:srgbClr val="FFFFFF"/>
                </a:solidFill>
              </a:rPr>
              <a:t>*</a:t>
            </a:r>
            <a:r>
              <a:rPr lang="en-GB" sz="2000" baseline="30000">
                <a:solidFill>
                  <a:srgbClr val="FFFFFF"/>
                </a:solidFill>
              </a:rPr>
              <a:t>*</a:t>
            </a:r>
            <a:r>
              <a:rPr lang="pl-PL" sz="2000" baseline="30000">
                <a:solidFill>
                  <a:srgbClr val="FFFFFF"/>
                </a:solidFill>
              </a:rPr>
              <a:t>*</a:t>
            </a:r>
            <a:r>
              <a:rPr lang="pl-PL" sz="2000">
                <a:solidFill>
                  <a:srgbClr val="FFFFFF"/>
                </a:solidFill>
              </a:rPr>
              <a:t>)</a:t>
            </a:r>
            <a:endParaRPr lang="en-GB" sz="20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rgbClr val="000066"/>
              </a:buClr>
              <a:buFont typeface="Symbol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FFFFFF"/>
                </a:solidFill>
              </a:rPr>
              <a:t>PDG:</a:t>
            </a:r>
            <a:r>
              <a:rPr lang="pl-PL" sz="2000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en-GB" sz="2000">
                <a:solidFill>
                  <a:srgbClr val="FFFFFF"/>
                </a:solidFill>
                <a:latin typeface="Symbol" pitchFamily="18" charset="2"/>
              </a:rPr>
              <a:t></a:t>
            </a:r>
            <a:r>
              <a:rPr lang="pl-PL" sz="2000" b="1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en-GB" sz="2000">
                <a:solidFill>
                  <a:srgbClr val="FFFFFF"/>
                </a:solidFill>
              </a:rPr>
              <a:t>(p → K+</a:t>
            </a:r>
            <a:r>
              <a:rPr lang="en-GB" sz="2000" b="1">
                <a:solidFill>
                  <a:srgbClr val="FFFFFF"/>
                </a:solidFill>
                <a:latin typeface="Symbol" pitchFamily="18" charset="2"/>
              </a:rPr>
              <a:t></a:t>
            </a:r>
            <a:r>
              <a:rPr lang="en-GB" sz="2000">
                <a:solidFill>
                  <a:srgbClr val="FFFFFF"/>
                </a:solidFill>
              </a:rPr>
              <a:t>)  &gt; </a:t>
            </a:r>
            <a:r>
              <a:rPr lang="pl-PL" sz="2000">
                <a:solidFill>
                  <a:srgbClr val="FFFFFF"/>
                </a:solidFill>
              </a:rPr>
              <a:t>0</a:t>
            </a:r>
            <a:r>
              <a:rPr lang="en-GB" sz="2000">
                <a:solidFill>
                  <a:srgbClr val="FFFFFF"/>
                </a:solidFill>
              </a:rPr>
              <a:t>.</a:t>
            </a:r>
            <a:r>
              <a:rPr lang="pl-PL" sz="2000">
                <a:solidFill>
                  <a:srgbClr val="FFFFFF"/>
                </a:solidFill>
              </a:rPr>
              <a:t>7</a:t>
            </a:r>
            <a:r>
              <a:rPr lang="en-GB" sz="2000">
                <a:solidFill>
                  <a:srgbClr val="FFFFFF"/>
                </a:solidFill>
              </a:rPr>
              <a:t> </a:t>
            </a:r>
            <a:r>
              <a:rPr lang="en-GB"/>
              <a:t>(2.3*) </a:t>
            </a:r>
            <a:r>
              <a:rPr lang="en-GB" sz="2000">
                <a:solidFill>
                  <a:srgbClr val="FFFFFF"/>
                </a:solidFill>
              </a:rPr>
              <a:t>x 10</a:t>
            </a:r>
            <a:r>
              <a:rPr lang="en-GB" sz="2000" baseline="30000">
                <a:solidFill>
                  <a:srgbClr val="FFFFFF"/>
                </a:solidFill>
              </a:rPr>
              <a:t>33 </a:t>
            </a:r>
            <a:r>
              <a:rPr lang="pl-PL"/>
              <a:t>	</a:t>
            </a:r>
            <a:r>
              <a:rPr lang="pl-PL">
                <a:solidFill>
                  <a:srgbClr val="FFFFFF"/>
                </a:solidFill>
              </a:rPr>
              <a:t>	</a:t>
            </a:r>
            <a:r>
              <a:rPr lang="pl-PL" sz="2000">
                <a:solidFill>
                  <a:srgbClr val="FFFFFF"/>
                </a:solidFill>
                <a:latin typeface="Symbol" pitchFamily="18" charset="2"/>
              </a:rPr>
              <a:t>( </a:t>
            </a:r>
            <a:r>
              <a:rPr lang="en-GB" sz="2000">
                <a:solidFill>
                  <a:srgbClr val="FFFFFF"/>
                </a:solidFill>
                <a:latin typeface="Symbol" pitchFamily="18" charset="2"/>
              </a:rPr>
              <a:t></a:t>
            </a:r>
            <a:r>
              <a:rPr lang="en-GB" sz="2000">
                <a:solidFill>
                  <a:srgbClr val="FFFFFF"/>
                </a:solidFill>
              </a:rPr>
              <a:t>(p </a:t>
            </a:r>
            <a:r>
              <a:rPr lang="en-GB">
                <a:solidFill>
                  <a:srgbClr val="FFFFFF"/>
                </a:solidFill>
              </a:rPr>
              <a:t>→</a:t>
            </a:r>
            <a:r>
              <a:rPr lang="en-GB" sz="2000">
                <a:solidFill>
                  <a:srgbClr val="FFFFFF"/>
                </a:solidFill>
              </a:rPr>
              <a:t> K</a:t>
            </a:r>
            <a:r>
              <a:rPr lang="en-GB" sz="2000" baseline="30000">
                <a:solidFill>
                  <a:srgbClr val="FFFFFF"/>
                </a:solidFill>
              </a:rPr>
              <a:t>+</a:t>
            </a:r>
            <a:r>
              <a:rPr lang="en-GB" sz="2000">
                <a:solidFill>
                  <a:srgbClr val="FFFFFF"/>
                </a:solidFill>
                <a:latin typeface="Symbol" pitchFamily="18" charset="2"/>
              </a:rPr>
              <a:t></a:t>
            </a:r>
            <a:r>
              <a:rPr lang="en-GB" sz="2000">
                <a:solidFill>
                  <a:srgbClr val="FFFFFF"/>
                </a:solidFill>
              </a:rPr>
              <a:t>)  &gt; 1.5 x 10</a:t>
            </a:r>
            <a:r>
              <a:rPr lang="en-GB" sz="2000" baseline="30000">
                <a:solidFill>
                  <a:srgbClr val="FFFFFF"/>
                </a:solidFill>
              </a:rPr>
              <a:t>33 *</a:t>
            </a:r>
            <a:r>
              <a:rPr lang="pl-PL" sz="2000" baseline="30000">
                <a:solidFill>
                  <a:srgbClr val="FFFFFF"/>
                </a:solidFill>
              </a:rPr>
              <a:t>*</a:t>
            </a:r>
            <a:r>
              <a:rPr lang="pl-PL" sz="2000">
                <a:solidFill>
                  <a:srgbClr val="FFFFFF"/>
                </a:solidFill>
              </a:rPr>
              <a:t>)</a:t>
            </a: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179388" y="5715000"/>
            <a:ext cx="4897437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ts val="1588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200">
                <a:solidFill>
                  <a:srgbClr val="FFFFFF"/>
                </a:solidFill>
              </a:rPr>
              <a:t>* </a:t>
            </a:r>
            <a:r>
              <a:rPr lang="en-GB" sz="1200"/>
              <a:t>he</a:t>
            </a:r>
            <a:r>
              <a:rPr lang="pl-PL" sz="1200"/>
              <a:t>p</a:t>
            </a:r>
            <a:r>
              <a:rPr lang="en-GB" sz="1200"/>
              <a:t>-ex/0502026v1</a:t>
            </a:r>
            <a:endParaRPr lang="pl-PL" sz="1200"/>
          </a:p>
          <a:p>
            <a:pPr>
              <a:lnSpc>
                <a:spcPts val="1588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</a:rPr>
              <a:t>*</a:t>
            </a:r>
            <a:r>
              <a:rPr lang="pl-PL" sz="1200">
                <a:solidFill>
                  <a:srgbClr val="FFFFFF"/>
                </a:solidFill>
              </a:rPr>
              <a:t>*</a:t>
            </a:r>
            <a:r>
              <a:rPr lang="en-GB" sz="1200">
                <a:solidFill>
                  <a:srgbClr val="FFFFFF"/>
                </a:solidFill>
              </a:rPr>
              <a:t>Doctor Thesis: </a:t>
            </a:r>
            <a:r>
              <a:rPr lang="en-GB" sz="1200" i="1">
                <a:solidFill>
                  <a:srgbClr val="FFFFFF"/>
                </a:solidFill>
              </a:rPr>
              <a:t>Searches for proton decay with the Super-Kamiokande detector</a:t>
            </a:r>
            <a:r>
              <a:rPr lang="en-GB" sz="1200">
                <a:solidFill>
                  <a:srgbClr val="FFFFFF"/>
                </a:solidFill>
              </a:rPr>
              <a:t> Scott T. Clark, PhD Thesis, Boston University, 2007</a:t>
            </a:r>
            <a:r>
              <a:rPr lang="en-GB">
                <a:solidFill>
                  <a:srgbClr val="FFFFFF"/>
                </a:solidFill>
              </a:rPr>
              <a:t> </a:t>
            </a:r>
            <a:endParaRPr lang="pl-PL">
              <a:solidFill>
                <a:srgbClr val="FFFFFF"/>
              </a:solidFill>
            </a:endParaRPr>
          </a:p>
          <a:p>
            <a:pPr>
              <a:lnSpc>
                <a:spcPts val="1588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</a:rPr>
              <a:t>*</a:t>
            </a:r>
            <a:r>
              <a:rPr lang="pl-PL" sz="1200">
                <a:solidFill>
                  <a:srgbClr val="FFFFFF"/>
                </a:solidFill>
              </a:rPr>
              <a:t>**very preliminary – information from 25.11.2009; SK web page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144463" y="3908425"/>
            <a:ext cx="2195512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>
                <a:solidFill>
                  <a:srgbClr val="FFFFFF"/>
                </a:solidFill>
              </a:rPr>
              <a:t>The current best limits come from the SuperKamiokande experiment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716338"/>
            <a:ext cx="3482975" cy="177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5289550"/>
            <a:ext cx="2592387" cy="145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6463" y="3676650"/>
            <a:ext cx="3187700" cy="227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57200" y="587375"/>
            <a:ext cx="82296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804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b="1">
                <a:solidFill>
                  <a:srgbClr val="5D7E9D"/>
                </a:solidFill>
              </a:rPr>
              <a:t>Future projects</a:t>
            </a:r>
            <a:endParaRPr lang="en-GB" sz="2800" b="1">
              <a:solidFill>
                <a:srgbClr val="5D7E9D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2339975"/>
            <a:ext cx="8064500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FFFFFF"/>
                </a:solidFill>
              </a:rPr>
              <a:t>Detectors of a mass 10</a:t>
            </a:r>
            <a:r>
              <a:rPr lang="pl-PL" sz="2000" baseline="30000">
                <a:solidFill>
                  <a:srgbClr val="FFFFFF"/>
                </a:solidFill>
              </a:rPr>
              <a:t>5</a:t>
            </a:r>
            <a:r>
              <a:rPr lang="pl-PL" sz="2000">
                <a:solidFill>
                  <a:srgbClr val="FFFFFF"/>
                </a:solidFill>
              </a:rPr>
              <a:t> – 10</a:t>
            </a:r>
            <a:r>
              <a:rPr lang="pl-PL" sz="2000" baseline="30000">
                <a:solidFill>
                  <a:srgbClr val="FFFFFF"/>
                </a:solidFill>
              </a:rPr>
              <a:t>6</a:t>
            </a:r>
            <a:r>
              <a:rPr lang="pl-PL" sz="2000">
                <a:solidFill>
                  <a:srgbClr val="FFFFFF"/>
                </a:solidFill>
              </a:rPr>
              <a:t> tons, presented at this conference, aim at ten times higher  lower limits of the proton lifetime.</a:t>
            </a:r>
          </a:p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FFFFFF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2" descr="sketch_T6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571500"/>
            <a:ext cx="3006725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44450"/>
            <a:ext cx="8229600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804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600" b="1">
                <a:solidFill>
                  <a:srgbClr val="5D7E9D"/>
                </a:solidFill>
              </a:rPr>
              <a:t>The ICARUS detector</a:t>
            </a:r>
            <a:endParaRPr lang="en-GB" sz="2600" b="1">
              <a:solidFill>
                <a:srgbClr val="5D7E9D"/>
              </a:solidFill>
            </a:endParaRPr>
          </a:p>
        </p:txBody>
      </p:sp>
      <p:pic>
        <p:nvPicPr>
          <p:cNvPr id="6148" name="Obraz 3" descr="icaru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214688"/>
            <a:ext cx="5262563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852488"/>
            <a:ext cx="3108325" cy="2290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857250"/>
            <a:ext cx="3071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0F66FB-80FD-4630-B5AE-AF7258F970B7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44450"/>
            <a:ext cx="82296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804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600" b="1">
                <a:solidFill>
                  <a:srgbClr val="5D7E9D"/>
                </a:solidFill>
              </a:rPr>
              <a:t>Examples of kaon decays in LAr</a:t>
            </a:r>
            <a:endParaRPr lang="en-GB" sz="2600" b="1">
              <a:solidFill>
                <a:srgbClr val="5D7E9D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95288" y="1808163"/>
            <a:ext cx="8461375" cy="337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7173" name="Obraz 8" descr="zrzut_ekran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990600"/>
            <a:ext cx="5357813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Obraz 9" descr="zrzut_ekranu-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690688"/>
            <a:ext cx="326866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Obraz 11" descr="zrzut_ekranu-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75"/>
            <a:ext cx="42862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pole tekstowe 14"/>
          <p:cNvSpPr txBox="1">
            <a:spLocks noChangeArrowheads="1"/>
          </p:cNvSpPr>
          <p:nvPr/>
        </p:nvSpPr>
        <p:spPr bwMode="auto">
          <a:xfrm>
            <a:off x="5500688" y="5214938"/>
            <a:ext cx="5715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500">
                <a:solidFill>
                  <a:schemeClr val="tx1"/>
                </a:solidFill>
              </a:rPr>
              <a:t>K</a:t>
            </a:r>
            <a:r>
              <a:rPr lang="pl-PL" sz="2500" baseline="30000">
                <a:solidFill>
                  <a:schemeClr val="tx1"/>
                </a:solidFill>
              </a:rPr>
              <a:t>+</a:t>
            </a:r>
            <a:endParaRPr lang="pl-PL" sz="2500">
              <a:solidFill>
                <a:schemeClr val="tx1"/>
              </a:solidFill>
            </a:endParaRPr>
          </a:p>
        </p:txBody>
      </p:sp>
      <p:sp>
        <p:nvSpPr>
          <p:cNvPr id="7177" name="pole tekstowe 15"/>
          <p:cNvSpPr txBox="1">
            <a:spLocks noChangeArrowheads="1"/>
          </p:cNvSpPr>
          <p:nvPr/>
        </p:nvSpPr>
        <p:spPr bwMode="auto">
          <a:xfrm>
            <a:off x="7286625" y="4597400"/>
            <a:ext cx="5715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50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pl-PL" sz="2500" baseline="30000">
                <a:solidFill>
                  <a:schemeClr val="tx1"/>
                </a:solidFill>
              </a:rPr>
              <a:t>+</a:t>
            </a:r>
            <a:endParaRPr lang="pl-PL" sz="2500">
              <a:solidFill>
                <a:schemeClr val="tx1"/>
              </a:solidFill>
            </a:endParaRPr>
          </a:p>
        </p:txBody>
      </p:sp>
      <p:sp>
        <p:nvSpPr>
          <p:cNvPr id="7178" name="pole tekstowe 16"/>
          <p:cNvSpPr txBox="1">
            <a:spLocks noChangeArrowheads="1"/>
          </p:cNvSpPr>
          <p:nvPr/>
        </p:nvSpPr>
        <p:spPr bwMode="auto">
          <a:xfrm>
            <a:off x="7143750" y="1714500"/>
            <a:ext cx="5715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solidFill>
                  <a:schemeClr val="tx1"/>
                </a:solidFill>
              </a:rPr>
              <a:t>K</a:t>
            </a:r>
            <a:r>
              <a:rPr lang="pl-PL" sz="2500" baseline="30000">
                <a:solidFill>
                  <a:schemeClr val="tx1"/>
                </a:solidFill>
              </a:rPr>
              <a:t>+</a:t>
            </a:r>
            <a:endParaRPr lang="pl-PL" sz="2500">
              <a:solidFill>
                <a:schemeClr val="tx1"/>
              </a:solidFill>
            </a:endParaRPr>
          </a:p>
        </p:txBody>
      </p:sp>
      <p:sp>
        <p:nvSpPr>
          <p:cNvPr id="7179" name="pole tekstowe 17"/>
          <p:cNvSpPr txBox="1">
            <a:spLocks noChangeArrowheads="1"/>
          </p:cNvSpPr>
          <p:nvPr/>
        </p:nvSpPr>
        <p:spPr bwMode="auto">
          <a:xfrm>
            <a:off x="7572375" y="1285875"/>
            <a:ext cx="5715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pl-PL" sz="2500" baseline="30000">
                <a:solidFill>
                  <a:schemeClr val="tx1"/>
                </a:solidFill>
              </a:rPr>
              <a:t>+</a:t>
            </a:r>
            <a:endParaRPr lang="pl-PL" sz="2500">
              <a:solidFill>
                <a:schemeClr val="tx1"/>
              </a:solidFill>
            </a:endParaRPr>
          </a:p>
        </p:txBody>
      </p:sp>
      <p:sp>
        <p:nvSpPr>
          <p:cNvPr id="7180" name="pole tekstowe 19"/>
          <p:cNvSpPr txBox="1">
            <a:spLocks noChangeArrowheads="1"/>
          </p:cNvSpPr>
          <p:nvPr/>
        </p:nvSpPr>
        <p:spPr bwMode="auto">
          <a:xfrm>
            <a:off x="7072313" y="1082675"/>
            <a:ext cx="5715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pl-PL" sz="2500" baseline="30000">
                <a:solidFill>
                  <a:schemeClr val="tx1"/>
                </a:solidFill>
              </a:rPr>
              <a:t>+</a:t>
            </a:r>
            <a:endParaRPr lang="pl-PL" sz="2500">
              <a:solidFill>
                <a:schemeClr val="tx1"/>
              </a:solidFill>
            </a:endParaRPr>
          </a:p>
        </p:txBody>
      </p:sp>
      <p:sp>
        <p:nvSpPr>
          <p:cNvPr id="7181" name="pole tekstowe 20"/>
          <p:cNvSpPr txBox="1">
            <a:spLocks noChangeArrowheads="1"/>
          </p:cNvSpPr>
          <p:nvPr/>
        </p:nvSpPr>
        <p:spPr bwMode="auto">
          <a:xfrm>
            <a:off x="5643563" y="3071813"/>
            <a:ext cx="2286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>
                <a:solidFill>
                  <a:schemeClr val="tx1"/>
                </a:solidFill>
              </a:rPr>
              <a:t>K</a:t>
            </a:r>
            <a:r>
              <a:rPr lang="pl-PL" sz="2800" baseline="30000">
                <a:solidFill>
                  <a:schemeClr val="tx1"/>
                </a:solidFill>
              </a:rPr>
              <a:t>+</a:t>
            </a:r>
            <a:r>
              <a:rPr lang="pl-PL" sz="2800">
                <a:solidFill>
                  <a:schemeClr val="tx1"/>
                </a:solidFill>
              </a:rPr>
              <a:t>→ </a:t>
            </a:r>
            <a:r>
              <a:rPr lang="pl-PL" sz="280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pl-PL" sz="2800" baseline="30000">
                <a:solidFill>
                  <a:schemeClr val="tx1"/>
                </a:solidFill>
              </a:rPr>
              <a:t>0 </a:t>
            </a:r>
            <a:r>
              <a:rPr lang="pl-PL" sz="280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pl-PL" sz="2800" baseline="30000">
                <a:solidFill>
                  <a:schemeClr val="tx1"/>
                </a:solidFill>
              </a:rPr>
              <a:t>+</a:t>
            </a:r>
            <a:r>
              <a:rPr lang="pl-PL" sz="2800">
                <a:solidFill>
                  <a:schemeClr val="tx1"/>
                </a:solidFill>
              </a:rPr>
              <a:t> </a:t>
            </a:r>
            <a:r>
              <a:rPr lang="pl-PL" sz="2800" baseline="30000">
                <a:solidFill>
                  <a:schemeClr val="tx1"/>
                </a:solidFill>
              </a:rPr>
              <a:t> </a:t>
            </a:r>
            <a:endParaRPr lang="pl-PL" sz="2800">
              <a:solidFill>
                <a:schemeClr val="tx1"/>
              </a:solidFill>
            </a:endParaRPr>
          </a:p>
        </p:txBody>
      </p:sp>
      <p:sp>
        <p:nvSpPr>
          <p:cNvPr id="7182" name="pole tekstowe 21"/>
          <p:cNvSpPr txBox="1">
            <a:spLocks noChangeArrowheads="1"/>
          </p:cNvSpPr>
          <p:nvPr/>
        </p:nvSpPr>
        <p:spPr bwMode="auto">
          <a:xfrm>
            <a:off x="6500813" y="5857875"/>
            <a:ext cx="2286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>
                <a:solidFill>
                  <a:schemeClr val="tx1"/>
                </a:solidFill>
              </a:rPr>
              <a:t>K</a:t>
            </a:r>
            <a:r>
              <a:rPr lang="pl-PL" sz="2800" baseline="30000">
                <a:solidFill>
                  <a:schemeClr val="tx1"/>
                </a:solidFill>
              </a:rPr>
              <a:t>+</a:t>
            </a:r>
            <a:r>
              <a:rPr lang="pl-PL" sz="2800">
                <a:solidFill>
                  <a:schemeClr val="tx1"/>
                </a:solidFill>
              </a:rPr>
              <a:t>→ </a:t>
            </a:r>
            <a:r>
              <a:rPr lang="pl-PL" sz="280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pl-PL" sz="2800" baseline="30000">
                <a:solidFill>
                  <a:schemeClr val="tx1"/>
                </a:solidFill>
              </a:rPr>
              <a:t>+ </a:t>
            </a:r>
            <a:r>
              <a:rPr lang="pl-PL" sz="280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pl-PL" sz="2800" baseline="-2500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pl-PL" sz="2800">
                <a:solidFill>
                  <a:schemeClr val="tx1"/>
                </a:solidFill>
              </a:rPr>
              <a:t> </a:t>
            </a:r>
            <a:r>
              <a:rPr lang="pl-PL" sz="2800" baseline="30000">
                <a:solidFill>
                  <a:schemeClr val="tx1"/>
                </a:solidFill>
              </a:rPr>
              <a:t>  </a:t>
            </a:r>
            <a:endParaRPr lang="pl-PL" sz="2800">
              <a:solidFill>
                <a:schemeClr val="tx1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143000" y="4286250"/>
            <a:ext cx="2786063" cy="217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pl-PL" b="1" kern="0" dirty="0"/>
              <a:t>PDG: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pl-PL" b="1" kern="0" dirty="0"/>
              <a:t>K</a:t>
            </a:r>
            <a:r>
              <a:rPr lang="pl-PL" b="1" kern="0" baseline="30000" dirty="0"/>
              <a:t>+</a:t>
            </a:r>
            <a:r>
              <a:rPr lang="pl-PL" b="1" kern="0" dirty="0"/>
              <a:t>  → </a:t>
            </a:r>
            <a:r>
              <a:rPr lang="pl-PL" b="1" kern="0" dirty="0">
                <a:latin typeface="Symbol" pitchFamily="18" charset="2"/>
              </a:rPr>
              <a:t>m</a:t>
            </a:r>
            <a:r>
              <a:rPr lang="pl-PL" b="1" kern="0" baseline="30000" dirty="0"/>
              <a:t>+</a:t>
            </a:r>
            <a:r>
              <a:rPr lang="pl-PL" b="1" kern="0" dirty="0"/>
              <a:t> </a:t>
            </a:r>
            <a:r>
              <a:rPr lang="pl-PL" b="1" kern="0" dirty="0" err="1">
                <a:latin typeface="Symbol" pitchFamily="18" charset="2"/>
              </a:rPr>
              <a:t>n</a:t>
            </a:r>
            <a:r>
              <a:rPr lang="pl-PL" b="1" kern="0" baseline="-25000" dirty="0" err="1">
                <a:latin typeface="Symbol" pitchFamily="18" charset="2"/>
              </a:rPr>
              <a:t>m</a:t>
            </a:r>
            <a:r>
              <a:rPr lang="pl-PL" b="1" kern="0" dirty="0">
                <a:latin typeface="Symbol" pitchFamily="18" charset="2"/>
              </a:rPr>
              <a:t> </a:t>
            </a:r>
            <a:r>
              <a:rPr lang="pl-PL" b="1" kern="0" dirty="0"/>
              <a:t>		63%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pl-PL" b="1" kern="0" dirty="0"/>
              <a:t>K</a:t>
            </a:r>
            <a:r>
              <a:rPr lang="pl-PL" b="1" kern="0" baseline="30000" dirty="0"/>
              <a:t>+</a:t>
            </a:r>
            <a:r>
              <a:rPr lang="pl-PL" b="1" kern="0" dirty="0"/>
              <a:t>  → </a:t>
            </a:r>
            <a:r>
              <a:rPr lang="pl-PL" b="1" kern="0" dirty="0">
                <a:latin typeface="Symbol" pitchFamily="18" charset="2"/>
              </a:rPr>
              <a:t>p</a:t>
            </a:r>
            <a:r>
              <a:rPr lang="pl-PL" b="1" kern="0" baseline="30000" dirty="0"/>
              <a:t>+</a:t>
            </a:r>
            <a:r>
              <a:rPr lang="pl-PL" b="1" kern="0" dirty="0"/>
              <a:t> </a:t>
            </a:r>
            <a:r>
              <a:rPr lang="pl-PL" b="1" kern="0" dirty="0">
                <a:latin typeface="Symbol" pitchFamily="18" charset="2"/>
              </a:rPr>
              <a:t>p</a:t>
            </a:r>
            <a:r>
              <a:rPr lang="pl-PL" b="1" kern="0" baseline="30000" dirty="0"/>
              <a:t>0</a:t>
            </a:r>
            <a:r>
              <a:rPr lang="pl-PL" b="1" kern="0" dirty="0"/>
              <a:t>		21%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pl-PL" b="1" kern="0" dirty="0"/>
              <a:t>K</a:t>
            </a:r>
            <a:r>
              <a:rPr lang="pl-PL" b="1" kern="0" baseline="30000" dirty="0"/>
              <a:t>+</a:t>
            </a:r>
            <a:r>
              <a:rPr lang="pl-PL" b="1" kern="0" dirty="0"/>
              <a:t>  → </a:t>
            </a:r>
            <a:r>
              <a:rPr lang="pl-PL" b="1" kern="0" dirty="0">
                <a:latin typeface="Symbol" pitchFamily="18" charset="2"/>
              </a:rPr>
              <a:t>p</a:t>
            </a:r>
            <a:r>
              <a:rPr lang="pl-PL" b="1" kern="0" baseline="30000" dirty="0"/>
              <a:t>0</a:t>
            </a:r>
            <a:r>
              <a:rPr lang="pl-PL" b="1" kern="0" dirty="0"/>
              <a:t> e</a:t>
            </a:r>
            <a:r>
              <a:rPr lang="pl-PL" b="1" kern="0" baseline="30000" dirty="0"/>
              <a:t>+</a:t>
            </a:r>
            <a:r>
              <a:rPr lang="pl-PL" b="1" kern="0" dirty="0"/>
              <a:t> </a:t>
            </a:r>
            <a:r>
              <a:rPr lang="pl-PL" b="1" kern="0" dirty="0" err="1">
                <a:latin typeface="Symbol" pitchFamily="18" charset="2"/>
              </a:rPr>
              <a:t>n</a:t>
            </a:r>
            <a:r>
              <a:rPr lang="pl-PL" b="1" kern="0" baseline="-25000" dirty="0" err="1"/>
              <a:t>e</a:t>
            </a:r>
            <a:r>
              <a:rPr lang="pl-PL" b="1" kern="0" dirty="0"/>
              <a:t>      6%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pl-PL" b="1" kern="0" dirty="0"/>
              <a:t>K</a:t>
            </a:r>
            <a:r>
              <a:rPr lang="pl-PL" b="1" kern="0" baseline="30000" dirty="0"/>
              <a:t>+</a:t>
            </a:r>
            <a:r>
              <a:rPr lang="pl-PL" b="1" kern="0" dirty="0"/>
              <a:t>  → </a:t>
            </a:r>
            <a:r>
              <a:rPr lang="pl-PL" b="1" kern="0" dirty="0">
                <a:latin typeface="Symbol" pitchFamily="18" charset="2"/>
              </a:rPr>
              <a:t>p</a:t>
            </a:r>
            <a:r>
              <a:rPr lang="pl-PL" b="1" kern="0" baseline="30000" dirty="0"/>
              <a:t>+</a:t>
            </a:r>
            <a:r>
              <a:rPr lang="pl-PL" b="1" kern="0" dirty="0"/>
              <a:t> </a:t>
            </a:r>
            <a:r>
              <a:rPr lang="pl-PL" b="1" kern="0" dirty="0">
                <a:latin typeface="Symbol" pitchFamily="18" charset="2"/>
              </a:rPr>
              <a:t>p</a:t>
            </a:r>
            <a:r>
              <a:rPr lang="pl-PL" b="1" kern="0" baseline="30000" dirty="0"/>
              <a:t>+</a:t>
            </a:r>
            <a:r>
              <a:rPr lang="pl-PL" b="1" kern="0" dirty="0"/>
              <a:t> </a:t>
            </a:r>
            <a:r>
              <a:rPr lang="pl-PL" b="1" kern="0" dirty="0" err="1">
                <a:latin typeface="Symbol" pitchFamily="18" charset="2"/>
              </a:rPr>
              <a:t>p</a:t>
            </a:r>
            <a:r>
              <a:rPr lang="pl-PL" b="1" kern="0" baseline="30000" dirty="0"/>
              <a:t>-</a:t>
            </a:r>
            <a:r>
              <a:rPr lang="pl-PL" b="1" kern="0" dirty="0"/>
              <a:t>	6%</a:t>
            </a:r>
            <a:endParaRPr lang="pl-PL" b="1" kern="0" baseline="30000" dirty="0"/>
          </a:p>
        </p:txBody>
      </p:sp>
      <p:sp>
        <p:nvSpPr>
          <p:cNvPr id="7184" name="pole tekstowe 23"/>
          <p:cNvSpPr txBox="1">
            <a:spLocks noChangeArrowheads="1"/>
          </p:cNvSpPr>
          <p:nvPr/>
        </p:nvSpPr>
        <p:spPr bwMode="auto">
          <a:xfrm>
            <a:off x="3857625" y="1500188"/>
            <a:ext cx="2428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l-PL">
                <a:solidFill>
                  <a:srgbClr val="008000"/>
                </a:solidFill>
              </a:rPr>
              <a:t>Kaons come from the simulated proton decays.</a:t>
            </a:r>
          </a:p>
          <a:p>
            <a:pPr>
              <a:lnSpc>
                <a:spcPct val="100000"/>
              </a:lnSpc>
            </a:pPr>
            <a:endParaRPr lang="pl-PL">
              <a:solidFill>
                <a:srgbClr val="008000"/>
              </a:solidFill>
            </a:endParaRPr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008000"/>
                </a:solidFill>
              </a:rPr>
              <a:t>FLUKA</a:t>
            </a:r>
          </a:p>
        </p:txBody>
      </p:sp>
      <p:sp>
        <p:nvSpPr>
          <p:cNvPr id="7185" name="Prostokąt 24"/>
          <p:cNvSpPr>
            <a:spLocks noChangeArrowheads="1"/>
          </p:cNvSpPr>
          <p:nvPr/>
        </p:nvSpPr>
        <p:spPr bwMode="auto">
          <a:xfrm>
            <a:off x="1071563" y="4786313"/>
            <a:ext cx="2571750" cy="428625"/>
          </a:xfrm>
          <a:prstGeom prst="rect">
            <a:avLst/>
          </a:prstGeom>
          <a:noFill/>
          <a:ln w="412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186" name="pole tekstowe 14"/>
          <p:cNvSpPr txBox="1">
            <a:spLocks noChangeArrowheads="1"/>
          </p:cNvSpPr>
          <p:nvPr/>
        </p:nvSpPr>
        <p:spPr bwMode="auto">
          <a:xfrm>
            <a:off x="3071813" y="2000250"/>
            <a:ext cx="5715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500">
                <a:solidFill>
                  <a:schemeClr val="tx1"/>
                </a:solidFill>
              </a:rPr>
              <a:t>K</a:t>
            </a:r>
            <a:r>
              <a:rPr lang="pl-PL" sz="2500" baseline="30000">
                <a:solidFill>
                  <a:schemeClr val="tx1"/>
                </a:solidFill>
              </a:rPr>
              <a:t>+</a:t>
            </a:r>
            <a:endParaRPr lang="pl-PL" sz="2500">
              <a:solidFill>
                <a:schemeClr val="tx1"/>
              </a:solidFill>
            </a:endParaRPr>
          </a:p>
        </p:txBody>
      </p:sp>
      <p:sp>
        <p:nvSpPr>
          <p:cNvPr id="7187" name="pole tekstowe 15"/>
          <p:cNvSpPr txBox="1">
            <a:spLocks noChangeArrowheads="1"/>
          </p:cNvSpPr>
          <p:nvPr/>
        </p:nvSpPr>
        <p:spPr bwMode="auto">
          <a:xfrm>
            <a:off x="1643063" y="1870075"/>
            <a:ext cx="5715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50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pl-PL" sz="2500" baseline="30000">
                <a:solidFill>
                  <a:schemeClr val="tx1"/>
                </a:solidFill>
              </a:rPr>
              <a:t>+</a:t>
            </a:r>
            <a:endParaRPr lang="pl-PL" sz="25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57200" y="515938"/>
            <a:ext cx="82296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804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600" b="1">
                <a:solidFill>
                  <a:srgbClr val="5D7E9D"/>
                </a:solidFill>
              </a:rPr>
              <a:t>Kaon decay in Liquid Argon </a:t>
            </a:r>
            <a:endParaRPr lang="en-GB" sz="2600" b="1">
              <a:solidFill>
                <a:srgbClr val="5D7E9D"/>
              </a:solidFill>
            </a:endParaRPr>
          </a:p>
        </p:txBody>
      </p:sp>
      <p:grpSp>
        <p:nvGrpSpPr>
          <p:cNvPr id="8195" name="Group 67"/>
          <p:cNvGrpSpPr>
            <a:grpSpLocks noChangeAspect="1"/>
          </p:cNvGrpSpPr>
          <p:nvPr/>
        </p:nvGrpSpPr>
        <p:grpSpPr bwMode="auto">
          <a:xfrm>
            <a:off x="431800" y="1125538"/>
            <a:ext cx="8426450" cy="5018087"/>
            <a:chOff x="2045" y="3281"/>
            <a:chExt cx="8648" cy="5151"/>
          </a:xfrm>
        </p:grpSpPr>
        <p:sp>
          <p:nvSpPr>
            <p:cNvPr id="8198" name="AutoShape 68"/>
            <p:cNvSpPr>
              <a:spLocks noChangeAspect="1" noChangeArrowheads="1"/>
            </p:cNvSpPr>
            <p:nvPr/>
          </p:nvSpPr>
          <p:spPr bwMode="auto">
            <a:xfrm>
              <a:off x="2045" y="3281"/>
              <a:ext cx="8461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8199" name="Picture 69" descr="Run939Event46_Collection_left_zoo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115" y="4154"/>
              <a:ext cx="3813" cy="1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 Box 70"/>
            <p:cNvSpPr txBox="1">
              <a:spLocks noChangeArrowheads="1"/>
            </p:cNvSpPr>
            <p:nvPr/>
          </p:nvSpPr>
          <p:spPr bwMode="auto">
            <a:xfrm>
              <a:off x="3142" y="4545"/>
              <a:ext cx="720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b="1" i="1">
                  <a:solidFill>
                    <a:srgbClr val="E10909"/>
                  </a:solidFill>
                  <a:latin typeface="Times New Roman" pitchFamily="18" charset="0"/>
                </a:rPr>
                <a:t>K+</a:t>
              </a:r>
              <a:endParaRPr lang="pl-PL"/>
            </a:p>
          </p:txBody>
        </p:sp>
        <p:sp>
          <p:nvSpPr>
            <p:cNvPr id="8201" name="Text Box 71"/>
            <p:cNvSpPr txBox="1">
              <a:spLocks noChangeArrowheads="1"/>
            </p:cNvSpPr>
            <p:nvPr/>
          </p:nvSpPr>
          <p:spPr bwMode="auto">
            <a:xfrm>
              <a:off x="4548" y="4592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b="1">
                  <a:solidFill>
                    <a:srgbClr val="E10909"/>
                  </a:solidFill>
                  <a:latin typeface="Times New Roman" pitchFamily="18" charset="0"/>
                </a:rPr>
                <a:t>µ+</a:t>
              </a:r>
              <a:endParaRPr lang="pl-PL"/>
            </a:p>
          </p:txBody>
        </p:sp>
        <p:sp>
          <p:nvSpPr>
            <p:cNvPr id="8202" name="Text Box 72"/>
            <p:cNvSpPr txBox="1">
              <a:spLocks noChangeArrowheads="1"/>
            </p:cNvSpPr>
            <p:nvPr/>
          </p:nvSpPr>
          <p:spPr bwMode="auto">
            <a:xfrm>
              <a:off x="5341" y="5252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b="1" i="1">
                  <a:solidFill>
                    <a:srgbClr val="E10909"/>
                  </a:solidFill>
                  <a:latin typeface="Times New Roman" pitchFamily="18" charset="0"/>
                </a:rPr>
                <a:t>e+</a:t>
              </a:r>
              <a:endParaRPr lang="pl-PL"/>
            </a:p>
          </p:txBody>
        </p:sp>
        <p:sp>
          <p:nvSpPr>
            <p:cNvPr id="8203" name="Text Box 73"/>
            <p:cNvSpPr txBox="1">
              <a:spLocks noChangeArrowheads="1"/>
            </p:cNvSpPr>
            <p:nvPr/>
          </p:nvSpPr>
          <p:spPr bwMode="auto">
            <a:xfrm>
              <a:off x="2108" y="5725"/>
              <a:ext cx="2720" cy="360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8204" name="Picture 74"/>
            <p:cNvPicPr>
              <a:picLocks noChangeAspect="1" noChangeArrowheads="1"/>
            </p:cNvPicPr>
            <p:nvPr/>
          </p:nvPicPr>
          <p:blipFill>
            <a:blip r:embed="rId4">
              <a:lum bright="-18000" contrast="42000"/>
            </a:blip>
            <a:srcRect/>
            <a:stretch>
              <a:fillRect/>
            </a:stretch>
          </p:blipFill>
          <p:spPr bwMode="auto">
            <a:xfrm>
              <a:off x="6218" y="4179"/>
              <a:ext cx="4475" cy="4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5" name="Group 75"/>
            <p:cNvGrpSpPr>
              <a:grpSpLocks/>
            </p:cNvGrpSpPr>
            <p:nvPr/>
          </p:nvGrpSpPr>
          <p:grpSpPr bwMode="auto">
            <a:xfrm>
              <a:off x="6302" y="5434"/>
              <a:ext cx="1819" cy="2527"/>
              <a:chOff x="1911" y="2017"/>
              <a:chExt cx="1646" cy="2046"/>
            </a:xfrm>
          </p:grpSpPr>
          <p:sp>
            <p:nvSpPr>
              <p:cNvPr id="8207" name="Text Box 79"/>
              <p:cNvSpPr txBox="1">
                <a:spLocks noChangeArrowheads="1"/>
              </p:cNvSpPr>
              <p:nvPr/>
            </p:nvSpPr>
            <p:spPr bwMode="auto">
              <a:xfrm>
                <a:off x="3363" y="2017"/>
                <a:ext cx="194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208" name="Text Box 85"/>
              <p:cNvSpPr txBox="1">
                <a:spLocks noChangeArrowheads="1"/>
              </p:cNvSpPr>
              <p:nvPr/>
            </p:nvSpPr>
            <p:spPr bwMode="auto">
              <a:xfrm>
                <a:off x="1911" y="3668"/>
                <a:ext cx="1499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8196" name="Rectangle 92"/>
          <p:cNvSpPr>
            <a:spLocks noChangeArrowheads="1"/>
          </p:cNvSpPr>
          <p:nvPr/>
        </p:nvSpPr>
        <p:spPr bwMode="auto">
          <a:xfrm>
            <a:off x="500063" y="3357563"/>
            <a:ext cx="26606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T600</a:t>
            </a:r>
            <a:r>
              <a:rPr lang="en-US">
                <a:solidFill>
                  <a:srgbClr val="FFFFFF"/>
                </a:solidFill>
              </a:rPr>
              <a:t>: Run 939 Event 46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571500" y="4702175"/>
            <a:ext cx="3571875" cy="194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ea typeface="DejaVu Sans" charset="0"/>
                <a:cs typeface="DejaVu Sans" charset="0"/>
              </a:rPr>
              <a:t>The energy losses per unit length of Liquid Argon follow the theoretical calculation by Bethe and Bloch</a:t>
            </a:r>
          </a:p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0033CC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000" dirty="0">
                <a:solidFill>
                  <a:srgbClr val="FFFFFF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45E615-84B6-4EDA-9077-66A9328D189B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252413" y="190500"/>
            <a:ext cx="8640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804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rgbClr val="5D7E9D"/>
                </a:solidFill>
              </a:rPr>
              <a:t>Simulation</a:t>
            </a:r>
            <a:r>
              <a:rPr lang="pl-PL" sz="2600" b="1">
                <a:solidFill>
                  <a:srgbClr val="5D7E9D"/>
                </a:solidFill>
              </a:rPr>
              <a:t>s</a:t>
            </a:r>
            <a:r>
              <a:rPr lang="en-GB" sz="2600" b="1">
                <a:solidFill>
                  <a:srgbClr val="5D7E9D"/>
                </a:solidFill>
              </a:rPr>
              <a:t> of proton decay </a:t>
            </a:r>
            <a:r>
              <a:rPr lang="pl-PL" sz="2600" b="1">
                <a:solidFill>
                  <a:srgbClr val="5D7E9D"/>
                </a:solidFill>
              </a:rPr>
              <a:t>inside nuclei</a:t>
            </a:r>
            <a:endParaRPr lang="en-GB" sz="2600" b="1">
              <a:solidFill>
                <a:srgbClr val="5D7E9D"/>
              </a:solidFill>
            </a:endParaRPr>
          </a:p>
        </p:txBody>
      </p:sp>
      <p:sp>
        <p:nvSpPr>
          <p:cNvPr id="9220" name="Text Box 17"/>
          <p:cNvSpPr txBox="1">
            <a:spLocks noChangeArrowheads="1"/>
          </p:cNvSpPr>
          <p:nvPr/>
        </p:nvSpPr>
        <p:spPr bwMode="auto">
          <a:xfrm>
            <a:off x="285750" y="928688"/>
            <a:ext cx="8643938" cy="588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>
                <a:solidFill>
                  <a:srgbClr val="FFFF00"/>
                </a:solidFill>
              </a:rPr>
              <a:t>1. </a:t>
            </a:r>
            <a:r>
              <a:rPr lang="pl-PL" sz="2400" dirty="0" err="1">
                <a:solidFill>
                  <a:srgbClr val="FFFF00"/>
                </a:solidFill>
              </a:rPr>
              <a:t>Description</a:t>
            </a:r>
            <a:r>
              <a:rPr lang="pl-PL" sz="2400" dirty="0">
                <a:solidFill>
                  <a:srgbClr val="FFFF00"/>
                </a:solidFill>
              </a:rPr>
              <a:t> of </a:t>
            </a:r>
            <a:r>
              <a:rPr lang="pl-PL" sz="2400" dirty="0" err="1">
                <a:solidFill>
                  <a:srgbClr val="FFFF00"/>
                </a:solidFill>
              </a:rPr>
              <a:t>nucleon</a:t>
            </a:r>
            <a:r>
              <a:rPr lang="pl-PL" sz="2400" dirty="0">
                <a:solidFill>
                  <a:srgbClr val="FFFF00"/>
                </a:solidFill>
              </a:rPr>
              <a:t> </a:t>
            </a:r>
            <a:r>
              <a:rPr lang="pl-PL" sz="2400" dirty="0" err="1">
                <a:solidFill>
                  <a:srgbClr val="FFFF00"/>
                </a:solidFill>
              </a:rPr>
              <a:t>states</a:t>
            </a:r>
            <a:r>
              <a:rPr lang="pl-PL" sz="2400" dirty="0">
                <a:solidFill>
                  <a:srgbClr val="FFFF00"/>
                </a:solidFill>
              </a:rPr>
              <a:t> </a:t>
            </a:r>
            <a:r>
              <a:rPr lang="pl-PL" sz="2400" dirty="0" err="1">
                <a:solidFill>
                  <a:srgbClr val="FFFF00"/>
                </a:solidFill>
              </a:rPr>
              <a:t>inside</a:t>
            </a:r>
            <a:r>
              <a:rPr lang="pl-PL" sz="2400" dirty="0">
                <a:solidFill>
                  <a:srgbClr val="FFFF00"/>
                </a:solidFill>
              </a:rPr>
              <a:t> </a:t>
            </a:r>
            <a:r>
              <a:rPr lang="pl-PL" sz="2400" dirty="0" err="1">
                <a:solidFill>
                  <a:srgbClr val="FFFF00"/>
                </a:solidFill>
              </a:rPr>
              <a:t>nuclei</a:t>
            </a:r>
            <a:r>
              <a:rPr lang="pl-PL" sz="2400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dirty="0" err="1">
                <a:solidFill>
                  <a:srgbClr val="FFFFFF"/>
                </a:solidFill>
              </a:rPr>
              <a:t>Existing</a:t>
            </a:r>
            <a:r>
              <a:rPr lang="pl-PL" sz="2000" dirty="0">
                <a:solidFill>
                  <a:srgbClr val="FFFFFF"/>
                </a:solidFill>
              </a:rPr>
              <a:t> MC </a:t>
            </a:r>
            <a:r>
              <a:rPr lang="pl-PL" sz="2000" dirty="0" err="1">
                <a:solidFill>
                  <a:srgbClr val="FFFFFF"/>
                </a:solidFill>
              </a:rPr>
              <a:t>codes</a:t>
            </a:r>
            <a:r>
              <a:rPr lang="pl-PL" sz="2000" dirty="0">
                <a:solidFill>
                  <a:srgbClr val="FFFFFF"/>
                </a:solidFill>
              </a:rPr>
              <a:t> </a:t>
            </a:r>
            <a:r>
              <a:rPr lang="pl-PL" sz="2000" dirty="0" err="1">
                <a:solidFill>
                  <a:srgbClr val="FFFFFF"/>
                </a:solidFill>
              </a:rPr>
              <a:t>rely</a:t>
            </a:r>
            <a:r>
              <a:rPr lang="pl-PL" sz="2000" dirty="0">
                <a:solidFill>
                  <a:srgbClr val="FFFFFF"/>
                </a:solidFill>
              </a:rPr>
              <a:t> on </a:t>
            </a:r>
            <a:r>
              <a:rPr lang="pl-PL" sz="2000" dirty="0" err="1">
                <a:solidFill>
                  <a:srgbClr val="FFFFFF"/>
                </a:solidFill>
              </a:rPr>
              <a:t>the</a:t>
            </a:r>
            <a:r>
              <a:rPr lang="pl-PL" sz="2000" dirty="0">
                <a:solidFill>
                  <a:srgbClr val="FFFFFF"/>
                </a:solidFill>
              </a:rPr>
              <a:t> Fermi gas model (</a:t>
            </a:r>
            <a:r>
              <a:rPr lang="en-GB" dirty="0">
                <a:solidFill>
                  <a:srgbClr val="FFFFFF"/>
                </a:solidFill>
              </a:rPr>
              <a:t>p</a:t>
            </a:r>
            <a:r>
              <a:rPr lang="pl-PL" baseline="-25000" dirty="0">
                <a:solidFill>
                  <a:srgbClr val="FFFFFF"/>
                </a:solidFill>
              </a:rPr>
              <a:t>F</a:t>
            </a:r>
            <a:r>
              <a:rPr lang="en-GB" dirty="0">
                <a:solidFill>
                  <a:srgbClr val="FFFFFF"/>
                </a:solidFill>
              </a:rPr>
              <a:t>(r) = [3 </a:t>
            </a:r>
            <a:r>
              <a:rPr lang="en-GB" b="1" dirty="0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pl-PL" baseline="30000" dirty="0">
                <a:solidFill>
                  <a:srgbClr val="FFFFFF"/>
                </a:solidFill>
              </a:rPr>
              <a:t>2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  <a:latin typeface="Symbol" pitchFamily="18" charset="2"/>
              </a:rPr>
              <a:t></a:t>
            </a:r>
            <a:r>
              <a:rPr lang="en-GB" dirty="0">
                <a:solidFill>
                  <a:srgbClr val="FFFFFF"/>
                </a:solidFill>
              </a:rPr>
              <a:t>(r)]</a:t>
            </a:r>
            <a:r>
              <a:rPr lang="en-GB" b="1" baseline="30000" dirty="0">
                <a:solidFill>
                  <a:srgbClr val="FFFFFF"/>
                </a:solidFill>
              </a:rPr>
              <a:t>1/3</a:t>
            </a:r>
            <a:r>
              <a:rPr lang="pl-PL" b="1" baseline="30000" dirty="0">
                <a:solidFill>
                  <a:srgbClr val="FFFFFF"/>
                </a:solidFill>
              </a:rPr>
              <a:t> </a:t>
            </a:r>
            <a:r>
              <a:rPr lang="pl-PL" sz="2000" b="1" dirty="0">
                <a:solidFill>
                  <a:srgbClr val="FFFFFF"/>
                </a:solidFill>
              </a:rPr>
              <a:t>)</a:t>
            </a:r>
            <a:r>
              <a:rPr lang="en-GB" sz="2000" dirty="0">
                <a:solidFill>
                  <a:srgbClr val="FFFFFF"/>
                </a:solidFill>
              </a:rPr>
              <a:t>  </a:t>
            </a: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>
                <a:solidFill>
                  <a:srgbClr val="FFFF00"/>
                </a:solidFill>
              </a:rPr>
              <a:t>2. </a:t>
            </a:r>
            <a:r>
              <a:rPr lang="pl-PL" sz="2400" dirty="0" err="1">
                <a:solidFill>
                  <a:srgbClr val="FFFF00"/>
                </a:solidFill>
              </a:rPr>
              <a:t>Propagation</a:t>
            </a:r>
            <a:r>
              <a:rPr lang="pl-PL" sz="2400" dirty="0">
                <a:solidFill>
                  <a:srgbClr val="FFFF00"/>
                </a:solidFill>
              </a:rPr>
              <a:t> of </a:t>
            </a:r>
            <a:r>
              <a:rPr lang="pl-PL" sz="2400" dirty="0" err="1">
                <a:solidFill>
                  <a:srgbClr val="FFFF00"/>
                </a:solidFill>
              </a:rPr>
              <a:t>particles</a:t>
            </a:r>
            <a:r>
              <a:rPr lang="pl-PL" sz="2400" dirty="0">
                <a:solidFill>
                  <a:srgbClr val="FFFF00"/>
                </a:solidFill>
              </a:rPr>
              <a:t> </a:t>
            </a:r>
            <a:r>
              <a:rPr lang="pl-PL" sz="2400" dirty="0" err="1">
                <a:solidFill>
                  <a:srgbClr val="FFFF00"/>
                </a:solidFill>
              </a:rPr>
              <a:t>from</a:t>
            </a:r>
            <a:r>
              <a:rPr lang="pl-PL" sz="2400" dirty="0">
                <a:solidFill>
                  <a:srgbClr val="FFFF00"/>
                </a:solidFill>
              </a:rPr>
              <a:t> proton </a:t>
            </a:r>
            <a:r>
              <a:rPr lang="pl-PL" sz="2400" dirty="0" err="1">
                <a:solidFill>
                  <a:srgbClr val="FFFF00"/>
                </a:solidFill>
              </a:rPr>
              <a:t>decay</a:t>
            </a:r>
            <a:r>
              <a:rPr lang="pl-PL" sz="2400" dirty="0">
                <a:solidFill>
                  <a:srgbClr val="FFFF00"/>
                </a:solidFill>
              </a:rPr>
              <a:t> </a:t>
            </a:r>
            <a:r>
              <a:rPr lang="pl-PL" sz="2400" dirty="0" err="1">
                <a:solidFill>
                  <a:srgbClr val="FFFF00"/>
                </a:solidFill>
              </a:rPr>
              <a:t>through</a:t>
            </a:r>
            <a:r>
              <a:rPr lang="pl-PL" sz="2400" dirty="0">
                <a:solidFill>
                  <a:srgbClr val="FFFF00"/>
                </a:solidFill>
              </a:rPr>
              <a:t> </a:t>
            </a:r>
            <a:r>
              <a:rPr lang="pl-PL" sz="2400" dirty="0" err="1">
                <a:solidFill>
                  <a:srgbClr val="FFFF00"/>
                </a:solidFill>
              </a:rPr>
              <a:t>nuclei</a:t>
            </a:r>
            <a:r>
              <a:rPr lang="pl-PL" sz="2400" dirty="0">
                <a:solidFill>
                  <a:srgbClr val="FFFF00"/>
                </a:solidFill>
              </a:rPr>
              <a:t> </a:t>
            </a:r>
            <a:r>
              <a:rPr lang="pl-PL" sz="2400" dirty="0" err="1">
                <a:solidFill>
                  <a:srgbClr val="FFFF00"/>
                </a:solidFill>
              </a:rPr>
              <a:t>could</a:t>
            </a:r>
            <a:r>
              <a:rPr lang="pl-PL" sz="2400" dirty="0">
                <a:solidFill>
                  <a:srgbClr val="FFFF00"/>
                </a:solidFill>
              </a:rPr>
              <a:t> </a:t>
            </a:r>
            <a:r>
              <a:rPr lang="pl-PL" sz="2400" dirty="0" err="1">
                <a:solidFill>
                  <a:srgbClr val="FFFF00"/>
                </a:solidFill>
              </a:rPr>
              <a:t>lead</a:t>
            </a:r>
            <a:r>
              <a:rPr lang="pl-PL" sz="2400" dirty="0">
                <a:solidFill>
                  <a:srgbClr val="FFFF00"/>
                </a:solidFill>
              </a:rPr>
              <a:t> to </a:t>
            </a:r>
            <a:r>
              <a:rPr lang="pl-PL" sz="2400" dirty="0" err="1">
                <a:solidFill>
                  <a:srgbClr val="FFFF00"/>
                </a:solidFill>
              </a:rPr>
              <a:t>intranuclear</a:t>
            </a:r>
            <a:r>
              <a:rPr lang="pl-PL" sz="2400" dirty="0">
                <a:solidFill>
                  <a:srgbClr val="FFFF00"/>
                </a:solidFill>
              </a:rPr>
              <a:t> </a:t>
            </a:r>
            <a:r>
              <a:rPr lang="pl-PL" sz="2400" dirty="0" err="1">
                <a:solidFill>
                  <a:srgbClr val="FFFF00"/>
                </a:solidFill>
              </a:rPr>
              <a:t>cascades</a:t>
            </a:r>
            <a:r>
              <a:rPr lang="pl-PL" sz="2400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9221" name="Obraz 7" descr="densit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1924050"/>
            <a:ext cx="39433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Obraz 8" descr="kaonmom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100" y="1928813"/>
            <a:ext cx="40338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pole tekstowe 8"/>
          <p:cNvSpPr txBox="1">
            <a:spLocks noChangeArrowheads="1"/>
          </p:cNvSpPr>
          <p:nvPr/>
        </p:nvSpPr>
        <p:spPr bwMode="auto">
          <a:xfrm>
            <a:off x="5929313" y="3929063"/>
            <a:ext cx="117633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dirty="0"/>
              <a:t>p → </a:t>
            </a:r>
            <a:r>
              <a:rPr lang="pl-PL" sz="2000" dirty="0">
                <a:solidFill>
                  <a:srgbClr val="FF0000"/>
                </a:solidFill>
              </a:rPr>
              <a:t>K</a:t>
            </a:r>
            <a:r>
              <a:rPr lang="pl-PL" sz="2000" baseline="30000" dirty="0">
                <a:solidFill>
                  <a:srgbClr val="FF0000"/>
                </a:solidFill>
              </a:rPr>
              <a:t>+ </a:t>
            </a:r>
            <a:r>
              <a:rPr lang="pl-PL" sz="2000" dirty="0">
                <a:latin typeface="Symbol" pitchFamily="18" charset="2"/>
              </a:rPr>
              <a:t>n</a:t>
            </a:r>
          </a:p>
        </p:txBody>
      </p:sp>
      <p:sp>
        <p:nvSpPr>
          <p:cNvPr id="9224" name="Text Box 3"/>
          <p:cNvSpPr txBox="1">
            <a:spLocks noChangeArrowheads="1"/>
          </p:cNvSpPr>
          <p:nvPr/>
        </p:nvSpPr>
        <p:spPr bwMode="auto">
          <a:xfrm>
            <a:off x="4857750" y="1912938"/>
            <a:ext cx="3571875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FF0000"/>
                </a:solidFill>
              </a:rPr>
              <a:t>The distribution of the K</a:t>
            </a:r>
            <a:r>
              <a:rPr lang="pl-PL" sz="1600" baseline="30000">
                <a:solidFill>
                  <a:srgbClr val="FF0000"/>
                </a:solidFill>
              </a:rPr>
              <a:t>+ </a:t>
            </a:r>
            <a:r>
              <a:rPr lang="pl-PL" sz="1600">
                <a:solidFill>
                  <a:srgbClr val="FF0000"/>
                </a:solidFill>
              </a:rPr>
              <a:t>momentum coming from proton decay</a:t>
            </a:r>
            <a:r>
              <a:rPr lang="pl-PL" sz="1600" baseline="30000">
                <a:solidFill>
                  <a:srgbClr val="FF0000"/>
                </a:solidFill>
              </a:rPr>
              <a:t> </a:t>
            </a:r>
            <a:r>
              <a:rPr lang="pl-PL" sz="160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429250" y="5572125"/>
            <a:ext cx="2276475" cy="3413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pl-PL" sz="16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momentum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</a:t>
            </a: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GeV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14500" y="5516563"/>
            <a:ext cx="1285875" cy="341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Radius[</a:t>
            </a: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fm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14282" y="3214686"/>
            <a:ext cx="427979" cy="13573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vert="vert270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Density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[fm</a:t>
            </a:r>
            <a:r>
              <a:rPr lang="pl-PL" sz="16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-3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C92A2B-5A64-4D9C-BEEC-67F0F1813998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50825" y="280988"/>
            <a:ext cx="8686800" cy="98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5D7E9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600" b="1">
                <a:solidFill>
                  <a:srgbClr val="5D7E9D"/>
                </a:solidFill>
              </a:rPr>
              <a:t>D</a:t>
            </a:r>
            <a:r>
              <a:rPr lang="en-GB" sz="2600" b="1">
                <a:solidFill>
                  <a:srgbClr val="5D7E9D"/>
                </a:solidFill>
              </a:rPr>
              <a:t>istribution of</a:t>
            </a:r>
            <a:r>
              <a:rPr lang="pl-PL" sz="2600" b="1">
                <a:solidFill>
                  <a:srgbClr val="5D7E9D"/>
                </a:solidFill>
              </a:rPr>
              <a:t> total momentum of kaon and muon</a:t>
            </a:r>
            <a:endParaRPr lang="en-GB" sz="2600" b="1">
              <a:solidFill>
                <a:srgbClr val="5D7E9D"/>
              </a:solidFill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089400" y="6107113"/>
            <a:ext cx="180975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46100" y="6513513"/>
            <a:ext cx="3498850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10246" name="Obraz 10" descr="Kmomdist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42243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263525" y="4557713"/>
            <a:ext cx="873760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Arial" charset="0"/>
              <a:buChar char="•"/>
              <a:defRPr/>
            </a:pPr>
            <a:r>
              <a:rPr lang="pl-PL" kern="0" dirty="0"/>
              <a:t> 20000 </a:t>
            </a:r>
            <a:r>
              <a:rPr lang="pl-PL" kern="0" dirty="0" err="1"/>
              <a:t>events</a:t>
            </a:r>
            <a:r>
              <a:rPr lang="pl-PL" kern="0" dirty="0"/>
              <a:t> of proton </a:t>
            </a:r>
            <a:r>
              <a:rPr lang="pl-PL" kern="0" dirty="0" err="1"/>
              <a:t>decay</a:t>
            </a:r>
            <a:r>
              <a:rPr lang="pl-PL" kern="0" dirty="0"/>
              <a:t> </a:t>
            </a:r>
            <a:r>
              <a:rPr lang="pl-PL" kern="0" dirty="0" err="1"/>
              <a:t>generated</a:t>
            </a:r>
            <a:r>
              <a:rPr lang="pl-PL" kern="0" dirty="0"/>
              <a:t> </a:t>
            </a:r>
            <a:r>
              <a:rPr lang="pl-PL" kern="0" dirty="0" err="1"/>
              <a:t>in</a:t>
            </a:r>
            <a:r>
              <a:rPr lang="pl-PL" kern="0" dirty="0"/>
              <a:t> FLUKA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charset="0"/>
              <a:buChar char="•"/>
              <a:defRPr/>
            </a:pPr>
            <a:r>
              <a:rPr lang="pl-PL" kern="0" dirty="0"/>
              <a:t> 2% of </a:t>
            </a:r>
            <a:r>
              <a:rPr lang="pl-PL" kern="0" dirty="0" err="1"/>
              <a:t>kaons</a:t>
            </a:r>
            <a:r>
              <a:rPr lang="pl-PL" kern="0" dirty="0"/>
              <a:t> </a:t>
            </a:r>
            <a:r>
              <a:rPr lang="pl-PL" kern="0" dirty="0" err="1"/>
              <a:t>are</a:t>
            </a:r>
            <a:r>
              <a:rPr lang="pl-PL" kern="0" dirty="0"/>
              <a:t> </a:t>
            </a:r>
            <a:r>
              <a:rPr lang="pl-PL" kern="0" dirty="0" err="1"/>
              <a:t>absorbed</a:t>
            </a:r>
            <a:r>
              <a:rPr lang="pl-PL" kern="0" dirty="0"/>
              <a:t> </a:t>
            </a:r>
            <a:r>
              <a:rPr lang="pl-PL" kern="0" dirty="0" err="1"/>
              <a:t>in</a:t>
            </a:r>
            <a:r>
              <a:rPr lang="pl-PL" kern="0" dirty="0"/>
              <a:t> </a:t>
            </a:r>
            <a:r>
              <a:rPr lang="pl-PL" kern="0" dirty="0" err="1"/>
              <a:t>nuclei</a:t>
            </a:r>
            <a:r>
              <a:rPr lang="pl-PL" kern="0" dirty="0"/>
              <a:t> (K</a:t>
            </a:r>
            <a:r>
              <a:rPr lang="pl-PL" kern="0" baseline="30000" dirty="0"/>
              <a:t>+ </a:t>
            </a:r>
            <a:r>
              <a:rPr lang="pl-PL" kern="0" dirty="0"/>
              <a:t>n → K</a:t>
            </a:r>
            <a:r>
              <a:rPr lang="pl-PL" kern="0" baseline="30000" dirty="0"/>
              <a:t>0</a:t>
            </a:r>
            <a:r>
              <a:rPr lang="pl-PL" kern="0" dirty="0"/>
              <a:t> p)</a:t>
            </a:r>
            <a:r>
              <a:rPr lang="pl-PL" kern="0" baseline="30000" dirty="0"/>
              <a:t> 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charset="0"/>
              <a:buChar char="•"/>
              <a:defRPr/>
            </a:pPr>
            <a:r>
              <a:rPr lang="pl-PL" kern="0" baseline="30000" dirty="0"/>
              <a:t>  </a:t>
            </a:r>
            <a:r>
              <a:rPr lang="pl-PL" kern="0" dirty="0"/>
              <a:t>63% of </a:t>
            </a:r>
            <a:r>
              <a:rPr lang="pl-PL" kern="0" dirty="0" err="1"/>
              <a:t>these</a:t>
            </a:r>
            <a:r>
              <a:rPr lang="pl-PL" kern="0" dirty="0"/>
              <a:t> </a:t>
            </a:r>
            <a:r>
              <a:rPr lang="pl-PL" kern="0" dirty="0" err="1"/>
              <a:t>kaons</a:t>
            </a:r>
            <a:r>
              <a:rPr lang="pl-PL" kern="0" dirty="0"/>
              <a:t> </a:t>
            </a:r>
            <a:r>
              <a:rPr lang="pl-PL" kern="0" dirty="0" err="1"/>
              <a:t>decay</a:t>
            </a:r>
            <a:r>
              <a:rPr lang="pl-PL" kern="0" dirty="0"/>
              <a:t> </a:t>
            </a:r>
            <a:r>
              <a:rPr lang="pl-PL" kern="0" dirty="0" err="1"/>
              <a:t>into</a:t>
            </a:r>
            <a:r>
              <a:rPr lang="pl-PL" kern="0" dirty="0"/>
              <a:t> </a:t>
            </a:r>
            <a:r>
              <a:rPr lang="el-GR" kern="0" dirty="0"/>
              <a:t>μ</a:t>
            </a:r>
            <a:r>
              <a:rPr lang="pl-PL" kern="0" dirty="0"/>
              <a:t>+ </a:t>
            </a:r>
            <a:r>
              <a:rPr lang="pl-PL" kern="0" dirty="0" err="1">
                <a:latin typeface="Symbol" pitchFamily="18" charset="2"/>
              </a:rPr>
              <a:t>n</a:t>
            </a:r>
            <a:r>
              <a:rPr lang="pl-PL" kern="0" baseline="-25000" dirty="0" err="1">
                <a:latin typeface="Symbol" pitchFamily="18" charset="2"/>
              </a:rPr>
              <a:t>m</a:t>
            </a:r>
            <a:endParaRPr lang="pl-PL" kern="0" baseline="-25000" dirty="0">
              <a:latin typeface="Symbol" pitchFamily="18" charset="2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Arial" charset="0"/>
              <a:buChar char="•"/>
              <a:defRPr/>
            </a:pPr>
            <a:r>
              <a:rPr lang="pl-PL" kern="0" dirty="0"/>
              <a:t> </a:t>
            </a:r>
            <a:r>
              <a:rPr lang="pl-PL" kern="0" dirty="0" err="1"/>
              <a:t>Only</a:t>
            </a:r>
            <a:r>
              <a:rPr lang="pl-PL" kern="0" dirty="0"/>
              <a:t> 5% out of </a:t>
            </a:r>
            <a:r>
              <a:rPr lang="pl-PL" kern="0" dirty="0" err="1"/>
              <a:t>these</a:t>
            </a:r>
            <a:r>
              <a:rPr lang="pl-PL" kern="0" dirty="0"/>
              <a:t> 63% of </a:t>
            </a:r>
            <a:r>
              <a:rPr lang="pl-PL" kern="0" dirty="0" err="1"/>
              <a:t>kaons</a:t>
            </a:r>
            <a:r>
              <a:rPr lang="pl-PL" kern="0" dirty="0"/>
              <a:t> </a:t>
            </a:r>
            <a:r>
              <a:rPr lang="pl-PL" kern="0" dirty="0" err="1"/>
              <a:t>decay</a:t>
            </a:r>
            <a:r>
              <a:rPr lang="pl-PL" kern="0" dirty="0"/>
              <a:t> </a:t>
            </a:r>
            <a:r>
              <a:rPr lang="pl-PL" kern="0" dirty="0" err="1"/>
              <a:t>in</a:t>
            </a:r>
            <a:r>
              <a:rPr lang="pl-PL" kern="0" dirty="0"/>
              <a:t> </a:t>
            </a:r>
            <a:r>
              <a:rPr lang="pl-PL" kern="0" dirty="0" err="1"/>
              <a:t>flight</a:t>
            </a:r>
            <a:endParaRPr lang="pl-PL" kern="0" dirty="0"/>
          </a:p>
          <a:p>
            <a:pPr>
              <a:lnSpc>
                <a:spcPct val="150000"/>
              </a:lnSpc>
              <a:buClr>
                <a:schemeClr val="bg1"/>
              </a:buClr>
              <a:buFont typeface="Arial" charset="0"/>
              <a:buChar char="•"/>
              <a:defRPr/>
            </a:pPr>
            <a:r>
              <a:rPr lang="pl-PL" kern="0" dirty="0"/>
              <a:t> 95% out of </a:t>
            </a:r>
            <a:r>
              <a:rPr lang="pl-PL" kern="0" dirty="0" err="1"/>
              <a:t>these</a:t>
            </a:r>
            <a:r>
              <a:rPr lang="pl-PL" kern="0" dirty="0"/>
              <a:t> 63% of </a:t>
            </a:r>
            <a:r>
              <a:rPr lang="pl-PL" kern="0" dirty="0" err="1"/>
              <a:t>kaons</a:t>
            </a:r>
            <a:r>
              <a:rPr lang="pl-PL" kern="0" dirty="0"/>
              <a:t> </a:t>
            </a:r>
            <a:r>
              <a:rPr lang="pl-PL" kern="0" dirty="0" err="1"/>
              <a:t>decay</a:t>
            </a:r>
            <a:r>
              <a:rPr lang="pl-PL" kern="0" dirty="0"/>
              <a:t> </a:t>
            </a:r>
            <a:r>
              <a:rPr lang="pl-PL" kern="0" dirty="0" err="1"/>
              <a:t>at</a:t>
            </a:r>
            <a:r>
              <a:rPr lang="pl-PL" kern="0" dirty="0"/>
              <a:t> </a:t>
            </a:r>
            <a:r>
              <a:rPr lang="pl-PL" kern="0" dirty="0" err="1"/>
              <a:t>rest</a:t>
            </a:r>
            <a:r>
              <a:rPr lang="pl-PL" kern="0" dirty="0"/>
              <a:t> - </a:t>
            </a:r>
            <a:r>
              <a:rPr lang="pl-PL" kern="0" dirty="0" err="1"/>
              <a:t>muon</a:t>
            </a:r>
            <a:r>
              <a:rPr lang="pl-PL" kern="0" dirty="0"/>
              <a:t> </a:t>
            </a:r>
            <a:r>
              <a:rPr lang="pl-PL" kern="0" dirty="0" err="1"/>
              <a:t>momentum</a:t>
            </a:r>
            <a:r>
              <a:rPr lang="pl-PL" kern="0" dirty="0"/>
              <a:t> </a:t>
            </a:r>
            <a:r>
              <a:rPr lang="pl-PL" kern="0" dirty="0" err="1"/>
              <a:t>is</a:t>
            </a:r>
            <a:r>
              <a:rPr lang="pl-PL" kern="0" dirty="0"/>
              <a:t> </a:t>
            </a:r>
            <a:r>
              <a:rPr lang="pl-PL" kern="0" dirty="0" err="1"/>
              <a:t>equal</a:t>
            </a:r>
            <a:r>
              <a:rPr lang="pl-PL" kern="0" dirty="0"/>
              <a:t> 236 </a:t>
            </a:r>
            <a:r>
              <a:rPr lang="pl-PL" kern="0" dirty="0" err="1"/>
              <a:t>MeV</a:t>
            </a:r>
            <a:endParaRPr lang="pl-PL" kern="0" dirty="0"/>
          </a:p>
          <a:p>
            <a:pPr>
              <a:lnSpc>
                <a:spcPct val="150000"/>
              </a:lnSpc>
              <a:buClr>
                <a:schemeClr val="bg1"/>
              </a:buClr>
              <a:buFont typeface="Arial" charset="0"/>
              <a:buChar char="•"/>
              <a:defRPr/>
            </a:pPr>
            <a:endParaRPr lang="pl-PL" kern="0" dirty="0"/>
          </a:p>
        </p:txBody>
      </p:sp>
      <p:pic>
        <p:nvPicPr>
          <p:cNvPr id="10248" name="Obraz 6" descr="Mumomdist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143000"/>
            <a:ext cx="41735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pole tekstowe 8"/>
          <p:cNvSpPr txBox="1">
            <a:spLocks noChangeArrowheads="1"/>
          </p:cNvSpPr>
          <p:nvPr/>
        </p:nvSpPr>
        <p:spPr bwMode="auto">
          <a:xfrm>
            <a:off x="1804988" y="3603625"/>
            <a:ext cx="8382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KAON</a:t>
            </a:r>
          </a:p>
        </p:txBody>
      </p:sp>
      <p:sp>
        <p:nvSpPr>
          <p:cNvPr id="10250" name="pole tekstowe 9"/>
          <p:cNvSpPr txBox="1">
            <a:spLocks noChangeArrowheads="1"/>
          </p:cNvSpPr>
          <p:nvPr/>
        </p:nvSpPr>
        <p:spPr bwMode="auto">
          <a:xfrm>
            <a:off x="6234113" y="3603625"/>
            <a:ext cx="889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MUON</a:t>
            </a:r>
          </a:p>
        </p:txBody>
      </p:sp>
      <p:cxnSp>
        <p:nvCxnSpPr>
          <p:cNvPr id="10251" name="Łącznik prosty 16"/>
          <p:cNvCxnSpPr>
            <a:cxnSpLocks noChangeShapeType="1"/>
          </p:cNvCxnSpPr>
          <p:nvPr/>
        </p:nvCxnSpPr>
        <p:spPr bwMode="auto">
          <a:xfrm>
            <a:off x="5715000" y="6072188"/>
            <a:ext cx="1428750" cy="1587"/>
          </a:xfrm>
          <a:prstGeom prst="line">
            <a:avLst/>
          </a:prstGeom>
          <a:noFill/>
          <a:ln w="22225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10252" name="Łącznik prosty ze strzałką 18"/>
          <p:cNvCxnSpPr>
            <a:cxnSpLocks noChangeShapeType="1"/>
          </p:cNvCxnSpPr>
          <p:nvPr/>
        </p:nvCxnSpPr>
        <p:spPr bwMode="auto">
          <a:xfrm rot="5400000" flipH="1" flipV="1">
            <a:off x="6464300" y="5394325"/>
            <a:ext cx="1358900" cy="0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</p:spPr>
      </p:cxnSp>
      <p:sp>
        <p:nvSpPr>
          <p:cNvPr id="10253" name="Prostokąt 24"/>
          <p:cNvSpPr>
            <a:spLocks noChangeArrowheads="1"/>
          </p:cNvSpPr>
          <p:nvPr/>
        </p:nvSpPr>
        <p:spPr bwMode="auto">
          <a:xfrm>
            <a:off x="428625" y="5857875"/>
            <a:ext cx="5286375" cy="428625"/>
          </a:xfrm>
          <a:prstGeom prst="rect">
            <a:avLst/>
          </a:prstGeom>
          <a:noFill/>
          <a:ln w="412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795963" y="4357688"/>
            <a:ext cx="2276475" cy="341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ymbol" pitchFamily="18" charset="2"/>
              </a:rPr>
              <a:t>m</a:t>
            </a:r>
            <a:r>
              <a:rPr lang="pl-PL" sz="16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momentum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</a:t>
            </a: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GeV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285875" y="4357688"/>
            <a:ext cx="2276475" cy="341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pl-PL" sz="16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momentum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</a:t>
            </a:r>
            <a:r>
              <a:rPr lang="pl-PL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GeV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ts val="41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ts val="41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5615</TotalTime>
  <Words>931</Words>
  <PresentationFormat>Pokaz na ekranie (4:3)</PresentationFormat>
  <Paragraphs>153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Default Design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Grid PowerPoint Template</dc:title>
  <dc:creator>admin</dc:creator>
  <cp:lastModifiedBy>dorota</cp:lastModifiedBy>
  <cp:revision>392</cp:revision>
  <dcterms:modified xsi:type="dcterms:W3CDTF">2010-01-08T12:28:32Z</dcterms:modified>
</cp:coreProperties>
</file>