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5248" r:id="rId2"/>
    <p:sldMasterId id="2147485260" r:id="rId3"/>
  </p:sldMasterIdLst>
  <p:notesMasterIdLst>
    <p:notesMasterId r:id="rId27"/>
  </p:notesMasterIdLst>
  <p:handoutMasterIdLst>
    <p:handoutMasterId r:id="rId28"/>
  </p:handoutMasterIdLst>
  <p:sldIdLst>
    <p:sldId id="279" r:id="rId4"/>
    <p:sldId id="669" r:id="rId5"/>
    <p:sldId id="763" r:id="rId6"/>
    <p:sldId id="734" r:id="rId7"/>
    <p:sldId id="735" r:id="rId8"/>
    <p:sldId id="733" r:id="rId9"/>
    <p:sldId id="668" r:id="rId10"/>
    <p:sldId id="773" r:id="rId11"/>
    <p:sldId id="651" r:id="rId12"/>
    <p:sldId id="744" r:id="rId13"/>
    <p:sldId id="745" r:id="rId14"/>
    <p:sldId id="747" r:id="rId15"/>
    <p:sldId id="749" r:id="rId16"/>
    <p:sldId id="750" r:id="rId17"/>
    <p:sldId id="751" r:id="rId18"/>
    <p:sldId id="752" r:id="rId19"/>
    <p:sldId id="754" r:id="rId20"/>
    <p:sldId id="756" r:id="rId21"/>
    <p:sldId id="757" r:id="rId22"/>
    <p:sldId id="764" r:id="rId23"/>
    <p:sldId id="758" r:id="rId24"/>
    <p:sldId id="761" r:id="rId25"/>
    <p:sldId id="765" r:id="rId26"/>
  </p:sldIdLst>
  <p:sldSz cx="9144000" cy="6858000" type="screen4x3"/>
  <p:notesSz cx="7315200" cy="9601200"/>
  <p:embeddedFontLst>
    <p:embeddedFont>
      <p:font typeface="Lucida Calligraphy" pitchFamily="66" charset="0"/>
      <p:regular r:id="rId29"/>
    </p:embeddedFont>
    <p:embeddedFont>
      <p:font typeface="Lucida Console" pitchFamily="49" charset="0"/>
      <p:regular r:id="rId30"/>
    </p:embeddedFont>
    <p:embeddedFont>
      <p:font typeface="ＭＳ Ｐゴシック" pitchFamily="34" charset="-128"/>
      <p:regular r:id="rId31"/>
    </p:embeddedFont>
    <p:embeddedFont>
      <p:font typeface="Corbel" pitchFamily="34" charset="0"/>
      <p:regular r:id="rId32"/>
      <p:bold r:id="rId33"/>
      <p:italic r:id="rId34"/>
      <p:boldItalic r:id="rId35"/>
    </p:embeddedFont>
    <p:embeddedFont>
      <p:font typeface="Comic Sans MS" pitchFamily="66" charset="0"/>
      <p:regular r:id="rId36"/>
      <p:bold r:id="rId37"/>
    </p:embeddedFont>
    <p:embeddedFont>
      <p:font typeface="Mathematica1" pitchFamily="2" charset="2"/>
      <p:regular r:id="rId38"/>
      <p:bold r:id="rId39"/>
    </p:embeddedFont>
    <p:embeddedFont>
      <p:font typeface="French Script MT" pitchFamily="66" charset="0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3333CC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3333CC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3333CC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3333CC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3333CC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3333CC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3333CC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3333CC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3333CC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6600"/>
    <a:srgbClr val="009900"/>
    <a:srgbClr val="0033CC"/>
    <a:srgbClr val="669900"/>
    <a:srgbClr val="66FF33"/>
    <a:srgbClr val="008000"/>
    <a:srgbClr val="00CC00"/>
    <a:srgbClr val="33CCFF"/>
    <a:srgbClr val="0099FF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83" autoAdjust="0"/>
    <p:restoredTop sz="91576" autoAdjust="0"/>
  </p:normalViewPr>
  <p:slideViewPr>
    <p:cSldViewPr snapToGrid="0">
      <p:cViewPr varScale="1">
        <p:scale>
          <a:sx n="65" d="100"/>
          <a:sy n="65" d="100"/>
        </p:scale>
        <p:origin x="-32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680" y="-108"/>
      </p:cViewPr>
      <p:guideLst>
        <p:guide orient="horz" pos="3024"/>
        <p:guide pos="2304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004EB004-1528-46FF-92FF-B1876DFA1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0" y="4560890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E418A48-983C-457E-A371-558C1E09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D6C1D5-268D-4C0B-8C5E-6C453C17B2B6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16FB0-3C59-4DA5-8AB4-CAC49D20BB87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A07D8-17FB-4E3A-8866-D865C3DE2BCD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6E7FE-A650-4449-A8D8-66245D0B7D5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117C5-F59D-48D6-AF75-E32520397347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4AE6-3F02-42E9-BB94-F7EE1947642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35CB-316C-488E-85AD-51FD426DE41D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2DB0A-34F2-424F-B0C8-6FB7AF28F23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F37FD5D-76E3-456C-BD1A-B3F82B4041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0470" y="0"/>
            <a:ext cx="4603530" cy="462455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Title</a:t>
            </a:r>
            <a:endParaRPr lang="sl-SI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81822-F93B-463E-A1E3-612FD61E3655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6B07-7F45-4DEC-B982-98A67B8E92F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sl-S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A07D8-17FB-4E3A-8866-D865C3DE2BCD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6E7FE-A650-4449-A8D8-66245D0B7D5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81822-F93B-463E-A1E3-612FD61E3655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6B07-7F45-4DEC-B982-98A67B8E92F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2FF0A-AFC3-4A5F-BB3B-33C39CB86B7A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A86A-C673-4BA4-A502-6B9369113B8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3487F-FB66-4A23-A88A-0C9DD1415BB8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F3E0-5D0B-4089-BBDE-6D987BD1DBE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B52F-C632-4CDD-9D30-E06F1FA1F419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D2D9-6073-49CC-90EB-B453A0576BE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0CD3E-ACC9-426E-8BE5-473F42B5B46E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E4339-CD5E-4002-BD3F-BDF5B3A65E6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A513-B883-4DB4-BD7D-2E557599C4A5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B6486-820A-44CA-AB74-0756A02E4DD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2FF0A-AFC3-4A5F-BB3B-33C39CB86B7A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A86A-C673-4BA4-A502-6B9369113B8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C50B7-1405-4D8A-B020-3A82474633C4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0F6DA-6AB8-40AA-BC96-900082C1BB2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sl-S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2FF46-A522-45B8-842E-97E615E5EB47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61098-293D-4E54-90F0-3958D0B50FF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117C5-F59D-48D6-AF75-E32520397347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4AE6-3F02-42E9-BB94-F7EE1947642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35CB-316C-488E-85AD-51FD426DE41D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2DB0A-34F2-424F-B0C8-6FB7AF28F23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3487F-FB66-4A23-A88A-0C9DD1415BB8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F3E0-5D0B-4089-BBDE-6D987BD1DBE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B52F-C632-4CDD-9D30-E06F1FA1F419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D2D9-6073-49CC-90EB-B453A0576BE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0CD3E-ACC9-426E-8BE5-473F42B5B46E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E4339-CD5E-4002-BD3F-BDF5B3A65E6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A513-B883-4DB4-BD7D-2E557599C4A5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B6486-820A-44CA-AB74-0756A02E4DD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C50B7-1405-4D8A-B020-3A82474633C4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0F6DA-6AB8-40AA-BC96-900082C1BB2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2FF46-A522-45B8-842E-97E615E5EB47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61098-293D-4E54-90F0-3958D0B50FF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6321BB-5DF4-41E6-896A-DE598E10797D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FDB4631-35A4-4097-AF32-BA23DB2A28B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6" r:id="rId1"/>
    <p:sldLayoutId id="2147485237" r:id="rId2"/>
    <p:sldLayoutId id="2147485238" r:id="rId3"/>
    <p:sldLayoutId id="2147485239" r:id="rId4"/>
    <p:sldLayoutId id="2147485240" r:id="rId5"/>
    <p:sldLayoutId id="2147485241" r:id="rId6"/>
    <p:sldLayoutId id="2147485242" r:id="rId7"/>
    <p:sldLayoutId id="2147485243" r:id="rId8"/>
    <p:sldLayoutId id="2147485244" r:id="rId9"/>
    <p:sldLayoutId id="2147485245" r:id="rId10"/>
    <p:sldLayoutId id="21474852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40470" y="0"/>
            <a:ext cx="4603530" cy="664929"/>
          </a:xfrm>
          <a:prstGeom prst="rect">
            <a:avLst/>
          </a:prstGeom>
          <a:solidFill>
            <a:srgbClr val="3366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50980" y="6581001"/>
            <a:ext cx="4593020" cy="276999"/>
          </a:xfrm>
          <a:prstGeom prst="rect">
            <a:avLst/>
          </a:prstGeom>
          <a:solidFill>
            <a:srgbClr val="669900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l-SI" sz="1200" dirty="0" smtClean="0">
                <a:solidFill>
                  <a:schemeClr val="tx1"/>
                </a:solidFill>
                <a:latin typeface="Arial" charset="0"/>
              </a:rPr>
              <a:t>B. Golob, Belle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1200" dirty="0" smtClean="0">
                <a:solidFill>
                  <a:schemeClr val="tx1"/>
                </a:solidFill>
                <a:latin typeface="Arial" charset="0"/>
              </a:rPr>
              <a:t>II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</a:rPr>
              <a:t>    </a:t>
            </a:r>
            <a:fld id="{5591EDD9-CE91-4C17-AAD9-0402FE81E3D3}" type="slidenum">
              <a:rPr lang="en-US" sz="1200" smtClean="0">
                <a:solidFill>
                  <a:schemeClr val="tx1"/>
                </a:solidFill>
                <a:latin typeface="Arial" charset="0"/>
              </a:rPr>
              <a:pPr algn="ctr">
                <a:defRPr/>
              </a:pPr>
              <a:t>‹#›</a:t>
            </a:fld>
            <a:r>
              <a:rPr lang="sl-SI" sz="1200" dirty="0" smtClean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sl-SI" sz="1200" dirty="0" smtClean="0">
                <a:solidFill>
                  <a:schemeClr val="tx1"/>
                </a:solidFill>
                <a:latin typeface="Arial" charset="0"/>
              </a:rPr>
              <a:t>23</a:t>
            </a:r>
            <a:endParaRPr 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0" y="6581001"/>
            <a:ext cx="4572000" cy="276999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l-SI" sz="1200" baseline="0" dirty="0" smtClean="0">
                <a:solidFill>
                  <a:schemeClr val="bg1"/>
                </a:solidFill>
                <a:latin typeface="Arial" charset="0"/>
              </a:rPr>
              <a:t>Epiphany Conference, Cracow, Jan 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20</a:t>
            </a:r>
            <a:r>
              <a:rPr lang="sl-SI" sz="1200" dirty="0" smtClean="0">
                <a:solidFill>
                  <a:schemeClr val="bg1"/>
                </a:solidFill>
                <a:latin typeface="Arial" charset="0"/>
              </a:rPr>
              <a:t>12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  <p:sldLayoutId id="2147485254" r:id="rId6"/>
    <p:sldLayoutId id="2147485255" r:id="rId7"/>
    <p:sldLayoutId id="2147485256" r:id="rId8"/>
    <p:sldLayoutId id="2147485257" r:id="rId9"/>
    <p:sldLayoutId id="2147485258" r:id="rId10"/>
    <p:sldLayoutId id="214748525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1600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6321BB-5DF4-41E6-896A-DE598E10797D}" type="datetimeFigureOut">
              <a:rPr lang="sl-SI"/>
              <a:pPr>
                <a:defRPr/>
              </a:pPr>
              <a:t>10.1.2012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FDB4631-35A4-4097-AF32-BA23DB2A28B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  <p:sldLayoutId id="2147485267" r:id="rId7"/>
    <p:sldLayoutId id="2147485268" r:id="rId8"/>
    <p:sldLayoutId id="2147485269" r:id="rId9"/>
    <p:sldLayoutId id="2147485270" r:id="rId10"/>
    <p:sldLayoutId id="21474852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wmf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9.jpeg"/><Relationship Id="rId2" Type="http://schemas.openxmlformats.org/officeDocument/2006/relationships/tags" Target="../tags/tag1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jpe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7.xml"/><Relationship Id="rId7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5" Type="http://schemas.openxmlformats.org/officeDocument/2006/relationships/image" Target="../media/image21.wm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jpe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6"/>
          <p:cNvSpPr>
            <a:spLocks noChangeShapeType="1"/>
          </p:cNvSpPr>
          <p:nvPr/>
        </p:nvSpPr>
        <p:spPr bwMode="auto">
          <a:xfrm>
            <a:off x="5550221" y="2254363"/>
            <a:ext cx="11080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47" name="Line 7"/>
          <p:cNvSpPr>
            <a:spLocks noChangeShapeType="1"/>
          </p:cNvSpPr>
          <p:nvPr/>
        </p:nvSpPr>
        <p:spPr bwMode="auto">
          <a:xfrm>
            <a:off x="5538932" y="4742152"/>
            <a:ext cx="11080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48" name="Line 8"/>
          <p:cNvSpPr>
            <a:spLocks noChangeShapeType="1"/>
          </p:cNvSpPr>
          <p:nvPr/>
        </p:nvSpPr>
        <p:spPr bwMode="auto">
          <a:xfrm>
            <a:off x="2899255" y="3003733"/>
            <a:ext cx="0" cy="6524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49" name="Line 9"/>
          <p:cNvSpPr>
            <a:spLocks noChangeShapeType="1"/>
          </p:cNvSpPr>
          <p:nvPr/>
        </p:nvSpPr>
        <p:spPr bwMode="auto">
          <a:xfrm>
            <a:off x="8877621" y="2254363"/>
            <a:ext cx="0" cy="6524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50" name="Line 10"/>
          <p:cNvSpPr>
            <a:spLocks noChangeShapeType="1"/>
          </p:cNvSpPr>
          <p:nvPr/>
        </p:nvSpPr>
        <p:spPr bwMode="auto">
          <a:xfrm>
            <a:off x="6935932" y="4750089"/>
            <a:ext cx="11112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51" name="Line 11"/>
          <p:cNvSpPr>
            <a:spLocks noChangeShapeType="1"/>
          </p:cNvSpPr>
          <p:nvPr/>
        </p:nvSpPr>
        <p:spPr bwMode="auto">
          <a:xfrm>
            <a:off x="2899255" y="3656195"/>
            <a:ext cx="0" cy="57943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52" name="Line 13"/>
          <p:cNvSpPr>
            <a:spLocks noChangeShapeType="1"/>
          </p:cNvSpPr>
          <p:nvPr/>
        </p:nvSpPr>
        <p:spPr bwMode="auto">
          <a:xfrm>
            <a:off x="3055377" y="3926530"/>
            <a:ext cx="0" cy="8382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53" name="Line 14"/>
          <p:cNvSpPr>
            <a:spLocks noChangeShapeType="1"/>
          </p:cNvSpPr>
          <p:nvPr/>
        </p:nvSpPr>
        <p:spPr bwMode="auto">
          <a:xfrm>
            <a:off x="3566122" y="4083918"/>
            <a:ext cx="0" cy="8382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54" name="Line 15"/>
          <p:cNvSpPr>
            <a:spLocks noChangeShapeType="1"/>
          </p:cNvSpPr>
          <p:nvPr/>
        </p:nvSpPr>
        <p:spPr bwMode="auto">
          <a:xfrm>
            <a:off x="6647007" y="4742152"/>
            <a:ext cx="11112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6155" name="Text Box 27"/>
          <p:cNvSpPr txBox="1">
            <a:spLocks noChangeArrowheads="1"/>
          </p:cNvSpPr>
          <p:nvPr/>
        </p:nvSpPr>
        <p:spPr bwMode="auto">
          <a:xfrm>
            <a:off x="227657" y="1954905"/>
            <a:ext cx="3988842" cy="92333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tx1"/>
                </a:solidFill>
              </a:rPr>
              <a:t>Boštjan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i="1" dirty="0" err="1" smtClean="0">
                <a:solidFill>
                  <a:schemeClr val="tx1"/>
                </a:solidFill>
              </a:rPr>
              <a:t>Golob</a:t>
            </a:r>
            <a:endParaRPr lang="en-US" i="1" dirty="0" smtClean="0">
              <a:solidFill>
                <a:schemeClr val="tx1"/>
              </a:solidFill>
            </a:endParaRPr>
          </a:p>
          <a:p>
            <a:pPr algn="ctr"/>
            <a:r>
              <a:rPr lang="en-US" i="1" dirty="0" smtClean="0">
                <a:solidFill>
                  <a:schemeClr val="tx1"/>
                </a:solidFill>
              </a:rPr>
              <a:t>University of Ljubljana/</a:t>
            </a:r>
            <a:r>
              <a:rPr lang="en-US" i="1" dirty="0" err="1" smtClean="0">
                <a:solidFill>
                  <a:schemeClr val="tx1"/>
                </a:solidFill>
              </a:rPr>
              <a:t>Jožef</a:t>
            </a:r>
            <a:r>
              <a:rPr lang="en-US" i="1" dirty="0" smtClean="0">
                <a:solidFill>
                  <a:schemeClr val="tx1"/>
                </a:solidFill>
              </a:rPr>
              <a:t> Stefan Institute &amp; Belle/Belle II Collaboration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6156" name="Rectangle 30"/>
          <p:cNvSpPr>
            <a:spLocks noGrp="1" noChangeArrowheads="1"/>
          </p:cNvSpPr>
          <p:nvPr>
            <p:ph type="title"/>
          </p:nvPr>
        </p:nvSpPr>
        <p:spPr>
          <a:xfrm>
            <a:off x="4526844" y="1"/>
            <a:ext cx="4617155" cy="661480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The </a:t>
            </a:r>
            <a:r>
              <a:rPr lang="en-US" sz="2400" dirty="0" smtClean="0"/>
              <a:t>Belle</a:t>
            </a:r>
            <a:r>
              <a:rPr lang="sl-SI" sz="2400" dirty="0" smtClean="0"/>
              <a:t> II Project</a:t>
            </a:r>
            <a:endParaRPr lang="en-US" sz="2400" dirty="0" smtClean="0"/>
          </a:p>
        </p:txBody>
      </p:sp>
      <p:pic>
        <p:nvPicPr>
          <p:cNvPr id="6157" name="Picture 32" descr="Bell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484" y="3051395"/>
            <a:ext cx="1106442" cy="85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8" name="Text Box 38"/>
          <p:cNvSpPr txBox="1">
            <a:spLocks noChangeArrowheads="1"/>
          </p:cNvSpPr>
          <p:nvPr/>
        </p:nvSpPr>
        <p:spPr bwMode="auto">
          <a:xfrm>
            <a:off x="0" y="3928150"/>
            <a:ext cx="96693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smtClean="0">
                <a:solidFill>
                  <a:schemeClr val="tx1"/>
                </a:solidFill>
              </a:rPr>
              <a:t>University </a:t>
            </a:r>
          </a:p>
          <a:p>
            <a:pPr algn="ctr"/>
            <a:r>
              <a:rPr lang="en-US" sz="1200" smtClean="0">
                <a:solidFill>
                  <a:schemeClr val="tx1"/>
                </a:solidFill>
              </a:rPr>
              <a:t>of Ljubljana</a:t>
            </a:r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6159" name="Picture 39" descr="ijs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801" y="3055272"/>
            <a:ext cx="846667" cy="8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0" name="Text Box 40"/>
          <p:cNvSpPr txBox="1">
            <a:spLocks noChangeArrowheads="1"/>
          </p:cNvSpPr>
          <p:nvPr/>
        </p:nvSpPr>
        <p:spPr bwMode="auto">
          <a:xfrm>
            <a:off x="861797" y="3928150"/>
            <a:ext cx="1184940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smtClean="0">
                <a:solidFill>
                  <a:schemeClr val="tx1"/>
                </a:solidFill>
              </a:rPr>
              <a:t>“Jožef Stefan” </a:t>
            </a:r>
          </a:p>
          <a:p>
            <a:pPr algn="ctr"/>
            <a:r>
              <a:rPr lang="en-US" sz="1200" smtClean="0">
                <a:solidFill>
                  <a:schemeClr val="tx1"/>
                </a:solidFill>
              </a:rPr>
              <a:t>Institute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161" name="TextBox 19"/>
          <p:cNvSpPr txBox="1">
            <a:spLocks noChangeArrowheads="1"/>
          </p:cNvSpPr>
          <p:nvPr/>
        </p:nvSpPr>
        <p:spPr bwMode="auto">
          <a:xfrm>
            <a:off x="1131587" y="5032091"/>
            <a:ext cx="2531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Epiphany Conference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>Cracow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sl-SI" dirty="0" smtClean="0">
                <a:solidFill>
                  <a:schemeClr val="tx1"/>
                </a:solidFill>
              </a:rPr>
              <a:t>January</a:t>
            </a:r>
            <a:r>
              <a:rPr lang="en-US" dirty="0" smtClean="0">
                <a:solidFill>
                  <a:schemeClr val="tx1"/>
                </a:solidFill>
              </a:rPr>
              <a:t> 201</a:t>
            </a:r>
            <a:r>
              <a:rPr lang="sl-SI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62" name="Picture 34" descr="uni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061" y="2987592"/>
            <a:ext cx="433004" cy="87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belle2-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1580" y="3063348"/>
            <a:ext cx="1028635" cy="8357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-2" y="-1"/>
          <a:ext cx="4549424" cy="657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2191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191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191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4932649" y="1907023"/>
            <a:ext cx="4049485" cy="409342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Introduction</a:t>
            </a:r>
            <a:endParaRPr lang="sl-SI" sz="200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defRPr/>
            </a:pPr>
            <a:endParaRPr lang="en-US" sz="200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Accelerator</a:t>
            </a:r>
            <a:endParaRPr lang="en-US" sz="1600" i="1" baseline="-2500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defRPr/>
            </a:pPr>
            <a:endParaRPr lang="sl-SI" sz="200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Detector</a:t>
            </a:r>
            <a:endParaRPr lang="en-US" sz="200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     Vertex</a:t>
            </a: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           physics example</a:t>
            </a: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      PID</a:t>
            </a: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           physics example</a:t>
            </a: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      Calorimeter</a:t>
            </a: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           physics example</a:t>
            </a:r>
          </a:p>
          <a:p>
            <a:pPr marL="342900" indent="-342900">
              <a:defRPr/>
            </a:pPr>
            <a:endParaRPr lang="sl-SI" sz="200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defRPr/>
            </a:pPr>
            <a:r>
              <a:rPr lang="sl-SI" sz="2000" dirty="0" smtClean="0">
                <a:solidFill>
                  <a:schemeClr val="tx1"/>
                </a:solidFill>
                <a:latin typeface="Arial" charset="0"/>
              </a:rPr>
              <a:t>General requirements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Detector</a:t>
            </a:r>
            <a:endParaRPr lang="en-US" sz="2400" dirty="0" smtClean="0"/>
          </a:p>
        </p:txBody>
      </p:sp>
      <p:pic>
        <p:nvPicPr>
          <p:cNvPr id="52" name="Picture 51" descr="Bell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446" y="1228298"/>
            <a:ext cx="8391832" cy="529531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91730" y="914284"/>
            <a:ext cx="2621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CsI(Tl) EM calorimeter: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waveform sampling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electronics,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pure CsI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for end-caps</a:t>
            </a:r>
            <a:endParaRPr lang="sl-SI" b="1" dirty="0">
              <a:solidFill>
                <a:srgbClr val="006600"/>
              </a:solidFill>
            </a:endParaRPr>
          </a:p>
        </p:txBody>
      </p:sp>
      <p:cxnSp>
        <p:nvCxnSpPr>
          <p:cNvPr id="54" name="Straight Arrow Connector 53"/>
          <p:cNvCxnSpPr>
            <a:stCxn id="53" idx="2"/>
          </p:cNvCxnSpPr>
          <p:nvPr/>
        </p:nvCxnSpPr>
        <p:spPr>
          <a:xfrm>
            <a:off x="1502345" y="2391612"/>
            <a:ext cx="1958296" cy="3336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4963979" y="4227324"/>
            <a:ext cx="1289337" cy="78712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5112585" y="4834985"/>
            <a:ext cx="1125983" cy="34169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76982" y="3210936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4 layers DSSD </a:t>
            </a:r>
            <a:r>
              <a:rPr lang="sl-SI" dirty="0" smtClean="0">
                <a:solidFill>
                  <a:schemeClr val="tx1"/>
                </a:solidFill>
                <a:cs typeface="Arial"/>
              </a:rPr>
              <a:t> →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2 layers PXD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(DEPFET) +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4 layers DSSD 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03625" y="3500727"/>
            <a:ext cx="2170581" cy="37271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73" idx="2"/>
          </p:cNvCxnSpPr>
          <p:nvPr/>
        </p:nvCxnSpPr>
        <p:spPr>
          <a:xfrm flipH="1">
            <a:off x="5707769" y="1594490"/>
            <a:ext cx="2344189" cy="66403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74727" y="5392733"/>
            <a:ext cx="2557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Central Drift Chamber: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smaller cell size,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long lever arm</a:t>
            </a:r>
            <a:endParaRPr lang="sl-SI" b="1" dirty="0">
              <a:solidFill>
                <a:srgbClr val="006600"/>
              </a:solidFill>
            </a:endParaRPr>
          </a:p>
        </p:txBody>
      </p:sp>
      <p:cxnSp>
        <p:nvCxnSpPr>
          <p:cNvPr id="61" name="Straight Arrow Connector 60"/>
          <p:cNvCxnSpPr>
            <a:stCxn id="60" idx="0"/>
          </p:cNvCxnSpPr>
          <p:nvPr/>
        </p:nvCxnSpPr>
        <p:spPr>
          <a:xfrm flipV="1">
            <a:off x="1653282" y="3952571"/>
            <a:ext cx="2358282" cy="144016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10800000">
            <a:off x="4828485" y="4128113"/>
            <a:ext cx="144237" cy="103345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0800000">
            <a:off x="4913389" y="4781615"/>
            <a:ext cx="206336" cy="5369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719794" y="1550468"/>
            <a:ext cx="2055999" cy="1904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255445" y="5928941"/>
            <a:ext cx="2528739" cy="5344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2483916" y="1198527"/>
            <a:ext cx="362448" cy="27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6559549" y="1370491"/>
            <a:ext cx="362448" cy="27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674930" y="1058386"/>
            <a:ext cx="4061647" cy="222231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483496" y="85540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7.4 m</a:t>
            </a:r>
            <a:endParaRPr lang="sl-SI" dirty="0">
              <a:solidFill>
                <a:schemeClr val="tx1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6319941" y="4067656"/>
            <a:ext cx="4698591" cy="50351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902949" y="364312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7.1 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279217" y="4666692"/>
            <a:ext cx="30743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Time-of-Flight, Aerogel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Cherenkov Counter </a:t>
            </a:r>
            <a:r>
              <a:rPr lang="sl-SI" dirty="0" smtClean="0">
                <a:solidFill>
                  <a:schemeClr val="tx1"/>
                </a:solidFill>
                <a:cs typeface="Arial"/>
              </a:rPr>
              <a:t>→</a:t>
            </a:r>
          </a:p>
          <a:p>
            <a:r>
              <a:rPr lang="sl-SI" dirty="0" smtClean="0">
                <a:solidFill>
                  <a:srgbClr val="006600"/>
                </a:solidFill>
              </a:rPr>
              <a:t>     </a:t>
            </a:r>
            <a:r>
              <a:rPr lang="sl-SI" b="1" dirty="0" smtClean="0">
                <a:solidFill>
                  <a:srgbClr val="006600"/>
                </a:solidFill>
              </a:rPr>
              <a:t>Time-of-Propagation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     counter (barrel), 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    prox. focusing Aerogel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    RICH (forward)</a:t>
            </a:r>
            <a:endParaRPr lang="sl-SI" b="1" dirty="0">
              <a:solidFill>
                <a:srgbClr val="0066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78848" y="671160"/>
            <a:ext cx="2346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RPC </a:t>
            </a:r>
            <a:r>
              <a:rPr lang="sl-SI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sl-SI" dirty="0" smtClean="0">
                <a:solidFill>
                  <a:schemeClr val="tx1"/>
                </a:solidFill>
              </a:rPr>
              <a:t> &amp; K</a:t>
            </a:r>
            <a:r>
              <a:rPr lang="sl-SI" baseline="-25000" dirty="0" smtClean="0">
                <a:solidFill>
                  <a:schemeClr val="tx1"/>
                </a:solidFill>
              </a:rPr>
              <a:t>L</a:t>
            </a:r>
            <a:r>
              <a:rPr lang="sl-SI" dirty="0" smtClean="0">
                <a:solidFill>
                  <a:schemeClr val="tx1"/>
                </a:solidFill>
              </a:rPr>
              <a:t> counter: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scintillator + Si-PM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for end-caps</a:t>
            </a:r>
            <a:endParaRPr lang="sl-SI" b="1" dirty="0">
              <a:solidFill>
                <a:srgbClr val="006600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rot="16200000" flipV="1">
            <a:off x="2762314" y="2104706"/>
            <a:ext cx="2099948" cy="607532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858180" y="2772241"/>
            <a:ext cx="122381" cy="20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530373" y="1651993"/>
            <a:ext cx="118010" cy="82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920530" y="2510358"/>
            <a:ext cx="654953" cy="3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1.5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518584" y="126419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3.3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0" y="514005"/>
            <a:ext cx="1452642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sl-SI" sz="2800" dirty="0" smtClean="0">
                <a:solidFill>
                  <a:schemeClr val="tx1"/>
                </a:solidFill>
              </a:rPr>
              <a:t>Belle II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127" name="Picture 126" descr="human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8464" y="5415610"/>
            <a:ext cx="714895" cy="937909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  <p:bldP spid="60" grpId="0"/>
      <p:bldP spid="72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Vertex detector</a:t>
            </a:r>
            <a:endParaRPr lang="en-US" sz="2400" dirty="0" smtClean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447"/>
            <a:ext cx="5070475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6" descr="svd2_p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2175" y="1712759"/>
            <a:ext cx="4441825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930275" y="688822"/>
            <a:ext cx="2036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solidFill>
                  <a:schemeClr val="tx1"/>
                </a:solidFill>
              </a:rPr>
              <a:t>PXD+SVD Belle II</a:t>
            </a:r>
          </a:p>
        </p:txBody>
      </p:sp>
      <p:sp>
        <p:nvSpPr>
          <p:cNvPr id="38" name="TextBox 20"/>
          <p:cNvSpPr txBox="1">
            <a:spLocks noChangeArrowheads="1"/>
          </p:cNvSpPr>
          <p:nvPr/>
        </p:nvSpPr>
        <p:spPr bwMode="auto">
          <a:xfrm>
            <a:off x="0" y="711047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400">
                <a:solidFill>
                  <a:schemeClr val="tx1"/>
                </a:solidFill>
              </a:rPr>
              <a:t>r [cm]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5999163" y="630084"/>
            <a:ext cx="1236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solidFill>
                  <a:schemeClr val="tx1"/>
                </a:solidFill>
              </a:rPr>
              <a:t>SVD Belle</a:t>
            </a:r>
          </a:p>
        </p:txBody>
      </p:sp>
      <p:cxnSp>
        <p:nvCxnSpPr>
          <p:cNvPr id="40" name="Straight Connector 23"/>
          <p:cNvCxnSpPr>
            <a:cxnSpLocks noChangeShapeType="1"/>
          </p:cNvCxnSpPr>
          <p:nvPr/>
        </p:nvCxnSpPr>
        <p:spPr bwMode="auto">
          <a:xfrm>
            <a:off x="425450" y="2504922"/>
            <a:ext cx="8501063" cy="2222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" name="TextBox 26"/>
          <p:cNvSpPr txBox="1">
            <a:spLocks noChangeArrowheads="1"/>
          </p:cNvSpPr>
          <p:nvPr/>
        </p:nvSpPr>
        <p:spPr bwMode="auto">
          <a:xfrm>
            <a:off x="4479925" y="2863697"/>
            <a:ext cx="6635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400">
                <a:solidFill>
                  <a:schemeClr val="tx1"/>
                </a:solidFill>
              </a:rPr>
              <a:t>z [cm]</a:t>
            </a:r>
          </a:p>
        </p:txBody>
      </p:sp>
      <p:sp>
        <p:nvSpPr>
          <p:cNvPr id="42" name="Text Box 170"/>
          <p:cNvSpPr txBox="1">
            <a:spLocks noChangeArrowheads="1"/>
          </p:cNvSpPr>
          <p:nvPr/>
        </p:nvSpPr>
        <p:spPr bwMode="auto">
          <a:xfrm>
            <a:off x="350838" y="2903384"/>
            <a:ext cx="3006725" cy="276225"/>
          </a:xfrm>
          <a:prstGeom prst="rect">
            <a:avLst/>
          </a:prstGeom>
          <a:solidFill>
            <a:srgbClr val="669900">
              <a:alpha val="39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>
                <a:solidFill>
                  <a:schemeClr val="tx1"/>
                </a:solidFill>
              </a:rPr>
              <a:t>sBelle Design Group, KEK Report 2008-7</a:t>
            </a:r>
          </a:p>
        </p:txBody>
      </p:sp>
      <p:cxnSp>
        <p:nvCxnSpPr>
          <p:cNvPr id="43" name="Straight Arrow Connector 36"/>
          <p:cNvCxnSpPr>
            <a:cxnSpLocks noChangeShapeType="1"/>
          </p:cNvCxnSpPr>
          <p:nvPr/>
        </p:nvCxnSpPr>
        <p:spPr bwMode="auto">
          <a:xfrm rot="10800000" flipV="1">
            <a:off x="3340100" y="1411134"/>
            <a:ext cx="661988" cy="5651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4" name="TextBox 38"/>
          <p:cNvSpPr txBox="1">
            <a:spLocks noChangeArrowheads="1"/>
          </p:cNvSpPr>
          <p:nvPr/>
        </p:nvSpPr>
        <p:spPr bwMode="auto">
          <a:xfrm>
            <a:off x="4024313" y="1241272"/>
            <a:ext cx="895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600">
                <a:solidFill>
                  <a:schemeClr val="tx1"/>
                </a:solidFill>
              </a:rPr>
              <a:t>DSSD’s</a:t>
            </a:r>
          </a:p>
        </p:txBody>
      </p:sp>
      <p:cxnSp>
        <p:nvCxnSpPr>
          <p:cNvPr id="45" name="Straight Arrow Connector 36"/>
          <p:cNvCxnSpPr>
            <a:cxnSpLocks noChangeShapeType="1"/>
          </p:cNvCxnSpPr>
          <p:nvPr/>
        </p:nvCxnSpPr>
        <p:spPr bwMode="auto">
          <a:xfrm rot="5400000">
            <a:off x="3321050" y="1461934"/>
            <a:ext cx="685800" cy="6477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" name="Straight Arrow Connector 36"/>
          <p:cNvCxnSpPr>
            <a:cxnSpLocks noChangeShapeType="1"/>
          </p:cNvCxnSpPr>
          <p:nvPr/>
        </p:nvCxnSpPr>
        <p:spPr bwMode="auto">
          <a:xfrm rot="10800000" flipV="1">
            <a:off x="3398838" y="1430184"/>
            <a:ext cx="588962" cy="2063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" name="Straight Arrow Connector 36"/>
          <p:cNvCxnSpPr>
            <a:cxnSpLocks noChangeShapeType="1"/>
          </p:cNvCxnSpPr>
          <p:nvPr/>
        </p:nvCxnSpPr>
        <p:spPr bwMode="auto">
          <a:xfrm rot="10800000" flipV="1">
            <a:off x="3371850" y="1433359"/>
            <a:ext cx="590550" cy="650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8" name="TextBox 33"/>
          <p:cNvSpPr txBox="1">
            <a:spLocks noChangeArrowheads="1"/>
          </p:cNvSpPr>
          <p:nvPr/>
        </p:nvSpPr>
        <p:spPr bwMode="auto">
          <a:xfrm>
            <a:off x="3487738" y="2195359"/>
            <a:ext cx="708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600">
                <a:solidFill>
                  <a:schemeClr val="tx1"/>
                </a:solidFill>
              </a:rPr>
              <a:t>pixels</a:t>
            </a:r>
          </a:p>
        </p:txBody>
      </p:sp>
      <p:cxnSp>
        <p:nvCxnSpPr>
          <p:cNvPr id="49" name="Straight Arrow Connector 35"/>
          <p:cNvCxnSpPr>
            <a:cxnSpLocks noChangeShapeType="1"/>
            <a:stCxn id="48" idx="1"/>
          </p:cNvCxnSpPr>
          <p:nvPr/>
        </p:nvCxnSpPr>
        <p:spPr bwMode="auto">
          <a:xfrm rot="10800000" flipV="1">
            <a:off x="2752725" y="2365222"/>
            <a:ext cx="735013" cy="381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0" name="TextBox 26"/>
          <p:cNvSpPr txBox="1">
            <a:spLocks noChangeArrowheads="1"/>
          </p:cNvSpPr>
          <p:nvPr/>
        </p:nvSpPr>
        <p:spPr bwMode="auto">
          <a:xfrm>
            <a:off x="4479925" y="2863697"/>
            <a:ext cx="6635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400">
                <a:solidFill>
                  <a:schemeClr val="tx1"/>
                </a:solidFill>
              </a:rPr>
              <a:t>z [cm]</a:t>
            </a:r>
          </a:p>
        </p:txBody>
      </p:sp>
      <p:pic>
        <p:nvPicPr>
          <p:cNvPr id="77" name="Picture 14" descr="100_2985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6" y="3392130"/>
            <a:ext cx="2536620" cy="238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23"/>
          <p:cNvSpPr txBox="1">
            <a:spLocks noChangeArrowheads="1"/>
          </p:cNvSpPr>
          <p:nvPr/>
        </p:nvSpPr>
        <p:spPr bwMode="auto">
          <a:xfrm>
            <a:off x="1149940" y="3676013"/>
            <a:ext cx="929582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DEPFET matrix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2" name="Text Box 25"/>
          <p:cNvSpPr txBox="1">
            <a:spLocks noChangeArrowheads="1"/>
          </p:cNvSpPr>
          <p:nvPr/>
        </p:nvSpPr>
        <p:spPr bwMode="auto">
          <a:xfrm>
            <a:off x="250826" y="3505933"/>
            <a:ext cx="845540" cy="8463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DCDB</a:t>
            </a:r>
          </a:p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R/O chip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3" name="Text Box 26"/>
          <p:cNvSpPr txBox="1">
            <a:spLocks noChangeArrowheads="1"/>
          </p:cNvSpPr>
          <p:nvPr/>
        </p:nvSpPr>
        <p:spPr bwMode="auto">
          <a:xfrm>
            <a:off x="533182" y="4884987"/>
            <a:ext cx="1000649" cy="73866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Switcher control chip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4" name="Line 27"/>
          <p:cNvSpPr>
            <a:spLocks noChangeShapeType="1"/>
          </p:cNvSpPr>
          <p:nvPr/>
        </p:nvSpPr>
        <p:spPr bwMode="auto">
          <a:xfrm flipV="1">
            <a:off x="1445342" y="5376814"/>
            <a:ext cx="654957" cy="634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28"/>
          <p:cNvSpPr>
            <a:spLocks noChangeShapeType="1"/>
          </p:cNvSpPr>
          <p:nvPr/>
        </p:nvSpPr>
        <p:spPr bwMode="auto">
          <a:xfrm>
            <a:off x="1886752" y="4178405"/>
            <a:ext cx="316786" cy="39643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29"/>
          <p:cNvSpPr>
            <a:spLocks noChangeShapeType="1"/>
          </p:cNvSpPr>
          <p:nvPr/>
        </p:nvSpPr>
        <p:spPr bwMode="auto">
          <a:xfrm>
            <a:off x="920481" y="4150375"/>
            <a:ext cx="316786" cy="39643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78343" y="3386503"/>
            <a:ext cx="2681799" cy="11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8041"/>
          <a:stretch>
            <a:fillRect/>
          </a:stretch>
        </p:blipFill>
        <p:spPr bwMode="auto">
          <a:xfrm>
            <a:off x="5560159" y="3377381"/>
            <a:ext cx="3583841" cy="27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5" descr="Barrel_06.09.2010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905431" y="4999703"/>
            <a:ext cx="2668231" cy="150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Box 90"/>
          <p:cNvSpPr txBox="1"/>
          <p:nvPr/>
        </p:nvSpPr>
        <p:spPr>
          <a:xfrm>
            <a:off x="221226" y="5855110"/>
            <a:ext cx="218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prototype DEPFET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sensor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205316" y="4562169"/>
            <a:ext cx="19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DEPFET mockup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041059" y="6135329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Si Vertex Det.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067550" y="45910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Belle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038850" y="599122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Belle II</a:t>
            </a:r>
            <a:endParaRPr lang="sl-SI" dirty="0">
              <a:solidFill>
                <a:schemeClr val="tx1"/>
              </a:solidFill>
            </a:endParaRPr>
          </a:p>
        </p:txBody>
      </p:sp>
      <p:cxnSp>
        <p:nvCxnSpPr>
          <p:cNvPr id="97" name="Straight Arrow Connector 96"/>
          <p:cNvCxnSpPr>
            <a:stCxn id="95" idx="3"/>
          </p:cNvCxnSpPr>
          <p:nvPr/>
        </p:nvCxnSpPr>
        <p:spPr bwMode="auto">
          <a:xfrm flipV="1">
            <a:off x="6928837" y="5600700"/>
            <a:ext cx="500663" cy="57519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8" name="Straight Arrow Connector 97"/>
          <p:cNvCxnSpPr>
            <a:stCxn id="94" idx="2"/>
          </p:cNvCxnSpPr>
          <p:nvPr/>
        </p:nvCxnSpPr>
        <p:spPr bwMode="auto">
          <a:xfrm>
            <a:off x="7416364" y="4960382"/>
            <a:ext cx="79811" cy="30694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5962650" y="5715000"/>
            <a:ext cx="3028950" cy="1905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5953125" y="5400675"/>
            <a:ext cx="3028950" cy="1905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6" name="Freeform 105"/>
          <p:cNvSpPr/>
          <p:nvPr/>
        </p:nvSpPr>
        <p:spPr bwMode="auto">
          <a:xfrm>
            <a:off x="6005513" y="4495800"/>
            <a:ext cx="2862262" cy="1262063"/>
          </a:xfrm>
          <a:custGeom>
            <a:avLst/>
            <a:gdLst>
              <a:gd name="connsiteX0" fmla="*/ 0 w 2862262"/>
              <a:gd name="connsiteY0" fmla="*/ 0 h 1262063"/>
              <a:gd name="connsiteX1" fmla="*/ 28575 w 2862262"/>
              <a:gd name="connsiteY1" fmla="*/ 128588 h 1262063"/>
              <a:gd name="connsiteX2" fmla="*/ 114300 w 2862262"/>
              <a:gd name="connsiteY2" fmla="*/ 371475 h 1262063"/>
              <a:gd name="connsiteX3" fmla="*/ 242887 w 2862262"/>
              <a:gd name="connsiteY3" fmla="*/ 585788 h 1262063"/>
              <a:gd name="connsiteX4" fmla="*/ 438150 w 2862262"/>
              <a:gd name="connsiteY4" fmla="*/ 752475 h 1262063"/>
              <a:gd name="connsiteX5" fmla="*/ 619125 w 2862262"/>
              <a:gd name="connsiteY5" fmla="*/ 866775 h 1262063"/>
              <a:gd name="connsiteX6" fmla="*/ 914400 w 2862262"/>
              <a:gd name="connsiteY6" fmla="*/ 981075 h 1262063"/>
              <a:gd name="connsiteX7" fmla="*/ 1243012 w 2862262"/>
              <a:gd name="connsiteY7" fmla="*/ 1071563 h 1262063"/>
              <a:gd name="connsiteX8" fmla="*/ 1576387 w 2862262"/>
              <a:gd name="connsiteY8" fmla="*/ 1138238 h 1262063"/>
              <a:gd name="connsiteX9" fmla="*/ 1895475 w 2862262"/>
              <a:gd name="connsiteY9" fmla="*/ 1181100 h 1262063"/>
              <a:gd name="connsiteX10" fmla="*/ 2238375 w 2862262"/>
              <a:gd name="connsiteY10" fmla="*/ 1214438 h 1262063"/>
              <a:gd name="connsiteX11" fmla="*/ 2447925 w 2862262"/>
              <a:gd name="connsiteY11" fmla="*/ 1233488 h 1262063"/>
              <a:gd name="connsiteX12" fmla="*/ 2747962 w 2862262"/>
              <a:gd name="connsiteY12" fmla="*/ 1257300 h 1262063"/>
              <a:gd name="connsiteX13" fmla="*/ 2862262 w 2862262"/>
              <a:gd name="connsiteY13" fmla="*/ 1262063 h 126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62262" h="1262063">
                <a:moveTo>
                  <a:pt x="0" y="0"/>
                </a:moveTo>
                <a:cubicBezTo>
                  <a:pt x="4762" y="33337"/>
                  <a:pt x="9525" y="66675"/>
                  <a:pt x="28575" y="128588"/>
                </a:cubicBezTo>
                <a:cubicBezTo>
                  <a:pt x="47625" y="190501"/>
                  <a:pt x="78581" y="295275"/>
                  <a:pt x="114300" y="371475"/>
                </a:cubicBezTo>
                <a:cubicBezTo>
                  <a:pt x="150019" y="447675"/>
                  <a:pt x="188912" y="522288"/>
                  <a:pt x="242887" y="585788"/>
                </a:cubicBezTo>
                <a:cubicBezTo>
                  <a:pt x="296862" y="649288"/>
                  <a:pt x="375444" y="705644"/>
                  <a:pt x="438150" y="752475"/>
                </a:cubicBezTo>
                <a:cubicBezTo>
                  <a:pt x="500856" y="799306"/>
                  <a:pt x="539750" y="828675"/>
                  <a:pt x="619125" y="866775"/>
                </a:cubicBezTo>
                <a:cubicBezTo>
                  <a:pt x="698500" y="904875"/>
                  <a:pt x="810419" y="946944"/>
                  <a:pt x="914400" y="981075"/>
                </a:cubicBezTo>
                <a:cubicBezTo>
                  <a:pt x="1018381" y="1015206"/>
                  <a:pt x="1132681" y="1045369"/>
                  <a:pt x="1243012" y="1071563"/>
                </a:cubicBezTo>
                <a:cubicBezTo>
                  <a:pt x="1353343" y="1097757"/>
                  <a:pt x="1467643" y="1119982"/>
                  <a:pt x="1576387" y="1138238"/>
                </a:cubicBezTo>
                <a:cubicBezTo>
                  <a:pt x="1685131" y="1156494"/>
                  <a:pt x="1785144" y="1168400"/>
                  <a:pt x="1895475" y="1181100"/>
                </a:cubicBezTo>
                <a:cubicBezTo>
                  <a:pt x="2005806" y="1193800"/>
                  <a:pt x="2238375" y="1214438"/>
                  <a:pt x="2238375" y="1214438"/>
                </a:cubicBezTo>
                <a:lnTo>
                  <a:pt x="2447925" y="1233488"/>
                </a:lnTo>
                <a:lnTo>
                  <a:pt x="2747962" y="1257300"/>
                </a:lnTo>
                <a:cubicBezTo>
                  <a:pt x="2817018" y="1262062"/>
                  <a:pt x="2839640" y="1262062"/>
                  <a:pt x="2862262" y="1262063"/>
                </a:cubicBezTo>
              </a:path>
            </a:pathLst>
          </a:cu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8" name="Freeform 107"/>
          <p:cNvSpPr/>
          <p:nvPr/>
        </p:nvSpPr>
        <p:spPr bwMode="auto">
          <a:xfrm>
            <a:off x="6010275" y="3981450"/>
            <a:ext cx="3048000" cy="1447800"/>
          </a:xfrm>
          <a:custGeom>
            <a:avLst/>
            <a:gdLst>
              <a:gd name="connsiteX0" fmla="*/ 0 w 3048000"/>
              <a:gd name="connsiteY0" fmla="*/ 0 h 1447800"/>
              <a:gd name="connsiteX1" fmla="*/ 95250 w 3048000"/>
              <a:gd name="connsiteY1" fmla="*/ 433388 h 1447800"/>
              <a:gd name="connsiteX2" fmla="*/ 257175 w 3048000"/>
              <a:gd name="connsiteY2" fmla="*/ 752475 h 1447800"/>
              <a:gd name="connsiteX3" fmla="*/ 523875 w 3048000"/>
              <a:gd name="connsiteY3" fmla="*/ 1000125 h 1447800"/>
              <a:gd name="connsiteX4" fmla="*/ 804863 w 3048000"/>
              <a:gd name="connsiteY4" fmla="*/ 1143000 h 1447800"/>
              <a:gd name="connsiteX5" fmla="*/ 1147763 w 3048000"/>
              <a:gd name="connsiteY5" fmla="*/ 1257300 h 1447800"/>
              <a:gd name="connsiteX6" fmla="*/ 1557338 w 3048000"/>
              <a:gd name="connsiteY6" fmla="*/ 1333500 h 1447800"/>
              <a:gd name="connsiteX7" fmla="*/ 2176463 w 3048000"/>
              <a:gd name="connsiteY7" fmla="*/ 1395413 h 1447800"/>
              <a:gd name="connsiteX8" fmla="*/ 2681288 w 3048000"/>
              <a:gd name="connsiteY8" fmla="*/ 1433513 h 1447800"/>
              <a:gd name="connsiteX9" fmla="*/ 3048000 w 3048000"/>
              <a:gd name="connsiteY9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000" h="1447800">
                <a:moveTo>
                  <a:pt x="0" y="0"/>
                </a:moveTo>
                <a:cubicBezTo>
                  <a:pt x="26194" y="153988"/>
                  <a:pt x="52388" y="307976"/>
                  <a:pt x="95250" y="433388"/>
                </a:cubicBezTo>
                <a:cubicBezTo>
                  <a:pt x="138112" y="558800"/>
                  <a:pt x="185738" y="658019"/>
                  <a:pt x="257175" y="752475"/>
                </a:cubicBezTo>
                <a:cubicBezTo>
                  <a:pt x="328612" y="846931"/>
                  <a:pt x="432594" y="935038"/>
                  <a:pt x="523875" y="1000125"/>
                </a:cubicBezTo>
                <a:cubicBezTo>
                  <a:pt x="615156" y="1065213"/>
                  <a:pt x="700882" y="1100137"/>
                  <a:pt x="804863" y="1143000"/>
                </a:cubicBezTo>
                <a:cubicBezTo>
                  <a:pt x="908844" y="1185863"/>
                  <a:pt x="1022351" y="1225550"/>
                  <a:pt x="1147763" y="1257300"/>
                </a:cubicBezTo>
                <a:cubicBezTo>
                  <a:pt x="1273175" y="1289050"/>
                  <a:pt x="1385888" y="1310481"/>
                  <a:pt x="1557338" y="1333500"/>
                </a:cubicBezTo>
                <a:cubicBezTo>
                  <a:pt x="1728788" y="1356519"/>
                  <a:pt x="1989138" y="1378744"/>
                  <a:pt x="2176463" y="1395413"/>
                </a:cubicBezTo>
                <a:cubicBezTo>
                  <a:pt x="2363788" y="1412082"/>
                  <a:pt x="2536032" y="1424782"/>
                  <a:pt x="2681288" y="1433513"/>
                </a:cubicBezTo>
                <a:cubicBezTo>
                  <a:pt x="2826544" y="1442244"/>
                  <a:pt x="3048000" y="1447800"/>
                  <a:pt x="3048000" y="144780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9" name="TextBox 108"/>
          <p:cNvSpPr txBox="1"/>
          <p:nvPr/>
        </p:nvSpPr>
        <p:spPr>
          <a:xfrm>
            <a:off x="6000750" y="5467350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chemeClr val="tx1"/>
                </a:solidFill>
              </a:rPr>
              <a:t>10 </a:t>
            </a:r>
            <a:r>
              <a:rPr lang="sl-SI" sz="14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sl-SI" sz="1400" dirty="0" smtClean="0">
                <a:solidFill>
                  <a:schemeClr val="tx1"/>
                </a:solidFill>
              </a:rPr>
              <a:t>m</a:t>
            </a:r>
            <a:endParaRPr lang="sl-SI" sz="1400" dirty="0">
              <a:solidFill>
                <a:schemeClr val="tx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3600" y="5114925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chemeClr val="tx1"/>
                </a:solidFill>
              </a:rPr>
              <a:t>20 </a:t>
            </a:r>
            <a:r>
              <a:rPr lang="sl-SI" sz="14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sl-SI" sz="1400" dirty="0" smtClean="0">
                <a:solidFill>
                  <a:schemeClr val="tx1"/>
                </a:solidFill>
              </a:rPr>
              <a:t>m</a:t>
            </a:r>
            <a:endParaRPr lang="sl-SI" sz="1400" dirty="0">
              <a:solidFill>
                <a:schemeClr val="tx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162675" y="3686175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z impact parameter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resolution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446099" y="5915025"/>
            <a:ext cx="16979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chemeClr val="tx1"/>
                </a:solidFill>
              </a:rPr>
              <a:t>p</a:t>
            </a:r>
            <a:r>
              <a:rPr lang="sl-SI" sz="1400" dirty="0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sl-SI" sz="1400" baseline="30000" dirty="0" smtClean="0">
                <a:solidFill>
                  <a:schemeClr val="tx1"/>
                </a:solidFill>
                <a:latin typeface="Symbol" pitchFamily="18" charset="2"/>
              </a:rPr>
              <a:t>*</a:t>
            </a:r>
            <a:r>
              <a:rPr lang="sl-SI" sz="1400" dirty="0" smtClean="0">
                <a:solidFill>
                  <a:schemeClr val="tx1"/>
                </a:solidFill>
              </a:rPr>
              <a:t>sin</a:t>
            </a:r>
            <a:r>
              <a:rPr lang="sl-SI" sz="1400" baseline="30000" dirty="0" smtClean="0">
                <a:solidFill>
                  <a:schemeClr val="tx1"/>
                </a:solidFill>
              </a:rPr>
              <a:t>5/2</a:t>
            </a:r>
            <a:r>
              <a:rPr lang="sl-SI" sz="1400" dirty="0" smtClean="0">
                <a:solidFill>
                  <a:schemeClr val="tx1"/>
                </a:solidFill>
              </a:rPr>
              <a:t>(</a:t>
            </a:r>
            <a:r>
              <a:rPr lang="sl-SI" sz="1400" dirty="0" smtClean="0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sl-SI" sz="1400" dirty="0" smtClean="0">
                <a:solidFill>
                  <a:schemeClr val="tx1"/>
                </a:solidFill>
              </a:rPr>
              <a:t>) [GeV/c]</a:t>
            </a:r>
            <a:endParaRPr lang="sl-SI" sz="1400" dirty="0">
              <a:solidFill>
                <a:schemeClr val="tx1"/>
              </a:solidFill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2" grpId="0"/>
      <p:bldP spid="83" grpId="0"/>
      <p:bldP spid="84" grpId="0" animBg="1"/>
      <p:bldP spid="85" grpId="0" animBg="1"/>
      <p:bldP spid="86" grpId="0" animBg="1"/>
      <p:bldP spid="91" grpId="0"/>
      <p:bldP spid="92" grpId="0"/>
      <p:bldP spid="93" grpId="0"/>
      <p:bldP spid="94" grpId="0"/>
      <p:bldP spid="95" grpId="0"/>
      <p:bldP spid="106" grpId="0" animBg="1"/>
      <p:bldP spid="108" grpId="0" animBg="1"/>
      <p:bldP spid="109" grpId="0"/>
      <p:bldP spid="110" grpId="0"/>
      <p:bldP spid="111" grpId="0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t-dependent CPV</a:t>
            </a:r>
            <a:endParaRPr lang="en-US" sz="2400" dirty="0" smtClean="0"/>
          </a:p>
        </p:txBody>
      </p:sp>
      <p:sp>
        <p:nvSpPr>
          <p:cNvPr id="51" name="Text Box 160"/>
          <p:cNvSpPr txBox="1">
            <a:spLocks noChangeArrowheads="1"/>
          </p:cNvSpPr>
          <p:nvPr/>
        </p:nvSpPr>
        <p:spPr bwMode="auto">
          <a:xfrm>
            <a:off x="177800" y="679450"/>
            <a:ext cx="3836307" cy="380617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2400" dirty="0">
                <a:solidFill>
                  <a:schemeClr val="tx1"/>
                </a:solidFill>
              </a:rPr>
              <a:t>B → K</a:t>
            </a:r>
            <a:r>
              <a:rPr lang="sl-SI" sz="2400" dirty="0" smtClean="0">
                <a:solidFill>
                  <a:schemeClr val="tx1"/>
                </a:solidFill>
              </a:rPr>
              <a:t>* (→K</a:t>
            </a:r>
            <a:r>
              <a:rPr lang="sl-SI" sz="2400" baseline="-25000" dirty="0" smtClean="0">
                <a:solidFill>
                  <a:schemeClr val="tx1"/>
                </a:solidFill>
              </a:rPr>
              <a:t>S</a:t>
            </a:r>
            <a:r>
              <a:rPr lang="sl-SI" sz="24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sl-SI" sz="2400" baseline="30000" dirty="0" smtClean="0">
                <a:solidFill>
                  <a:schemeClr val="tx1"/>
                </a:solidFill>
              </a:rPr>
              <a:t>0</a:t>
            </a:r>
            <a:r>
              <a:rPr lang="sl-SI" sz="2400" dirty="0" smtClean="0">
                <a:solidFill>
                  <a:schemeClr val="tx1"/>
                </a:solidFill>
              </a:rPr>
              <a:t>)</a:t>
            </a:r>
            <a:r>
              <a:rPr lang="sl-SI" sz="240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t-dependent </a:t>
            </a:r>
            <a:r>
              <a:rPr lang="sl-SI" sz="2400" dirty="0">
                <a:solidFill>
                  <a:schemeClr val="tx1"/>
                </a:solidFill>
              </a:rPr>
              <a:t>CPV</a:t>
            </a:r>
          </a:p>
          <a:p>
            <a:endParaRPr lang="sl-SI" sz="2000" dirty="0">
              <a:solidFill>
                <a:schemeClr val="tx1"/>
              </a:solidFill>
            </a:endParaRPr>
          </a:p>
          <a:p>
            <a:r>
              <a:rPr lang="sl-SI" sz="2000" dirty="0">
                <a:solidFill>
                  <a:schemeClr val="tx1"/>
                </a:solidFill>
              </a:rPr>
              <a:t>SM: </a:t>
            </a:r>
          </a:p>
          <a:p>
            <a:r>
              <a:rPr lang="sl-SI" sz="2000" i="1" dirty="0">
                <a:solidFill>
                  <a:schemeClr val="tx1"/>
                </a:solidFill>
              </a:rPr>
              <a:t>S</a:t>
            </a:r>
            <a:r>
              <a:rPr lang="sl-SI" sz="2000" i="1" baseline="-25000" dirty="0">
                <a:solidFill>
                  <a:schemeClr val="tx1"/>
                </a:solidFill>
              </a:rPr>
              <a:t>CP</a:t>
            </a:r>
            <a:r>
              <a:rPr lang="sl-SI" sz="2000" baseline="30000" dirty="0">
                <a:solidFill>
                  <a:schemeClr val="tx1"/>
                </a:solidFill>
              </a:rPr>
              <a:t>K*</a:t>
            </a:r>
            <a:r>
              <a:rPr lang="sl-SI" sz="2000" baseline="30000" dirty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sz="2000" dirty="0">
                <a:solidFill>
                  <a:schemeClr val="tx1"/>
                </a:solidFill>
              </a:rPr>
              <a:t>  </a:t>
            </a:r>
            <a:r>
              <a:rPr lang="sl-SI" sz="2000" dirty="0">
                <a:solidFill>
                  <a:schemeClr val="tx1"/>
                </a:solidFill>
                <a:sym typeface="Symbol" pitchFamily="18" charset="2"/>
              </a:rPr>
              <a:t> </a:t>
            </a:r>
            <a:r>
              <a:rPr lang="sl-SI" sz="2000" dirty="0" smtClean="0">
                <a:solidFill>
                  <a:schemeClr val="tx1"/>
                </a:solidFill>
                <a:sym typeface="Symbol" pitchFamily="18" charset="2"/>
              </a:rPr>
              <a:t>-</a:t>
            </a:r>
            <a:r>
              <a:rPr lang="sl-SI" sz="2000" dirty="0" smtClean="0">
                <a:solidFill>
                  <a:schemeClr val="tx1"/>
                </a:solidFill>
              </a:rPr>
              <a:t>(</a:t>
            </a:r>
            <a:r>
              <a:rPr lang="sl-SI" sz="2000" dirty="0">
                <a:solidFill>
                  <a:schemeClr val="tx1"/>
                </a:solidFill>
              </a:rPr>
              <a:t>2m</a:t>
            </a:r>
            <a:r>
              <a:rPr lang="sl-SI" sz="2000" baseline="-25000" dirty="0">
                <a:solidFill>
                  <a:schemeClr val="tx1"/>
                </a:solidFill>
              </a:rPr>
              <a:t>s</a:t>
            </a:r>
            <a:r>
              <a:rPr lang="sl-SI" sz="2000" dirty="0">
                <a:solidFill>
                  <a:schemeClr val="tx1"/>
                </a:solidFill>
              </a:rPr>
              <a:t>/m</a:t>
            </a:r>
            <a:r>
              <a:rPr lang="sl-SI" sz="2000" baseline="-25000" dirty="0">
                <a:solidFill>
                  <a:schemeClr val="tx1"/>
                </a:solidFill>
              </a:rPr>
              <a:t>b</a:t>
            </a:r>
            <a:r>
              <a:rPr lang="sl-SI" sz="2000" dirty="0">
                <a:solidFill>
                  <a:schemeClr val="tx1"/>
                </a:solidFill>
              </a:rPr>
              <a:t>)sin2</a:t>
            </a:r>
            <a:r>
              <a:rPr lang="sl-SI" sz="2000" dirty="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sl-SI" sz="2000" baseline="-25000" dirty="0">
                <a:solidFill>
                  <a:schemeClr val="tx1"/>
                </a:solidFill>
              </a:rPr>
              <a:t>1</a:t>
            </a:r>
            <a:r>
              <a:rPr lang="sl-SI" sz="2000" dirty="0">
                <a:solidFill>
                  <a:schemeClr val="tx1"/>
                </a:solidFill>
                <a:sym typeface="Symbol" pitchFamily="18" charset="2"/>
              </a:rPr>
              <a:t>  </a:t>
            </a:r>
            <a:r>
              <a:rPr lang="sl-SI" sz="2000" dirty="0" smtClean="0">
                <a:solidFill>
                  <a:schemeClr val="tx1"/>
                </a:solidFill>
                <a:sym typeface="Symbol" pitchFamily="18" charset="2"/>
              </a:rPr>
              <a:t>-0.04</a:t>
            </a:r>
            <a:endParaRPr lang="sl-SI" sz="2000" dirty="0">
              <a:solidFill>
                <a:schemeClr val="tx1"/>
              </a:solidFill>
              <a:sym typeface="Symbol" pitchFamily="18" charset="2"/>
            </a:endParaRPr>
          </a:p>
          <a:p>
            <a:endParaRPr lang="sl-SI" sz="2000" baseline="-25000" dirty="0">
              <a:solidFill>
                <a:schemeClr val="tx1"/>
              </a:solidFill>
              <a:sym typeface="Symbol" pitchFamily="18" charset="2"/>
            </a:endParaRPr>
          </a:p>
          <a:p>
            <a:r>
              <a:rPr lang="sl-SI" sz="2000" dirty="0">
                <a:solidFill>
                  <a:schemeClr val="tx1"/>
                </a:solidFill>
              </a:rPr>
              <a:t>Left-Right Symmetric Models: </a:t>
            </a:r>
          </a:p>
          <a:p>
            <a:r>
              <a:rPr lang="sl-SI" sz="2000" i="1" dirty="0">
                <a:solidFill>
                  <a:schemeClr val="tx1"/>
                </a:solidFill>
              </a:rPr>
              <a:t>S</a:t>
            </a:r>
            <a:r>
              <a:rPr lang="sl-SI" sz="2000" i="1" baseline="-25000" dirty="0">
                <a:solidFill>
                  <a:schemeClr val="tx1"/>
                </a:solidFill>
              </a:rPr>
              <a:t>CP</a:t>
            </a:r>
            <a:r>
              <a:rPr lang="sl-SI" sz="2000" baseline="30000" dirty="0">
                <a:solidFill>
                  <a:schemeClr val="tx1"/>
                </a:solidFill>
              </a:rPr>
              <a:t>K*</a:t>
            </a:r>
            <a:r>
              <a:rPr lang="sl-SI" sz="2000" baseline="30000" dirty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sz="2000" dirty="0">
                <a:solidFill>
                  <a:schemeClr val="tx1"/>
                </a:solidFill>
              </a:rPr>
              <a:t>  </a:t>
            </a:r>
            <a:r>
              <a:rPr lang="sl-SI" sz="2000" dirty="0">
                <a:solidFill>
                  <a:schemeClr val="tx1"/>
                </a:solidFill>
                <a:sym typeface="Symbol" pitchFamily="18" charset="2"/>
              </a:rPr>
              <a:t> 0.67 cos</a:t>
            </a:r>
            <a:r>
              <a:rPr lang="sl-SI" sz="2000" dirty="0">
                <a:solidFill>
                  <a:schemeClr val="tx1"/>
                </a:solidFill>
              </a:rPr>
              <a:t>2</a:t>
            </a:r>
            <a:r>
              <a:rPr lang="sl-SI" sz="2000" dirty="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sl-SI" sz="2000" baseline="-25000" dirty="0">
                <a:solidFill>
                  <a:schemeClr val="tx1"/>
                </a:solidFill>
              </a:rPr>
              <a:t>1</a:t>
            </a:r>
            <a:r>
              <a:rPr lang="sl-SI" sz="2000" dirty="0">
                <a:solidFill>
                  <a:schemeClr val="tx1"/>
                </a:solidFill>
                <a:sym typeface="Symbol" pitchFamily="18" charset="2"/>
              </a:rPr>
              <a:t>  0.5</a:t>
            </a:r>
          </a:p>
          <a:p>
            <a:endParaRPr lang="sl-SI" sz="2000" dirty="0">
              <a:solidFill>
                <a:schemeClr val="tx1"/>
              </a:solidFill>
            </a:endParaRPr>
          </a:p>
          <a:p>
            <a:endParaRPr lang="sl-SI" sz="2000" dirty="0">
              <a:solidFill>
                <a:schemeClr val="tx1"/>
              </a:solidFill>
            </a:endParaRPr>
          </a:p>
          <a:p>
            <a:r>
              <a:rPr lang="sl-SI" sz="2000" i="1" dirty="0">
                <a:solidFill>
                  <a:schemeClr val="tx1"/>
                </a:solidFill>
              </a:rPr>
              <a:t>     S</a:t>
            </a:r>
            <a:r>
              <a:rPr lang="sl-SI" sz="2000" i="1" baseline="-25000" dirty="0">
                <a:solidFill>
                  <a:schemeClr val="tx1"/>
                </a:solidFill>
              </a:rPr>
              <a:t>CP</a:t>
            </a:r>
            <a:r>
              <a:rPr lang="sl-SI" sz="2000" baseline="30000" dirty="0">
                <a:solidFill>
                  <a:schemeClr val="tx1"/>
                </a:solidFill>
              </a:rPr>
              <a:t>Ks</a:t>
            </a:r>
            <a:r>
              <a:rPr lang="sl-SI" sz="2000" baseline="300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sl-SI" sz="2000" baseline="30000" dirty="0">
                <a:solidFill>
                  <a:schemeClr val="tx1"/>
                </a:solidFill>
              </a:rPr>
              <a:t>0</a:t>
            </a:r>
            <a:r>
              <a:rPr lang="sl-SI" sz="2000" baseline="30000" dirty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sz="2000" dirty="0">
                <a:solidFill>
                  <a:schemeClr val="tx1"/>
                </a:solidFill>
              </a:rPr>
              <a:t> = -0.15 ±0.20</a:t>
            </a:r>
          </a:p>
          <a:p>
            <a:r>
              <a:rPr lang="sl-SI" sz="2000" i="1" dirty="0">
                <a:solidFill>
                  <a:schemeClr val="tx1"/>
                </a:solidFill>
              </a:rPr>
              <a:t>     A</a:t>
            </a:r>
            <a:r>
              <a:rPr lang="sl-SI" sz="2000" i="1" baseline="-25000" dirty="0">
                <a:solidFill>
                  <a:schemeClr val="tx1"/>
                </a:solidFill>
              </a:rPr>
              <a:t>CP</a:t>
            </a:r>
            <a:r>
              <a:rPr lang="sl-SI" sz="2000" baseline="30000" dirty="0">
                <a:solidFill>
                  <a:schemeClr val="tx1"/>
                </a:solidFill>
              </a:rPr>
              <a:t>Ks</a:t>
            </a:r>
            <a:r>
              <a:rPr lang="sl-SI" sz="2000" baseline="300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sl-SI" sz="2000" baseline="30000" dirty="0">
                <a:solidFill>
                  <a:schemeClr val="tx1"/>
                </a:solidFill>
              </a:rPr>
              <a:t>0</a:t>
            </a:r>
            <a:r>
              <a:rPr lang="sl-SI" sz="2000" baseline="30000" dirty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sz="2000" dirty="0">
                <a:solidFill>
                  <a:schemeClr val="tx1"/>
                </a:solidFill>
              </a:rPr>
              <a:t> = </a:t>
            </a:r>
            <a:r>
              <a:rPr lang="sl-SI" sz="2000" dirty="0" smtClean="0">
                <a:solidFill>
                  <a:schemeClr val="tx1"/>
                </a:solidFill>
              </a:rPr>
              <a:t>-0.07 </a:t>
            </a:r>
            <a:r>
              <a:rPr lang="sl-SI" sz="2000" dirty="0">
                <a:solidFill>
                  <a:schemeClr val="tx1"/>
                </a:solidFill>
              </a:rPr>
              <a:t>±0.12 </a:t>
            </a:r>
          </a:p>
        </p:txBody>
      </p:sp>
      <p:sp>
        <p:nvSpPr>
          <p:cNvPr id="52" name="Text Box 170"/>
          <p:cNvSpPr txBox="1">
            <a:spLocks noChangeArrowheads="1"/>
          </p:cNvSpPr>
          <p:nvPr/>
        </p:nvSpPr>
        <p:spPr bwMode="auto">
          <a:xfrm>
            <a:off x="307155" y="4434094"/>
            <a:ext cx="1468928" cy="276999"/>
          </a:xfrm>
          <a:prstGeom prst="rect">
            <a:avLst/>
          </a:prstGeom>
          <a:solidFill>
            <a:srgbClr val="669900">
              <a:alpha val="4078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>
                <a:solidFill>
                  <a:schemeClr val="tx1"/>
                </a:solidFill>
              </a:rPr>
              <a:t>HFAG, </a:t>
            </a:r>
            <a:r>
              <a:rPr lang="sl-SI" sz="1200" dirty="0" smtClean="0">
                <a:solidFill>
                  <a:schemeClr val="tx1"/>
                </a:solidFill>
              </a:rPr>
              <a:t>Summer’11</a:t>
            </a:r>
            <a:endParaRPr lang="en-GB" sz="1200" baseline="30000" dirty="0">
              <a:solidFill>
                <a:schemeClr val="tx1"/>
              </a:solidFill>
            </a:endParaRPr>
          </a:p>
        </p:txBody>
      </p:sp>
      <p:sp>
        <p:nvSpPr>
          <p:cNvPr id="53" name="TextBox 68"/>
          <p:cNvSpPr txBox="1">
            <a:spLocks noChangeArrowheads="1"/>
          </p:cNvSpPr>
          <p:nvPr/>
        </p:nvSpPr>
        <p:spPr bwMode="auto">
          <a:xfrm>
            <a:off x="1869562" y="5801749"/>
            <a:ext cx="16970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600" dirty="0">
                <a:solidFill>
                  <a:schemeClr val="tx1"/>
                </a:solidFill>
              </a:rPr>
              <a:t>(~SM prediction)</a:t>
            </a:r>
          </a:p>
        </p:txBody>
      </p:sp>
      <p:sp>
        <p:nvSpPr>
          <p:cNvPr id="57" name="Text Box 170"/>
          <p:cNvSpPr txBox="1">
            <a:spLocks noChangeArrowheads="1"/>
          </p:cNvSpPr>
          <p:nvPr/>
        </p:nvSpPr>
        <p:spPr bwMode="auto">
          <a:xfrm>
            <a:off x="252412" y="3290682"/>
            <a:ext cx="3015377" cy="461665"/>
          </a:xfrm>
          <a:prstGeom prst="rect">
            <a:avLst/>
          </a:prstGeom>
          <a:solidFill>
            <a:srgbClr val="669900">
              <a:alpha val="4078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>
                <a:solidFill>
                  <a:schemeClr val="tx1"/>
                </a:solidFill>
              </a:rPr>
              <a:t>D. Atwood et al., PRL79, 185 (1997</a:t>
            </a:r>
            <a:r>
              <a:rPr lang="sl-SI" sz="1200" dirty="0" smtClean="0">
                <a:solidFill>
                  <a:schemeClr val="tx1"/>
                </a:solidFill>
              </a:rPr>
              <a:t>)</a:t>
            </a:r>
          </a:p>
          <a:p>
            <a:r>
              <a:rPr lang="sl-SI" sz="1200" dirty="0" smtClean="0">
                <a:solidFill>
                  <a:schemeClr val="tx1"/>
                </a:solidFill>
              </a:rPr>
              <a:t>B. Grinstein et al., PRD71, 011504 (2005)</a:t>
            </a:r>
            <a:endParaRPr lang="en-GB" sz="1200" baseline="30000" dirty="0" smtClean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8791" y="5160041"/>
            <a:ext cx="3570287" cy="708025"/>
          </a:xfrm>
          <a:prstGeom prst="rect">
            <a:avLst/>
          </a:prstGeom>
          <a:solidFill>
            <a:srgbClr val="006600">
              <a:alpha val="40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+mn-cs"/>
              </a:rPr>
              <a:t>s</a:t>
            </a:r>
            <a:r>
              <a:rPr lang="sl-SI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</a:t>
            </a:r>
            <a:r>
              <a:rPr lang="sl-SI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</a:t>
            </a:r>
            <a:r>
              <a:rPr lang="sl-SI" sz="2000" i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CP</a:t>
            </a:r>
            <a:r>
              <a:rPr lang="sl-SI" sz="2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Ks</a:t>
            </a:r>
            <a:r>
              <a:rPr lang="sl-SI" sz="2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+mn-cs"/>
              </a:rPr>
              <a:t>p</a:t>
            </a:r>
            <a:r>
              <a:rPr lang="sl-SI" sz="2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0</a:t>
            </a:r>
            <a:r>
              <a:rPr lang="sl-SI" sz="2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+mn-cs"/>
              </a:rPr>
              <a:t>g</a:t>
            </a:r>
            <a:r>
              <a:rPr lang="sl-SI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)=   0.09  @ 5 ab</a:t>
            </a:r>
            <a:r>
              <a:rPr lang="sl-SI" sz="2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-1</a:t>
            </a:r>
          </a:p>
          <a:p>
            <a:pPr>
              <a:defRPr/>
            </a:pPr>
            <a:r>
              <a:rPr lang="sl-SI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                    0.03  @ 50 ab</a:t>
            </a:r>
            <a:r>
              <a:rPr lang="sl-SI" sz="2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-1</a:t>
            </a:r>
          </a:p>
        </p:txBody>
      </p:sp>
      <p:graphicFrame>
        <p:nvGraphicFramePr>
          <p:cNvPr id="59" name="Object 1"/>
          <p:cNvGraphicFramePr>
            <a:graphicFrameLocks noChangeAspect="1"/>
          </p:cNvGraphicFramePr>
          <p:nvPr/>
        </p:nvGraphicFramePr>
        <p:xfrm>
          <a:off x="4123760" y="1186067"/>
          <a:ext cx="4799013" cy="1165225"/>
        </p:xfrm>
        <a:graphic>
          <a:graphicData uri="http://schemas.openxmlformats.org/presentationml/2006/ole">
            <p:oleObj spid="_x0000_s1073154" name="Equation" r:id="rId5" imgW="2717640" imgH="660240" progId="Equation.3">
              <p:embed/>
            </p:oleObj>
          </a:graphicData>
        </a:graphic>
      </p:graphicFrame>
      <p:pic>
        <p:nvPicPr>
          <p:cNvPr id="21" name="Picture 20" descr="KSpi0gammaS_CPvsC_C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4451" y="2138517"/>
            <a:ext cx="3762221" cy="42333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 bwMode="auto">
          <a:xfrm>
            <a:off x="6429376" y="4429126"/>
            <a:ext cx="352425" cy="180975"/>
          </a:xfrm>
          <a:prstGeom prst="ellipse">
            <a:avLst/>
          </a:prstGeom>
          <a:solidFill>
            <a:srgbClr val="66FF33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543676" y="4486275"/>
            <a:ext cx="123825" cy="71437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41058" y="589936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t-dependent decays rate of </a:t>
            </a:r>
            <a:r>
              <a:rPr lang="sl-SI" i="1" dirty="0" smtClean="0">
                <a:solidFill>
                  <a:schemeClr val="tx1"/>
                </a:solidFill>
              </a:rPr>
              <a:t>B → f</a:t>
            </a:r>
            <a:r>
              <a:rPr lang="sl-SI" i="1" baseline="-25000" dirty="0" smtClean="0">
                <a:solidFill>
                  <a:schemeClr val="tx1"/>
                </a:solidFill>
              </a:rPr>
              <a:t>CP</a:t>
            </a:r>
            <a:r>
              <a:rPr lang="sl-SI" dirty="0" smtClean="0">
                <a:solidFill>
                  <a:schemeClr val="tx1"/>
                </a:solidFill>
              </a:rPr>
              <a:t>; </a:t>
            </a:r>
          </a:p>
          <a:p>
            <a:r>
              <a:rPr lang="sl-SI" i="1" dirty="0" smtClean="0">
                <a:solidFill>
                  <a:schemeClr val="tx1"/>
                </a:solidFill>
              </a:rPr>
              <a:t>S</a:t>
            </a:r>
            <a:r>
              <a:rPr lang="sl-SI" dirty="0" smtClean="0">
                <a:solidFill>
                  <a:schemeClr val="tx1"/>
                </a:solidFill>
              </a:rPr>
              <a:t> and </a:t>
            </a:r>
            <a:r>
              <a:rPr lang="sl-SI" i="1" dirty="0" smtClean="0">
                <a:solidFill>
                  <a:schemeClr val="tx1"/>
                </a:solidFill>
              </a:rPr>
              <a:t>A</a:t>
            </a:r>
            <a:r>
              <a:rPr lang="sl-SI" dirty="0" smtClean="0">
                <a:solidFill>
                  <a:schemeClr val="tx1"/>
                </a:solidFill>
              </a:rPr>
              <a:t>: CP violating parameters</a:t>
            </a:r>
            <a:endParaRPr lang="sl-SI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32" idx="6"/>
          </p:cNvCxnSpPr>
          <p:nvPr/>
        </p:nvCxnSpPr>
        <p:spPr bwMode="auto">
          <a:xfrm flipV="1">
            <a:off x="6781801" y="4191000"/>
            <a:ext cx="828674" cy="32861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>
            <a:stCxn id="33" idx="4"/>
          </p:cNvCxnSpPr>
          <p:nvPr/>
        </p:nvCxnSpPr>
        <p:spPr bwMode="auto">
          <a:xfrm flipH="1">
            <a:off x="6248401" y="4557712"/>
            <a:ext cx="357188" cy="91916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553325" y="4010025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5 ab</a:t>
            </a:r>
            <a:r>
              <a:rPr lang="sl-SI" sz="1600" baseline="30000" dirty="0" smtClean="0">
                <a:solidFill>
                  <a:schemeClr val="tx1"/>
                </a:solidFill>
              </a:rPr>
              <a:t>-1</a:t>
            </a:r>
            <a:endParaRPr lang="sl-SI" sz="1600" baseline="300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4075" y="5467350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50 ab</a:t>
            </a:r>
            <a:r>
              <a:rPr lang="sl-SI" sz="1600" baseline="30000" dirty="0" smtClean="0">
                <a:solidFill>
                  <a:schemeClr val="tx1"/>
                </a:solidFill>
              </a:rPr>
              <a:t>-1</a:t>
            </a:r>
            <a:endParaRPr lang="sl-SI" sz="160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57" grpId="0" animBg="1"/>
      <p:bldP spid="58" grpId="0" build="allAtOnce" animBg="1"/>
      <p:bldP spid="32" grpId="0" animBg="1"/>
      <p:bldP spid="33" grpId="0" animBg="1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164123" y="3704492"/>
            <a:ext cx="4652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Proximity focusing Aerogel RICH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(endcap)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PID</a:t>
            </a:r>
            <a:endParaRPr lang="en-US" sz="2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52400" y="504092"/>
            <a:ext cx="3969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Time Of Propagation counter (barrel)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759" y="2927838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partial Cerenkov ring reconstruction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from x, y and t of propagation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24" name="Picture 23" descr="quart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9785" y="735060"/>
            <a:ext cx="2438400" cy="1425479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22123" y="2328741"/>
            <a:ext cx="1600200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6305550" y="1762125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prototype quartz bar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62550" y="2352675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  <a:cs typeface="ＭＳ Ｐゴシック" charset="0"/>
              </a:rPr>
              <a:t>Hamamatsu </a:t>
            </a:r>
            <a:endParaRPr lang="sl-SI" altLang="ja-JP" dirty="0" smtClean="0">
              <a:solidFill>
                <a:schemeClr val="tx1"/>
              </a:solidFill>
              <a:cs typeface="ＭＳ Ｐゴシック" charset="0"/>
            </a:endParaRPr>
          </a:p>
          <a:p>
            <a:r>
              <a:rPr lang="en-US" altLang="ja-JP" dirty="0" smtClean="0">
                <a:solidFill>
                  <a:schemeClr val="tx1"/>
                </a:solidFill>
                <a:cs typeface="ＭＳ Ｐゴシック" charset="0"/>
              </a:rPr>
              <a:t>16ch MCP-PMT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64" name="グループ化 27"/>
          <p:cNvGrpSpPr>
            <a:grpSpLocks/>
          </p:cNvGrpSpPr>
          <p:nvPr/>
        </p:nvGrpSpPr>
        <p:grpSpPr bwMode="auto">
          <a:xfrm>
            <a:off x="423496" y="4553683"/>
            <a:ext cx="2871502" cy="1894739"/>
            <a:chOff x="4770447" y="3252788"/>
            <a:chExt cx="5132080" cy="3383266"/>
          </a:xfrm>
        </p:grpSpPr>
        <p:sp>
          <p:nvSpPr>
            <p:cNvPr id="66" name="Rectangle 5"/>
            <p:cNvSpPr>
              <a:spLocks noChangeArrowheads="1"/>
            </p:cNvSpPr>
            <p:nvPr/>
          </p:nvSpPr>
          <p:spPr bwMode="auto">
            <a:xfrm>
              <a:off x="7769234" y="3252788"/>
              <a:ext cx="511175" cy="272573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50" tIns="45677" rIns="91350" bIns="45677" anchor="ctr"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kumimoji="1" lang="ja-JP" altLang="en-US" sz="900">
                <a:solidFill>
                  <a:srgbClr val="000000"/>
                </a:solidFill>
                <a:cs typeface="HGｺﾞｼｯｸM" charset="0"/>
              </a:endParaRPr>
            </a:p>
          </p:txBody>
        </p:sp>
        <p:sp>
          <p:nvSpPr>
            <p:cNvPr id="67" name="AutoShape 6"/>
            <p:cNvSpPr>
              <a:spLocks noChangeArrowheads="1"/>
            </p:cNvSpPr>
            <p:nvPr/>
          </p:nvSpPr>
          <p:spPr bwMode="auto">
            <a:xfrm>
              <a:off x="8280409" y="3443292"/>
              <a:ext cx="219075" cy="379412"/>
            </a:xfrm>
            <a:prstGeom prst="flowChartPunchedTap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50" tIns="45677" rIns="91350" bIns="45677" anchor="ctr"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kumimoji="1" lang="ja-JP" altLang="en-US" sz="900">
                <a:solidFill>
                  <a:srgbClr val="000000"/>
                </a:solidFill>
                <a:cs typeface="HGｺﾞｼｯｸM" charset="0"/>
              </a:endParaRPr>
            </a:p>
          </p:txBody>
        </p:sp>
        <p:sp>
          <p:nvSpPr>
            <p:cNvPr id="68" name="AutoShape 7"/>
            <p:cNvSpPr>
              <a:spLocks noChangeArrowheads="1"/>
            </p:cNvSpPr>
            <p:nvPr/>
          </p:nvSpPr>
          <p:spPr bwMode="auto">
            <a:xfrm>
              <a:off x="8280409" y="3886200"/>
              <a:ext cx="219075" cy="381000"/>
            </a:xfrm>
            <a:prstGeom prst="flowChartPunchedTap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50" tIns="45677" rIns="91350" bIns="45677" anchor="ctr"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kumimoji="1" lang="ja-JP" altLang="en-US" sz="900">
                <a:solidFill>
                  <a:srgbClr val="000000"/>
                </a:solidFill>
                <a:cs typeface="HGｺﾞｼｯｸM" charset="0"/>
              </a:endParaRPr>
            </a:p>
          </p:txBody>
        </p:sp>
        <p:sp>
          <p:nvSpPr>
            <p:cNvPr id="69" name="AutoShape 8"/>
            <p:cNvSpPr>
              <a:spLocks noChangeArrowheads="1"/>
            </p:cNvSpPr>
            <p:nvPr/>
          </p:nvSpPr>
          <p:spPr bwMode="auto">
            <a:xfrm>
              <a:off x="8280409" y="4330709"/>
              <a:ext cx="219075" cy="379413"/>
            </a:xfrm>
            <a:prstGeom prst="flowChartPunchedTap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50" tIns="45677" rIns="91350" bIns="45677" anchor="ctr"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kumimoji="1" lang="ja-JP" altLang="en-US" sz="900">
                <a:solidFill>
                  <a:srgbClr val="000000"/>
                </a:solidFill>
                <a:cs typeface="HGｺﾞｼｯｸM" charset="0"/>
              </a:endParaRPr>
            </a:p>
          </p:txBody>
        </p:sp>
        <p:sp>
          <p:nvSpPr>
            <p:cNvPr id="70" name="AutoShape 9"/>
            <p:cNvSpPr>
              <a:spLocks noChangeArrowheads="1"/>
            </p:cNvSpPr>
            <p:nvPr/>
          </p:nvSpPr>
          <p:spPr bwMode="auto">
            <a:xfrm>
              <a:off x="8280409" y="4773613"/>
              <a:ext cx="219075" cy="381000"/>
            </a:xfrm>
            <a:prstGeom prst="flowChartPunchedTap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50" tIns="45677" rIns="91350" bIns="45677" anchor="ctr"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kumimoji="1" lang="ja-JP" altLang="en-US" sz="900">
                <a:solidFill>
                  <a:srgbClr val="000000"/>
                </a:solidFill>
                <a:cs typeface="HGｺﾞｼｯｸM" charset="0"/>
              </a:endParaRPr>
            </a:p>
          </p:txBody>
        </p:sp>
        <p:sp>
          <p:nvSpPr>
            <p:cNvPr id="71" name="AutoShape 10"/>
            <p:cNvSpPr>
              <a:spLocks noChangeArrowheads="1"/>
            </p:cNvSpPr>
            <p:nvPr/>
          </p:nvSpPr>
          <p:spPr bwMode="auto">
            <a:xfrm>
              <a:off x="8280409" y="5218113"/>
              <a:ext cx="219075" cy="379412"/>
            </a:xfrm>
            <a:prstGeom prst="flowChartPunchedTap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50" tIns="45677" rIns="91350" bIns="45677" anchor="ctr"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kumimoji="1" lang="ja-JP" altLang="en-US" sz="900">
                <a:solidFill>
                  <a:srgbClr val="000000"/>
                </a:solidFill>
                <a:cs typeface="HGｺﾞｼｯｸM" charset="0"/>
              </a:endParaRPr>
            </a:p>
          </p:txBody>
        </p:sp>
        <p:sp>
          <p:nvSpPr>
            <p:cNvPr id="72" name="Line 11"/>
            <p:cNvSpPr>
              <a:spLocks noChangeShapeType="1"/>
            </p:cNvSpPr>
            <p:nvPr/>
          </p:nvSpPr>
          <p:spPr bwMode="auto">
            <a:xfrm>
              <a:off x="4916488" y="4456113"/>
              <a:ext cx="4095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350" tIns="45677" rIns="91350" bIns="45677" anchor="ctr"/>
            <a:lstStyle/>
            <a:p>
              <a:endParaRPr lang="en-US"/>
            </a:p>
          </p:txBody>
        </p:sp>
        <p:sp>
          <p:nvSpPr>
            <p:cNvPr id="73" name="Text Box 16"/>
            <p:cNvSpPr txBox="1">
              <a:spLocks noChangeArrowheads="1"/>
            </p:cNvSpPr>
            <p:nvPr/>
          </p:nvSpPr>
          <p:spPr bwMode="auto">
            <a:xfrm>
              <a:off x="4770447" y="5206897"/>
              <a:ext cx="2604188" cy="53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0" tIns="45677" rIns="91350" bIns="45677">
              <a:spAutoFit/>
            </a:bodyPr>
            <a:lstStyle>
              <a:lvl1pPr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kumimoji="1" lang="en-US" altLang="ja-JP" sz="1600">
                  <a:ea typeface="Osaka" charset="0"/>
                  <a:cs typeface="Osaka" charset="0"/>
                </a:rPr>
                <a:t>Aerogel radiator</a:t>
              </a:r>
              <a:endParaRPr kumimoji="1" lang="en-US" altLang="ja-JP" sz="1600">
                <a:latin typeface="Comic Sans MS" charset="0"/>
                <a:ea typeface="Osaka" charset="0"/>
                <a:cs typeface="Osaka" charset="0"/>
              </a:endParaRPr>
            </a:p>
          </p:txBody>
        </p:sp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6478652" y="6031684"/>
              <a:ext cx="3423875" cy="60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0" tIns="45677" rIns="91350" bIns="45677">
              <a:spAutoFit/>
            </a:bodyPr>
            <a:lstStyle>
              <a:lvl1pPr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kumimoji="1" lang="en-US" altLang="ja-JP" sz="1600" dirty="0">
                  <a:ea typeface="Osaka" charset="0"/>
                  <a:cs typeface="Osaka" charset="0"/>
                </a:rPr>
                <a:t>Hamamatsu </a:t>
              </a:r>
              <a:r>
                <a:rPr kumimoji="1" lang="en-US" altLang="ja-JP" sz="1600" dirty="0" smtClean="0">
                  <a:ea typeface="Osaka" charset="0"/>
                  <a:cs typeface="Osaka" charset="0"/>
                </a:rPr>
                <a:t>HAPD</a:t>
              </a:r>
              <a:endParaRPr kumimoji="1" lang="en-US" altLang="ja-JP" sz="1600" dirty="0">
                <a:ea typeface="Osaka" charset="0"/>
                <a:cs typeface="Osaka" charset="0"/>
              </a:endParaRPr>
            </a:p>
          </p:txBody>
        </p:sp>
        <p:sp>
          <p:nvSpPr>
            <p:cNvPr id="75" name="Text Box 19"/>
            <p:cNvSpPr txBox="1">
              <a:spLocks noChangeArrowheads="1"/>
            </p:cNvSpPr>
            <p:nvPr/>
          </p:nvSpPr>
          <p:spPr bwMode="auto">
            <a:xfrm rot="-904990">
              <a:off x="5870881" y="3726737"/>
              <a:ext cx="1876260" cy="36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50" tIns="45677" rIns="91350" bIns="45677">
              <a:spAutoFit/>
            </a:bodyPr>
            <a:lstStyle>
              <a:lvl1pPr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kumimoji="1" lang="en-US" altLang="ja-JP" sz="900">
                  <a:ea typeface="Osaka" charset="0"/>
                  <a:cs typeface="Osaka" charset="0"/>
                </a:rPr>
                <a:t>Cherenkov photon</a:t>
              </a:r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>
              <a:off x="5502279" y="3659015"/>
              <a:ext cx="2193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350" tIns="45677" rIns="91350" bIns="45677" anchor="ctr"/>
            <a:lstStyle/>
            <a:p>
              <a:endParaRPr lang="en-US"/>
            </a:p>
          </p:txBody>
        </p:sp>
        <p:sp>
          <p:nvSpPr>
            <p:cNvPr id="77" name="Text Box 21"/>
            <p:cNvSpPr txBox="1">
              <a:spLocks noChangeArrowheads="1"/>
            </p:cNvSpPr>
            <p:nvPr/>
          </p:nvSpPr>
          <p:spPr bwMode="auto">
            <a:xfrm>
              <a:off x="5907558" y="3328922"/>
              <a:ext cx="1104115" cy="439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0" tIns="45677" rIns="91350" bIns="45677">
              <a:spAutoFit/>
            </a:bodyPr>
            <a:lstStyle>
              <a:lvl1pPr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kumimoji="1" lang="en-US" altLang="ja-JP" sz="1200">
                  <a:ea typeface="Osaka" charset="0"/>
                  <a:cs typeface="Osaka" charset="0"/>
                </a:rPr>
                <a:t>200mm</a:t>
              </a:r>
              <a:endParaRPr kumimoji="1" lang="en-US" altLang="ja-JP" sz="1400">
                <a:latin typeface="Comic Sans MS" charset="0"/>
                <a:ea typeface="Osaka" charset="0"/>
                <a:cs typeface="Osaka" charset="0"/>
              </a:endParaRPr>
            </a:p>
          </p:txBody>
        </p:sp>
        <p:sp>
          <p:nvSpPr>
            <p:cNvPr id="78" name="Text Box 22"/>
            <p:cNvSpPr txBox="1">
              <a:spLocks noChangeArrowheads="1"/>
            </p:cNvSpPr>
            <p:nvPr/>
          </p:nvSpPr>
          <p:spPr bwMode="auto">
            <a:xfrm>
              <a:off x="4869437" y="5656089"/>
              <a:ext cx="1043198" cy="439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0" tIns="45677" rIns="91350" bIns="45677">
              <a:spAutoFit/>
            </a:bodyPr>
            <a:lstStyle>
              <a:lvl1pPr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charset="0"/>
                <a:defRPr sz="22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kumimoji="1" lang="en-US" altLang="ja-JP" sz="1200">
                  <a:cs typeface="HGｺﾞｼｯｸM" charset="0"/>
                </a:rPr>
                <a:t>n~1.05</a:t>
              </a:r>
              <a:endParaRPr kumimoji="1" lang="en-US" altLang="ja-JP" sz="1400">
                <a:cs typeface="HGｺﾞｼｯｸM" charset="0"/>
              </a:endParaRPr>
            </a:p>
          </p:txBody>
        </p:sp>
        <p:grpSp>
          <p:nvGrpSpPr>
            <p:cNvPr id="79" name="グループ化 28"/>
            <p:cNvGrpSpPr>
              <a:grpSpLocks/>
            </p:cNvGrpSpPr>
            <p:nvPr/>
          </p:nvGrpSpPr>
          <p:grpSpPr bwMode="auto">
            <a:xfrm>
              <a:off x="5502274" y="3761511"/>
              <a:ext cx="365126" cy="1395413"/>
              <a:chOff x="122237" y="1905000"/>
              <a:chExt cx="365126" cy="1395413"/>
            </a:xfrm>
          </p:grpSpPr>
          <p:sp>
            <p:nvSpPr>
              <p:cNvPr id="87" name="Rectangle 4"/>
              <p:cNvSpPr>
                <a:spLocks noChangeArrowheads="1"/>
              </p:cNvSpPr>
              <p:nvPr/>
            </p:nvSpPr>
            <p:spPr bwMode="auto">
              <a:xfrm>
                <a:off x="305084" y="1904754"/>
                <a:ext cx="182706" cy="139539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kumimoji="1" lang="ja-JP" altLang="en-US" sz="900" dirty="0">
                  <a:solidFill>
                    <a:prstClr val="white">
                      <a:lumMod val="50000"/>
                    </a:prstClr>
                  </a:solidFill>
                  <a:ea typeface="+mn-ea"/>
                </a:endParaRPr>
              </a:p>
            </p:txBody>
          </p:sp>
          <p:sp>
            <p:nvSpPr>
              <p:cNvPr id="88" name="Rectangle 4"/>
              <p:cNvSpPr>
                <a:spLocks noChangeArrowheads="1"/>
              </p:cNvSpPr>
              <p:nvPr/>
            </p:nvSpPr>
            <p:spPr bwMode="auto">
              <a:xfrm>
                <a:off x="122378" y="1904754"/>
                <a:ext cx="182706" cy="1395394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kumimoji="1" lang="ja-JP" altLang="en-US" sz="90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grpSp>
          <p:nvGrpSpPr>
            <p:cNvPr id="80" name="グループ化 37"/>
            <p:cNvGrpSpPr>
              <a:grpSpLocks/>
            </p:cNvGrpSpPr>
            <p:nvPr/>
          </p:nvGrpSpPr>
          <p:grpSpPr bwMode="auto">
            <a:xfrm>
              <a:off x="5486400" y="3810002"/>
              <a:ext cx="2286000" cy="1293817"/>
              <a:chOff x="5486400" y="3810000"/>
              <a:chExt cx="2286000" cy="1293817"/>
            </a:xfrm>
          </p:grpSpPr>
          <p:grpSp>
            <p:nvGrpSpPr>
              <p:cNvPr id="81" name="グループ化 33"/>
              <p:cNvGrpSpPr>
                <a:grpSpLocks/>
              </p:cNvGrpSpPr>
              <p:nvPr/>
            </p:nvGrpSpPr>
            <p:grpSpPr bwMode="auto">
              <a:xfrm>
                <a:off x="5486400" y="3810000"/>
                <a:ext cx="2286000" cy="646113"/>
                <a:chOff x="5486400" y="3810000"/>
                <a:chExt cx="2286000" cy="646113"/>
              </a:xfrm>
            </p:grpSpPr>
            <p:sp>
              <p:nvSpPr>
                <p:cNvPr id="85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5867400" y="3810000"/>
                  <a:ext cx="1905000" cy="646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5486400" y="3810000"/>
                  <a:ext cx="2270125" cy="646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グループ化 34"/>
              <p:cNvGrpSpPr>
                <a:grpSpLocks/>
              </p:cNvGrpSpPr>
              <p:nvPr/>
            </p:nvGrpSpPr>
            <p:grpSpPr bwMode="auto">
              <a:xfrm flipV="1">
                <a:off x="5486400" y="4457704"/>
                <a:ext cx="2286000" cy="646113"/>
                <a:chOff x="5486400" y="3810000"/>
                <a:chExt cx="2286000" cy="646113"/>
              </a:xfrm>
            </p:grpSpPr>
            <p:sp>
              <p:nvSpPr>
                <p:cNvPr id="8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5867400" y="3810000"/>
                  <a:ext cx="1905000" cy="646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5486400" y="3810000"/>
                  <a:ext cx="2270125" cy="646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91" name="Picture 2" descr="C:\Users\shiizuka\ARICH\しゃしん\2009.Nov RICH beam test\SANY0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2922" y="4052441"/>
            <a:ext cx="3036277" cy="1966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93" name="テキスト ボックス 11"/>
          <p:cNvSpPr txBox="1"/>
          <p:nvPr/>
        </p:nvSpPr>
        <p:spPr bwMode="auto">
          <a:xfrm>
            <a:off x="7215555" y="5360865"/>
            <a:ext cx="16236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dirty="0">
                <a:solidFill>
                  <a:schemeClr val="bg1"/>
                </a:solidFill>
                <a:latin typeface="+mn-lt"/>
                <a:ea typeface="+mn-ea"/>
              </a:rPr>
              <a:t>Hamamatsu </a:t>
            </a:r>
            <a:endParaRPr kumimoji="1" lang="sl-SI" altLang="ja-JP" sz="1800" dirty="0" smtClean="0">
              <a:solidFill>
                <a:schemeClr val="bg1"/>
              </a:solidFill>
              <a:latin typeface="+mn-lt"/>
              <a:ea typeface="+mn-ea"/>
            </a:endParaRPr>
          </a:p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HAPD</a:t>
            </a:r>
            <a:endParaRPr kumimoji="1" lang="en-US" altLang="ja-JP" sz="18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94" name="テキスト ボックス 11"/>
          <p:cNvSpPr txBox="1"/>
          <p:nvPr/>
        </p:nvSpPr>
        <p:spPr bwMode="auto">
          <a:xfrm>
            <a:off x="5890847" y="4247172"/>
            <a:ext cx="162364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sl-SI" altLang="ja-JP" dirty="0" smtClean="0">
                <a:solidFill>
                  <a:schemeClr val="bg1"/>
                </a:solidFill>
                <a:latin typeface="+mn-lt"/>
              </a:rPr>
              <a:t>Aerogel</a:t>
            </a:r>
            <a:endParaRPr kumimoji="1" lang="sl-SI" altLang="ja-JP" sz="1800" dirty="0" smtClean="0">
              <a:solidFill>
                <a:schemeClr val="bg1"/>
              </a:solidFill>
              <a:latin typeface="+mn-lt"/>
              <a:ea typeface="+mn-ea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49" name="Picture 48" descr="top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122" y="1360200"/>
            <a:ext cx="5920154" cy="1054584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 flipV="1">
            <a:off x="2051538" y="1406770"/>
            <a:ext cx="140677" cy="62132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1992923" y="2028094"/>
            <a:ext cx="58615" cy="234460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H="1">
            <a:off x="2106491" y="1817077"/>
            <a:ext cx="179509" cy="32970"/>
          </a:xfrm>
          <a:prstGeom prst="lin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 flipV="1">
            <a:off x="2260357" y="1820008"/>
            <a:ext cx="1854443" cy="419100"/>
          </a:xfrm>
          <a:prstGeom prst="lin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4102344" y="1852246"/>
            <a:ext cx="1454394" cy="383198"/>
          </a:xfrm>
          <a:prstGeom prst="lin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322277" y="1805354"/>
            <a:ext cx="186837" cy="62278"/>
          </a:xfrm>
          <a:prstGeom prst="lin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H="1">
            <a:off x="3176954" y="1817077"/>
            <a:ext cx="2145322" cy="433754"/>
          </a:xfrm>
          <a:prstGeom prst="lin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flipH="1" flipV="1">
            <a:off x="2061065" y="2019300"/>
            <a:ext cx="1139335" cy="231531"/>
          </a:xfrm>
          <a:prstGeom prst="lin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 flipH="1">
            <a:off x="398585" y="1840523"/>
            <a:ext cx="1746737" cy="351692"/>
          </a:xfrm>
          <a:prstGeom prst="lin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Arrow Connector 97"/>
          <p:cNvCxnSpPr/>
          <p:nvPr/>
        </p:nvCxnSpPr>
        <p:spPr bwMode="auto">
          <a:xfrm>
            <a:off x="375138" y="2297723"/>
            <a:ext cx="4665785" cy="41030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 flipV="1">
            <a:off x="3821723" y="1312985"/>
            <a:ext cx="2203939" cy="62132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 flipV="1">
            <a:off x="175846" y="1430215"/>
            <a:ext cx="23446" cy="70338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 flipV="1">
            <a:off x="187569" y="1664677"/>
            <a:ext cx="504093" cy="44547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8" name="TextBox 107"/>
          <p:cNvSpPr txBox="1"/>
          <p:nvPr/>
        </p:nvSpPr>
        <p:spPr>
          <a:xfrm>
            <a:off x="609600" y="138332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x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64123" y="13247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y</a:t>
            </a:r>
            <a:endParaRPr lang="sl-SI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56" grpId="0"/>
      <p:bldP spid="60" grpId="0"/>
      <p:bldP spid="93" grpId="0"/>
      <p:bldP spid="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Direct CPV</a:t>
            </a:r>
            <a:endParaRPr lang="en-US" sz="2400" dirty="0" smtClean="0"/>
          </a:p>
        </p:txBody>
      </p:sp>
      <p:sp>
        <p:nvSpPr>
          <p:cNvPr id="48" name="TextBox 18"/>
          <p:cNvSpPr txBox="1">
            <a:spLocks noChangeArrowheads="1"/>
          </p:cNvSpPr>
          <p:nvPr/>
        </p:nvSpPr>
        <p:spPr bwMode="auto">
          <a:xfrm>
            <a:off x="296862" y="1009650"/>
            <a:ext cx="4685445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DCPV puzzle:</a:t>
            </a:r>
          </a:p>
          <a:p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tree+penguin</a:t>
            </a:r>
            <a:r>
              <a:rPr lang="en-US" dirty="0">
                <a:solidFill>
                  <a:schemeClr val="tx1"/>
                </a:solidFill>
              </a:rPr>
              <a:t> processes,</a:t>
            </a:r>
            <a:r>
              <a:rPr lang="en-US" dirty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B</a:t>
            </a:r>
            <a:r>
              <a:rPr lang="sl-SI" baseline="30000" dirty="0" smtClean="0">
                <a:solidFill>
                  <a:schemeClr val="tx1"/>
                </a:solidFill>
              </a:rPr>
              <a:t>+(0)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→</a:t>
            </a:r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sl-SI" baseline="30000" dirty="0" smtClean="0">
                <a:solidFill>
                  <a:schemeClr val="tx1"/>
                </a:solidFill>
              </a:rPr>
              <a:t>+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sl-SI" baseline="30000" dirty="0" smtClean="0">
                <a:solidFill>
                  <a:schemeClr val="tx1"/>
                </a:solidFill>
                <a:latin typeface="Symbol" pitchFamily="18" charset="2"/>
              </a:rPr>
              <a:t>0(-)</a:t>
            </a:r>
            <a:endParaRPr lang="en-US" baseline="30000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r>
              <a:rPr lang="en-US" i="1" dirty="0">
                <a:solidFill>
                  <a:schemeClr val="tx1"/>
                </a:solidFill>
                <a:latin typeface="Symbol" pitchFamily="18" charset="2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i="1" dirty="0" err="1">
                <a:solidFill>
                  <a:schemeClr val="tx1"/>
                </a:solidFill>
              </a:rPr>
              <a:t>A</a:t>
            </a:r>
            <a:r>
              <a:rPr lang="en-US" i="1" baseline="-25000" dirty="0" err="1">
                <a:solidFill>
                  <a:schemeClr val="tx1"/>
                </a:solidFill>
              </a:rPr>
              <a:t>K</a:t>
            </a:r>
            <a:r>
              <a:rPr lang="en-US" i="1" baseline="-25000" dirty="0" err="1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i="1" dirty="0">
                <a:solidFill>
                  <a:schemeClr val="tx1"/>
                </a:solidFill>
              </a:rPr>
              <a:t>= </a:t>
            </a:r>
            <a:r>
              <a:rPr lang="en-US" i="1" dirty="0" smtClean="0">
                <a:solidFill>
                  <a:schemeClr val="tx1"/>
                </a:solidFill>
              </a:rPr>
              <a:t>A(</a:t>
            </a:r>
            <a:r>
              <a:rPr lang="en-US" i="1" dirty="0" err="1" smtClean="0">
                <a:solidFill>
                  <a:schemeClr val="tx1"/>
                </a:solidFill>
              </a:rPr>
              <a:t>K</a:t>
            </a:r>
            <a:r>
              <a:rPr lang="en-US" i="1" baseline="30000" dirty="0" err="1" smtClean="0">
                <a:solidFill>
                  <a:schemeClr val="tx1"/>
                </a:solidFill>
              </a:rPr>
              <a:t>+</a:t>
            </a:r>
            <a:r>
              <a:rPr lang="en-US" i="1" dirty="0" err="1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i="1" baseline="30000" dirty="0" smtClean="0">
                <a:solidFill>
                  <a:schemeClr val="tx1"/>
                </a:solidFill>
              </a:rPr>
              <a:t>-</a:t>
            </a:r>
            <a:r>
              <a:rPr lang="en-US" i="1" dirty="0" smtClean="0">
                <a:solidFill>
                  <a:schemeClr val="tx1"/>
                </a:solidFill>
              </a:rPr>
              <a:t>)- A(</a:t>
            </a:r>
            <a:r>
              <a:rPr lang="en-US" i="1" dirty="0" err="1" smtClean="0">
                <a:solidFill>
                  <a:schemeClr val="tx1"/>
                </a:solidFill>
              </a:rPr>
              <a:t>K</a:t>
            </a:r>
            <a:r>
              <a:rPr lang="en-US" i="1" baseline="30000" dirty="0" err="1" smtClean="0">
                <a:solidFill>
                  <a:schemeClr val="tx1"/>
                </a:solidFill>
              </a:rPr>
              <a:t>+</a:t>
            </a:r>
            <a:r>
              <a:rPr lang="en-US" i="1" dirty="0" err="1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i="1" baseline="30000" dirty="0" smtClean="0">
                <a:solidFill>
                  <a:schemeClr val="tx1"/>
                </a:solidFill>
              </a:rPr>
              <a:t>0</a:t>
            </a:r>
            <a:r>
              <a:rPr lang="en-US" i="1" dirty="0">
                <a:solidFill>
                  <a:schemeClr val="tx1"/>
                </a:solidFill>
              </a:rPr>
              <a:t>)= -</a:t>
            </a:r>
            <a:r>
              <a:rPr lang="en-US" i="1" dirty="0" smtClean="0">
                <a:solidFill>
                  <a:schemeClr val="tx1"/>
                </a:solidFill>
              </a:rPr>
              <a:t>0.1</a:t>
            </a:r>
            <a:r>
              <a:rPr lang="sl-SI" i="1" dirty="0" smtClean="0">
                <a:solidFill>
                  <a:schemeClr val="tx1"/>
                </a:solidFill>
              </a:rPr>
              <a:t>2</a:t>
            </a:r>
            <a:r>
              <a:rPr lang="en-US" i="1" dirty="0" smtClean="0">
                <a:solidFill>
                  <a:schemeClr val="tx1"/>
                </a:solidFill>
              </a:rPr>
              <a:t>7±0.02</a:t>
            </a:r>
            <a:r>
              <a:rPr lang="sl-SI" i="1" dirty="0" smtClean="0">
                <a:solidFill>
                  <a:schemeClr val="tx1"/>
                </a:solidFill>
              </a:rPr>
              <a:t>2</a:t>
            </a:r>
            <a:endParaRPr lang="en-US" i="1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r>
              <a:rPr lang="en-US" dirty="0">
                <a:solidFill>
                  <a:schemeClr val="tx1"/>
                </a:solidFill>
              </a:rPr>
              <a:t>  model independent sum rule:</a:t>
            </a: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A(K</a:t>
            </a:r>
            <a:r>
              <a:rPr lang="en-US" i="1" baseline="30000" dirty="0">
                <a:solidFill>
                  <a:schemeClr val="tx1"/>
                </a:solidFill>
              </a:rPr>
              <a:t>0</a:t>
            </a:r>
            <a:r>
              <a:rPr lang="en-US" i="1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i="1" baseline="30000" dirty="0">
                <a:solidFill>
                  <a:schemeClr val="tx1"/>
                </a:solidFill>
              </a:rPr>
              <a:t>+</a:t>
            </a:r>
            <a:r>
              <a:rPr lang="en-US" i="1" dirty="0">
                <a:solidFill>
                  <a:schemeClr val="tx1"/>
                </a:solidFill>
              </a:rPr>
              <a:t>)=0.009 ±0.025</a:t>
            </a:r>
          </a:p>
          <a:p>
            <a:r>
              <a:rPr lang="en-US" i="1" dirty="0">
                <a:solidFill>
                  <a:schemeClr val="tx1"/>
                </a:solidFill>
              </a:rPr>
              <a:t>A(K</a:t>
            </a:r>
            <a:r>
              <a:rPr lang="en-US" i="1" baseline="30000" dirty="0">
                <a:solidFill>
                  <a:schemeClr val="tx1"/>
                </a:solidFill>
              </a:rPr>
              <a:t>+</a:t>
            </a:r>
            <a:r>
              <a:rPr lang="en-US" i="1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i="1" baseline="30000" dirty="0">
                <a:solidFill>
                  <a:schemeClr val="tx1"/>
                </a:solidFill>
              </a:rPr>
              <a:t>0</a:t>
            </a:r>
            <a:r>
              <a:rPr lang="en-US" i="1" dirty="0">
                <a:solidFill>
                  <a:schemeClr val="tx1"/>
                </a:solidFill>
              </a:rPr>
              <a:t>)=0.050 ±0.025</a:t>
            </a:r>
          </a:p>
          <a:p>
            <a:r>
              <a:rPr lang="en-US" i="1" dirty="0">
                <a:solidFill>
                  <a:schemeClr val="tx1"/>
                </a:solidFill>
              </a:rPr>
              <a:t>A(</a:t>
            </a:r>
            <a:r>
              <a:rPr lang="en-US" i="1" dirty="0" err="1">
                <a:solidFill>
                  <a:schemeClr val="tx1"/>
                </a:solidFill>
              </a:rPr>
              <a:t>K</a:t>
            </a:r>
            <a:r>
              <a:rPr lang="en-US" i="1" baseline="30000" dirty="0" err="1">
                <a:solidFill>
                  <a:schemeClr val="tx1"/>
                </a:solidFill>
              </a:rPr>
              <a:t>+</a:t>
            </a:r>
            <a:r>
              <a:rPr lang="en-US" i="1" dirty="0" err="1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i="1" baseline="30000" dirty="0">
                <a:solidFill>
                  <a:schemeClr val="tx1"/>
                </a:solidFill>
              </a:rPr>
              <a:t>-</a:t>
            </a:r>
            <a:r>
              <a:rPr lang="en-US" i="1" dirty="0">
                <a:solidFill>
                  <a:schemeClr val="tx1"/>
                </a:solidFill>
              </a:rPr>
              <a:t>)=-0.098 ±0.012</a:t>
            </a:r>
          </a:p>
          <a:p>
            <a:r>
              <a:rPr lang="en-US" i="1" dirty="0">
                <a:solidFill>
                  <a:schemeClr val="tx1"/>
                </a:solidFill>
              </a:rPr>
              <a:t>A(K</a:t>
            </a:r>
            <a:r>
              <a:rPr lang="en-US" i="1" baseline="30000" dirty="0">
                <a:solidFill>
                  <a:schemeClr val="tx1"/>
                </a:solidFill>
              </a:rPr>
              <a:t>0</a:t>
            </a:r>
            <a:r>
              <a:rPr lang="en-US" i="1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i="1" baseline="30000" dirty="0">
                <a:solidFill>
                  <a:schemeClr val="tx1"/>
                </a:solidFill>
              </a:rPr>
              <a:t>0</a:t>
            </a:r>
            <a:r>
              <a:rPr lang="en-US" i="1" dirty="0">
                <a:solidFill>
                  <a:schemeClr val="tx1"/>
                </a:solidFill>
              </a:rPr>
              <a:t>)=-0.01 ±0.10</a:t>
            </a:r>
          </a:p>
          <a:p>
            <a:pPr>
              <a:buFont typeface="Symbol" pitchFamily="18" charset="2"/>
              <a:buChar char=" 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Text Box 170"/>
          <p:cNvSpPr txBox="1">
            <a:spLocks noChangeArrowheads="1"/>
          </p:cNvSpPr>
          <p:nvPr/>
        </p:nvSpPr>
        <p:spPr bwMode="auto">
          <a:xfrm>
            <a:off x="377825" y="3887788"/>
            <a:ext cx="3119438" cy="461962"/>
          </a:xfrm>
          <a:prstGeom prst="rect">
            <a:avLst/>
          </a:prstGeom>
          <a:solidFill>
            <a:srgbClr val="669900">
              <a:alpha val="4078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M. Gronau,  PLB627, 82 (2005); </a:t>
            </a:r>
          </a:p>
          <a:p>
            <a:r>
              <a:rPr lang="en-US" sz="1200">
                <a:solidFill>
                  <a:schemeClr val="tx1"/>
                </a:solidFill>
              </a:rPr>
              <a:t>D. Atwood, A. Soni, PRD58, 036005 (1998)</a:t>
            </a:r>
            <a:endParaRPr lang="en-US" sz="1200" baseline="30000">
              <a:solidFill>
                <a:schemeClr val="tx1"/>
              </a:solidFill>
            </a:endParaRPr>
          </a:p>
        </p:txBody>
      </p:sp>
      <p:pic>
        <p:nvPicPr>
          <p:cNvPr id="52" name="Picture 51" descr="B2K0pi0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275" y="2741613"/>
            <a:ext cx="42100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170"/>
          <p:cNvSpPr txBox="1">
            <a:spLocks noChangeArrowheads="1"/>
          </p:cNvSpPr>
          <p:nvPr/>
        </p:nvSpPr>
        <p:spPr bwMode="auto">
          <a:xfrm>
            <a:off x="377825" y="5816600"/>
            <a:ext cx="1468928" cy="276999"/>
          </a:xfrm>
          <a:prstGeom prst="rect">
            <a:avLst/>
          </a:prstGeom>
          <a:solidFill>
            <a:srgbClr val="669900">
              <a:alpha val="39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HFAG, </a:t>
            </a:r>
            <a:r>
              <a:rPr lang="sl-SI" sz="1200" dirty="0" smtClean="0">
                <a:solidFill>
                  <a:schemeClr val="tx1"/>
                </a:solidFill>
              </a:rPr>
              <a:t>Summer</a:t>
            </a:r>
            <a:r>
              <a:rPr lang="en-US" sz="1200" dirty="0" smtClean="0">
                <a:solidFill>
                  <a:schemeClr val="tx1"/>
                </a:solidFill>
              </a:rPr>
              <a:t>’</a:t>
            </a:r>
            <a:r>
              <a:rPr lang="sl-SI" sz="1200" dirty="0" smtClean="0">
                <a:solidFill>
                  <a:schemeClr val="tx1"/>
                </a:solidFill>
              </a:rPr>
              <a:t>11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04800" y="5454650"/>
            <a:ext cx="166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Belle II 50 ab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</a:p>
        </p:txBody>
      </p:sp>
      <p:pic>
        <p:nvPicPr>
          <p:cNvPr id="55" name="Picture 46" descr="Kp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5238" y="684213"/>
            <a:ext cx="3767137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AKpi_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8400" y="3673475"/>
            <a:ext cx="402113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300663" y="3267075"/>
            <a:ext cx="944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1"/>
                </a:solidFill>
              </a:rPr>
              <a:t>A(K</a:t>
            </a:r>
            <a:r>
              <a:rPr lang="en-US" i="1" baseline="30000">
                <a:solidFill>
                  <a:schemeClr val="tx1"/>
                </a:solidFill>
              </a:rPr>
              <a:t>0</a:t>
            </a:r>
            <a:r>
              <a:rPr lang="en-US" i="1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i="1" baseline="30000">
                <a:solidFill>
                  <a:schemeClr val="tx1"/>
                </a:solidFill>
              </a:rPr>
              <a:t>0</a:t>
            </a:r>
            <a:r>
              <a:rPr lang="en-US" i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8039100" y="4730750"/>
            <a:ext cx="946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6600"/>
                </a:solidFill>
              </a:rPr>
              <a:t>A(K</a:t>
            </a:r>
            <a:r>
              <a:rPr lang="en-US" i="1" baseline="30000">
                <a:solidFill>
                  <a:srgbClr val="006600"/>
                </a:solidFill>
              </a:rPr>
              <a:t>0</a:t>
            </a:r>
            <a:r>
              <a:rPr lang="en-US" i="1">
                <a:solidFill>
                  <a:srgbClr val="006600"/>
                </a:solidFill>
                <a:latin typeface="Symbol" pitchFamily="18" charset="2"/>
              </a:rPr>
              <a:t>p</a:t>
            </a:r>
            <a:r>
              <a:rPr lang="en-US" i="1" baseline="30000">
                <a:solidFill>
                  <a:srgbClr val="006600"/>
                </a:solidFill>
              </a:rPr>
              <a:t>+</a:t>
            </a:r>
            <a:r>
              <a:rPr lang="en-US" i="1">
                <a:solidFill>
                  <a:srgbClr val="006600"/>
                </a:solidFill>
              </a:rPr>
              <a:t>)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 rot="19683548">
            <a:off x="6834188" y="5043488"/>
            <a:ext cx="1106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sum rule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 rot="3263297">
            <a:off x="8143081" y="3413919"/>
            <a:ext cx="1074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i="1">
                <a:solidFill>
                  <a:schemeClr val="tx1"/>
                </a:solidFill>
              </a:rPr>
              <a:t>A(K</a:t>
            </a:r>
            <a:r>
              <a:rPr lang="en-US" i="1" baseline="30000">
                <a:solidFill>
                  <a:schemeClr val="tx1"/>
                </a:solidFill>
              </a:rPr>
              <a:t>+</a:t>
            </a:r>
            <a:r>
              <a:rPr lang="en-US" i="1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i="1" baseline="30000">
                <a:solidFill>
                  <a:schemeClr val="tx1"/>
                </a:solidFill>
              </a:rPr>
              <a:t>0</a:t>
            </a:r>
            <a:r>
              <a:rPr lang="en-US" i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771900" y="4421188"/>
            <a:ext cx="12747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measured </a:t>
            </a:r>
          </a:p>
          <a:p>
            <a:r>
              <a:rPr lang="en-US">
                <a:solidFill>
                  <a:schemeClr val="tx1"/>
                </a:solidFill>
              </a:rPr>
              <a:t>(HFAG)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794125" y="5378450"/>
            <a:ext cx="1223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expected</a:t>
            </a:r>
          </a:p>
          <a:p>
            <a:r>
              <a:rPr lang="en-US">
                <a:solidFill>
                  <a:schemeClr val="tx1"/>
                </a:solidFill>
              </a:rPr>
              <a:t>(sum rule)</a:t>
            </a:r>
          </a:p>
        </p:txBody>
      </p:sp>
      <p:grpSp>
        <p:nvGrpSpPr>
          <p:cNvPr id="65" name="Group 57"/>
          <p:cNvGrpSpPr>
            <a:grpSpLocks/>
          </p:cNvGrpSpPr>
          <p:nvPr/>
        </p:nvGrpSpPr>
        <p:grpSpPr bwMode="auto">
          <a:xfrm>
            <a:off x="4999038" y="3817938"/>
            <a:ext cx="3627437" cy="2298700"/>
            <a:chOff x="4998720" y="3818452"/>
            <a:chExt cx="3627119" cy="2297871"/>
          </a:xfrm>
        </p:grpSpPr>
        <p:cxnSp>
          <p:nvCxnSpPr>
            <p:cNvPr id="79" name="Straight Connector 58"/>
            <p:cNvCxnSpPr>
              <a:cxnSpLocks noChangeShapeType="1"/>
            </p:cNvCxnSpPr>
            <p:nvPr/>
          </p:nvCxnSpPr>
          <p:spPr bwMode="auto">
            <a:xfrm rot="10800000" flipV="1">
              <a:off x="5283201" y="5220786"/>
              <a:ext cx="1004525" cy="1453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80" name="Straight Connector 59"/>
            <p:cNvCxnSpPr>
              <a:cxnSpLocks noChangeShapeType="1"/>
            </p:cNvCxnSpPr>
            <p:nvPr/>
          </p:nvCxnSpPr>
          <p:spPr bwMode="auto">
            <a:xfrm rot="5400000">
              <a:off x="4775202" y="5262883"/>
              <a:ext cx="1666238" cy="20319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81" name="Straight Arrow Connector 60"/>
            <p:cNvCxnSpPr>
              <a:cxnSpLocks noChangeShapeType="1"/>
            </p:cNvCxnSpPr>
            <p:nvPr/>
          </p:nvCxnSpPr>
          <p:spPr bwMode="auto">
            <a:xfrm>
              <a:off x="5596843" y="4441371"/>
              <a:ext cx="610917" cy="8709"/>
            </a:xfrm>
            <a:prstGeom prst="straightConnector1">
              <a:avLst/>
            </a:prstGeom>
            <a:noFill/>
            <a:ln w="28575" algn="ctr">
              <a:solidFill>
                <a:srgbClr val="0066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82" name="Straight Arrow Connector 61"/>
            <p:cNvCxnSpPr>
              <a:cxnSpLocks noChangeShapeType="1"/>
            </p:cNvCxnSpPr>
            <p:nvPr/>
          </p:nvCxnSpPr>
          <p:spPr bwMode="auto">
            <a:xfrm rot="5400000">
              <a:off x="4948055" y="5595917"/>
              <a:ext cx="794592" cy="2381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0" name="Straight Arrow Connector 62"/>
            <p:cNvCxnSpPr>
              <a:cxnSpLocks noChangeShapeType="1"/>
            </p:cNvCxnSpPr>
            <p:nvPr/>
          </p:nvCxnSpPr>
          <p:spPr bwMode="auto">
            <a:xfrm rot="5400000">
              <a:off x="4270171" y="4605316"/>
              <a:ext cx="1457234" cy="13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2" name="Straight Arrow Connector 63"/>
            <p:cNvCxnSpPr>
              <a:cxnSpLocks noChangeShapeType="1"/>
            </p:cNvCxnSpPr>
            <p:nvPr/>
          </p:nvCxnSpPr>
          <p:spPr bwMode="auto">
            <a:xfrm rot="16200000" flipH="1">
              <a:off x="8356961" y="3866241"/>
              <a:ext cx="316668" cy="221089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95" name="Rectangle 64"/>
            <p:cNvSpPr>
              <a:spLocks noChangeArrowheads="1"/>
            </p:cNvSpPr>
            <p:nvPr/>
          </p:nvSpPr>
          <p:spPr bwMode="auto">
            <a:xfrm rot="-1900211">
              <a:off x="5167219" y="4799690"/>
              <a:ext cx="3452445" cy="350149"/>
            </a:xfrm>
            <a:prstGeom prst="rect">
              <a:avLst/>
            </a:prstGeom>
            <a:solidFill>
              <a:srgbClr val="669900">
                <a:alpha val="34117"/>
              </a:srgbClr>
            </a:solidFill>
            <a:ln w="2857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cxnSp>
          <p:nvCxnSpPr>
            <p:cNvPr id="97" name="Straight Connector 65"/>
            <p:cNvCxnSpPr>
              <a:cxnSpLocks noChangeShapeType="1"/>
            </p:cNvCxnSpPr>
            <p:nvPr/>
          </p:nvCxnSpPr>
          <p:spPr bwMode="auto">
            <a:xfrm rot="5400000">
              <a:off x="5354322" y="5273044"/>
              <a:ext cx="1666238" cy="20319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99" name="Straight Connector 66"/>
            <p:cNvCxnSpPr>
              <a:cxnSpLocks noChangeShapeType="1"/>
            </p:cNvCxnSpPr>
            <p:nvPr/>
          </p:nvCxnSpPr>
          <p:spPr bwMode="auto">
            <a:xfrm rot="10800000" flipV="1">
              <a:off x="5293361" y="6003106"/>
              <a:ext cx="1004525" cy="1453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100" name="Group 67"/>
          <p:cNvGrpSpPr>
            <a:grpSpLocks/>
          </p:cNvGrpSpPr>
          <p:nvPr/>
        </p:nvGrpSpPr>
        <p:grpSpPr bwMode="auto">
          <a:xfrm>
            <a:off x="4987925" y="3881438"/>
            <a:ext cx="3630613" cy="2247900"/>
            <a:chOff x="4995864" y="3890965"/>
            <a:chExt cx="3629705" cy="2247900"/>
          </a:xfrm>
        </p:grpSpPr>
        <p:cxnSp>
          <p:nvCxnSpPr>
            <p:cNvPr id="101" name="Straight Connector 68"/>
            <p:cNvCxnSpPr>
              <a:cxnSpLocks noChangeShapeType="1"/>
            </p:cNvCxnSpPr>
            <p:nvPr/>
          </p:nvCxnSpPr>
          <p:spPr bwMode="auto">
            <a:xfrm rot="10800000">
              <a:off x="5310189" y="5467350"/>
              <a:ext cx="767989" cy="1086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02" name="Straight Connector 69"/>
            <p:cNvCxnSpPr>
              <a:cxnSpLocks noChangeShapeType="1"/>
            </p:cNvCxnSpPr>
            <p:nvPr/>
          </p:nvCxnSpPr>
          <p:spPr bwMode="auto">
            <a:xfrm rot="5400000">
              <a:off x="4941096" y="5294792"/>
              <a:ext cx="1679891" cy="8256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03" name="Straight Arrow Connector 70"/>
            <p:cNvCxnSpPr>
              <a:cxnSpLocks noChangeShapeType="1"/>
            </p:cNvCxnSpPr>
            <p:nvPr/>
          </p:nvCxnSpPr>
          <p:spPr bwMode="auto">
            <a:xfrm>
              <a:off x="5772150" y="4448175"/>
              <a:ext cx="233363" cy="4763"/>
            </a:xfrm>
            <a:prstGeom prst="straightConnector1">
              <a:avLst/>
            </a:prstGeom>
            <a:noFill/>
            <a:ln w="28575" algn="ctr">
              <a:solidFill>
                <a:srgbClr val="0066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04" name="Straight Arrow Connector 71"/>
            <p:cNvCxnSpPr>
              <a:cxnSpLocks noChangeShapeType="1"/>
            </p:cNvCxnSpPr>
            <p:nvPr/>
          </p:nvCxnSpPr>
          <p:spPr bwMode="auto">
            <a:xfrm rot="16200000" flipH="1">
              <a:off x="5195889" y="5610227"/>
              <a:ext cx="295276" cy="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05" name="Straight Arrow Connector 72"/>
            <p:cNvCxnSpPr>
              <a:cxnSpLocks noChangeShapeType="1"/>
            </p:cNvCxnSpPr>
            <p:nvPr/>
          </p:nvCxnSpPr>
          <p:spPr bwMode="auto">
            <a:xfrm rot="16200000" flipH="1">
              <a:off x="4788696" y="4660108"/>
              <a:ext cx="419097" cy="476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06" name="Straight Arrow Connector 73"/>
            <p:cNvCxnSpPr>
              <a:cxnSpLocks noChangeShapeType="1"/>
            </p:cNvCxnSpPr>
            <p:nvPr/>
          </p:nvCxnSpPr>
          <p:spPr bwMode="auto">
            <a:xfrm rot="16200000" flipH="1">
              <a:off x="8441535" y="3912396"/>
              <a:ext cx="166687" cy="123826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07" name="Rectangle 74"/>
            <p:cNvSpPr>
              <a:spLocks noChangeArrowheads="1"/>
            </p:cNvSpPr>
            <p:nvPr/>
          </p:nvSpPr>
          <p:spPr bwMode="auto">
            <a:xfrm rot="-1900211">
              <a:off x="5173124" y="4917848"/>
              <a:ext cx="3452445" cy="132971"/>
            </a:xfrm>
            <a:prstGeom prst="rect">
              <a:avLst/>
            </a:prstGeom>
            <a:solidFill>
              <a:srgbClr val="669900">
                <a:alpha val="34117"/>
              </a:srgbClr>
            </a:solidFill>
            <a:ln w="2857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cxnSp>
          <p:nvCxnSpPr>
            <p:cNvPr id="108" name="Straight Connector 75"/>
            <p:cNvCxnSpPr>
              <a:cxnSpLocks noChangeShapeType="1"/>
            </p:cNvCxnSpPr>
            <p:nvPr/>
          </p:nvCxnSpPr>
          <p:spPr bwMode="auto">
            <a:xfrm rot="5400000">
              <a:off x="5169218" y="5289556"/>
              <a:ext cx="1668146" cy="4443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09" name="Straight Connector 76"/>
            <p:cNvCxnSpPr>
              <a:cxnSpLocks noChangeShapeType="1"/>
            </p:cNvCxnSpPr>
            <p:nvPr/>
          </p:nvCxnSpPr>
          <p:spPr bwMode="auto">
            <a:xfrm rot="10800000">
              <a:off x="5324476" y="5757863"/>
              <a:ext cx="763861" cy="71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sp>
        <p:nvSpPr>
          <p:cNvPr id="110" name="Text Box 170"/>
          <p:cNvSpPr txBox="1">
            <a:spLocks noChangeArrowheads="1"/>
          </p:cNvSpPr>
          <p:nvPr/>
        </p:nvSpPr>
        <p:spPr bwMode="auto">
          <a:xfrm>
            <a:off x="6042025" y="2438400"/>
            <a:ext cx="2889250" cy="277813"/>
          </a:xfrm>
          <a:prstGeom prst="rect">
            <a:avLst/>
          </a:prstGeom>
          <a:solidFill>
            <a:srgbClr val="669900">
              <a:alpha val="39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>
                <a:solidFill>
                  <a:schemeClr val="tx1"/>
                </a:solidFill>
              </a:rPr>
              <a:t>Belle, Nature 452, 332 (2008), 480 fb</a:t>
            </a:r>
            <a:r>
              <a:rPr lang="sl-SI" sz="1200" baseline="30000">
                <a:solidFill>
                  <a:schemeClr val="tx1"/>
                </a:solidFill>
              </a:rPr>
              <a:t>-1</a:t>
            </a:r>
            <a:r>
              <a:rPr lang="sl-SI" sz="1200">
                <a:solidFill>
                  <a:schemeClr val="tx1"/>
                </a:solidFill>
              </a:rPr>
              <a:t> 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1" name="TextBox 78"/>
          <p:cNvSpPr txBox="1">
            <a:spLocks noChangeArrowheads="1"/>
          </p:cNvSpPr>
          <p:nvPr/>
        </p:nvSpPr>
        <p:spPr bwMode="auto">
          <a:xfrm>
            <a:off x="5467350" y="1050925"/>
            <a:ext cx="11668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600">
                <a:solidFill>
                  <a:schemeClr val="tx1"/>
                </a:solidFill>
              </a:rPr>
              <a:t>misidentif. </a:t>
            </a:r>
          </a:p>
          <a:p>
            <a:r>
              <a:rPr lang="sl-SI" sz="1600">
                <a:solidFill>
                  <a:schemeClr val="tx1"/>
                </a:solidFill>
              </a:rPr>
              <a:t>bkg.</a:t>
            </a:r>
          </a:p>
        </p:txBody>
      </p:sp>
      <p:cxnSp>
        <p:nvCxnSpPr>
          <p:cNvPr id="112" name="Straight Connector 80"/>
          <p:cNvCxnSpPr>
            <a:cxnSpLocks noChangeShapeType="1"/>
          </p:cNvCxnSpPr>
          <p:nvPr/>
        </p:nvCxnSpPr>
        <p:spPr bwMode="auto">
          <a:xfrm rot="16200000" flipH="1">
            <a:off x="6002338" y="1512888"/>
            <a:ext cx="906462" cy="67786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3" name="Straight Connector 81"/>
          <p:cNvCxnSpPr>
            <a:cxnSpLocks noChangeShapeType="1"/>
          </p:cNvCxnSpPr>
          <p:nvPr/>
        </p:nvCxnSpPr>
        <p:spPr bwMode="auto">
          <a:xfrm>
            <a:off x="6108700" y="1398588"/>
            <a:ext cx="2368550" cy="91440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5" name="Straight Connector 114"/>
          <p:cNvCxnSpPr/>
          <p:nvPr/>
        </p:nvCxnSpPr>
        <p:spPr bwMode="auto">
          <a:xfrm>
            <a:off x="6764215" y="1137138"/>
            <a:ext cx="168812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16" name="TextBox 115"/>
          <p:cNvSpPr txBox="1"/>
          <p:nvPr/>
        </p:nvSpPr>
        <p:spPr>
          <a:xfrm>
            <a:off x="6377354" y="45720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B</a:t>
            </a:r>
            <a:r>
              <a:rPr lang="sl-SI" sz="1600" baseline="30000" dirty="0" smtClean="0">
                <a:solidFill>
                  <a:schemeClr val="tx1"/>
                </a:solidFill>
              </a:rPr>
              <a:t>0</a:t>
            </a:r>
            <a:r>
              <a:rPr lang="en-US" sz="1600" dirty="0" smtClean="0">
                <a:solidFill>
                  <a:schemeClr val="tx1"/>
                </a:solidFill>
              </a:rPr>
              <a:t> →K</a:t>
            </a:r>
            <a:r>
              <a:rPr lang="sl-SI" sz="1600" baseline="30000" dirty="0" smtClean="0">
                <a:solidFill>
                  <a:schemeClr val="tx1"/>
                </a:solidFill>
              </a:rPr>
              <a:t>+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sl-SI" sz="1600" baseline="30000" dirty="0" smtClean="0">
                <a:solidFill>
                  <a:schemeClr val="tx1"/>
                </a:solidFill>
                <a:latin typeface="Symbol" pitchFamily="18" charset="2"/>
              </a:rPr>
              <a:t>-</a:t>
            </a:r>
            <a:endParaRPr lang="sl-SI" sz="16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44" name="Text Box 170"/>
          <p:cNvSpPr txBox="1">
            <a:spLocks noChangeArrowheads="1"/>
          </p:cNvSpPr>
          <p:nvPr/>
        </p:nvSpPr>
        <p:spPr bwMode="auto">
          <a:xfrm>
            <a:off x="662961" y="1986935"/>
            <a:ext cx="1390958" cy="276999"/>
          </a:xfrm>
          <a:prstGeom prst="rect">
            <a:avLst/>
          </a:prstGeom>
          <a:solidFill>
            <a:srgbClr val="669900">
              <a:alpha val="39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P. Chang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sl-SI" sz="1200" dirty="0" smtClean="0">
                <a:solidFill>
                  <a:schemeClr val="tx1"/>
                </a:solidFill>
              </a:rPr>
              <a:t>EPS</a:t>
            </a:r>
            <a:r>
              <a:rPr lang="en-US" sz="1200" dirty="0" smtClean="0">
                <a:solidFill>
                  <a:schemeClr val="tx1"/>
                </a:solidFill>
              </a:rPr>
              <a:t>’</a:t>
            </a:r>
            <a:r>
              <a:rPr lang="sl-SI" sz="1200" dirty="0" smtClean="0">
                <a:solidFill>
                  <a:schemeClr val="tx1"/>
                </a:solidFill>
              </a:rPr>
              <a:t>11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3" grpId="1" animBg="1"/>
      <p:bldP spid="54" grpId="0"/>
      <p:bldP spid="58" grpId="0"/>
      <p:bldP spid="59" grpId="0"/>
      <p:bldP spid="61" grpId="0"/>
      <p:bldP spid="62" grpId="0"/>
      <p:bldP spid="63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EM Calorimeter</a:t>
            </a:r>
            <a:endParaRPr lang="en-US" sz="2400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492369" y="773723"/>
            <a:ext cx="3476273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ECL (barrel): 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 smtClean="0">
                <a:solidFill>
                  <a:schemeClr val="tx1"/>
                </a:solidFill>
              </a:rPr>
              <a:t>new electronics with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2MHz w</a:t>
            </a:r>
            <a:r>
              <a:rPr lang="sl-SI" dirty="0" smtClean="0">
                <a:solidFill>
                  <a:schemeClr val="tx1"/>
                </a:solidFill>
              </a:rPr>
              <a:t>ave </a:t>
            </a:r>
            <a:r>
              <a:rPr lang="en-GB" dirty="0" smtClean="0">
                <a:solidFill>
                  <a:schemeClr val="tx1"/>
                </a:solidFill>
              </a:rPr>
              <a:t>f</a:t>
            </a:r>
            <a:r>
              <a:rPr lang="sl-SI" dirty="0" smtClean="0">
                <a:solidFill>
                  <a:schemeClr val="tx1"/>
                </a:solidFill>
              </a:rPr>
              <a:t>orm</a:t>
            </a:r>
            <a:r>
              <a:rPr lang="en-GB" dirty="0" smtClean="0">
                <a:solidFill>
                  <a:schemeClr val="tx1"/>
                </a:solidFill>
              </a:rPr>
              <a:t> sampling</a:t>
            </a:r>
            <a:endParaRPr lang="sl-SI" dirty="0" smtClean="0">
              <a:solidFill>
                <a:schemeClr val="tx1"/>
              </a:solidFill>
            </a:endParaRPr>
          </a:p>
          <a:p>
            <a:endParaRPr lang="sl-SI" dirty="0" smtClean="0">
              <a:solidFill>
                <a:schemeClr val="tx1"/>
              </a:solidFill>
            </a:endParaRPr>
          </a:p>
          <a:p>
            <a:endParaRPr lang="sl-SI" dirty="0" smtClean="0">
              <a:solidFill>
                <a:schemeClr val="tx1"/>
              </a:solidFill>
            </a:endParaRPr>
          </a:p>
          <a:p>
            <a:r>
              <a:rPr lang="sl-SI" sz="2400" dirty="0" smtClean="0">
                <a:solidFill>
                  <a:schemeClr val="tx1"/>
                </a:solidFill>
              </a:rPr>
              <a:t>ECL (endcap):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 smtClean="0">
                <a:solidFill>
                  <a:schemeClr val="tx1"/>
                </a:solidFill>
              </a:rPr>
              <a:t>pure CsI crystals;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(may be staged)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 smtClean="0">
                <a:solidFill>
                  <a:schemeClr val="tx1"/>
                </a:solidFill>
              </a:rPr>
              <a:t>faster performance and better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rad. hardness than Tl doped CsI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5303959" y="1447679"/>
            <a:ext cx="1157288" cy="911225"/>
          </a:xfrm>
          <a:custGeom>
            <a:avLst/>
            <a:gdLst>
              <a:gd name="connsiteX0" fmla="*/ 0 w 1157288"/>
              <a:gd name="connsiteY0" fmla="*/ 906462 h 911225"/>
              <a:gd name="connsiteX1" fmla="*/ 38100 w 1157288"/>
              <a:gd name="connsiteY1" fmla="*/ 858837 h 911225"/>
              <a:gd name="connsiteX2" fmla="*/ 61913 w 1157288"/>
              <a:gd name="connsiteY2" fmla="*/ 801687 h 911225"/>
              <a:gd name="connsiteX3" fmla="*/ 114300 w 1157288"/>
              <a:gd name="connsiteY3" fmla="*/ 635000 h 911225"/>
              <a:gd name="connsiteX4" fmla="*/ 157163 w 1157288"/>
              <a:gd name="connsiteY4" fmla="*/ 411162 h 911225"/>
              <a:gd name="connsiteX5" fmla="*/ 195263 w 1157288"/>
              <a:gd name="connsiteY5" fmla="*/ 239712 h 911225"/>
              <a:gd name="connsiteX6" fmla="*/ 233363 w 1157288"/>
              <a:gd name="connsiteY6" fmla="*/ 111125 h 911225"/>
              <a:gd name="connsiteX7" fmla="*/ 276225 w 1157288"/>
              <a:gd name="connsiteY7" fmla="*/ 20637 h 911225"/>
              <a:gd name="connsiteX8" fmla="*/ 309563 w 1157288"/>
              <a:gd name="connsiteY8" fmla="*/ 1587 h 911225"/>
              <a:gd name="connsiteX9" fmla="*/ 352425 w 1157288"/>
              <a:gd name="connsiteY9" fmla="*/ 30162 h 911225"/>
              <a:gd name="connsiteX10" fmla="*/ 404813 w 1157288"/>
              <a:gd name="connsiteY10" fmla="*/ 115887 h 911225"/>
              <a:gd name="connsiteX11" fmla="*/ 466725 w 1157288"/>
              <a:gd name="connsiteY11" fmla="*/ 249237 h 911225"/>
              <a:gd name="connsiteX12" fmla="*/ 504825 w 1157288"/>
              <a:gd name="connsiteY12" fmla="*/ 358775 h 911225"/>
              <a:gd name="connsiteX13" fmla="*/ 581025 w 1157288"/>
              <a:gd name="connsiteY13" fmla="*/ 525462 h 911225"/>
              <a:gd name="connsiteX14" fmla="*/ 619125 w 1157288"/>
              <a:gd name="connsiteY14" fmla="*/ 615950 h 911225"/>
              <a:gd name="connsiteX15" fmla="*/ 700088 w 1157288"/>
              <a:gd name="connsiteY15" fmla="*/ 744537 h 911225"/>
              <a:gd name="connsiteX16" fmla="*/ 800100 w 1157288"/>
              <a:gd name="connsiteY16" fmla="*/ 815975 h 911225"/>
              <a:gd name="connsiteX17" fmla="*/ 857250 w 1157288"/>
              <a:gd name="connsiteY17" fmla="*/ 858837 h 911225"/>
              <a:gd name="connsiteX18" fmla="*/ 966788 w 1157288"/>
              <a:gd name="connsiteY18" fmla="*/ 892175 h 911225"/>
              <a:gd name="connsiteX19" fmla="*/ 1047750 w 1157288"/>
              <a:gd name="connsiteY19" fmla="*/ 901700 h 911225"/>
              <a:gd name="connsiteX20" fmla="*/ 1157288 w 1157288"/>
              <a:gd name="connsiteY20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7288" h="911225">
                <a:moveTo>
                  <a:pt x="0" y="906462"/>
                </a:moveTo>
                <a:cubicBezTo>
                  <a:pt x="13890" y="891381"/>
                  <a:pt x="27781" y="876300"/>
                  <a:pt x="38100" y="858837"/>
                </a:cubicBezTo>
                <a:cubicBezTo>
                  <a:pt x="48419" y="841374"/>
                  <a:pt x="49213" y="838993"/>
                  <a:pt x="61913" y="801687"/>
                </a:cubicBezTo>
                <a:cubicBezTo>
                  <a:pt x="74613" y="764381"/>
                  <a:pt x="98425" y="700087"/>
                  <a:pt x="114300" y="635000"/>
                </a:cubicBezTo>
                <a:cubicBezTo>
                  <a:pt x="130175" y="569913"/>
                  <a:pt x="143669" y="477043"/>
                  <a:pt x="157163" y="411162"/>
                </a:cubicBezTo>
                <a:cubicBezTo>
                  <a:pt x="170657" y="345281"/>
                  <a:pt x="182563" y="289718"/>
                  <a:pt x="195263" y="239712"/>
                </a:cubicBezTo>
                <a:cubicBezTo>
                  <a:pt x="207963" y="189706"/>
                  <a:pt x="219869" y="147638"/>
                  <a:pt x="233363" y="111125"/>
                </a:cubicBezTo>
                <a:cubicBezTo>
                  <a:pt x="246857" y="74613"/>
                  <a:pt x="263525" y="38893"/>
                  <a:pt x="276225" y="20637"/>
                </a:cubicBezTo>
                <a:cubicBezTo>
                  <a:pt x="288925" y="2381"/>
                  <a:pt x="296863" y="0"/>
                  <a:pt x="309563" y="1587"/>
                </a:cubicBezTo>
                <a:cubicBezTo>
                  <a:pt x="322263" y="3174"/>
                  <a:pt x="336550" y="11112"/>
                  <a:pt x="352425" y="30162"/>
                </a:cubicBezTo>
                <a:cubicBezTo>
                  <a:pt x="368300" y="49212"/>
                  <a:pt x="385763" y="79375"/>
                  <a:pt x="404813" y="115887"/>
                </a:cubicBezTo>
                <a:cubicBezTo>
                  <a:pt x="423863" y="152399"/>
                  <a:pt x="450056" y="208756"/>
                  <a:pt x="466725" y="249237"/>
                </a:cubicBezTo>
                <a:cubicBezTo>
                  <a:pt x="483394" y="289718"/>
                  <a:pt x="485775" y="312738"/>
                  <a:pt x="504825" y="358775"/>
                </a:cubicBezTo>
                <a:cubicBezTo>
                  <a:pt x="523875" y="404812"/>
                  <a:pt x="561975" y="482600"/>
                  <a:pt x="581025" y="525462"/>
                </a:cubicBezTo>
                <a:cubicBezTo>
                  <a:pt x="600075" y="568325"/>
                  <a:pt x="599281" y="579438"/>
                  <a:pt x="619125" y="615950"/>
                </a:cubicBezTo>
                <a:cubicBezTo>
                  <a:pt x="638969" y="652463"/>
                  <a:pt x="669926" y="711200"/>
                  <a:pt x="700088" y="744537"/>
                </a:cubicBezTo>
                <a:cubicBezTo>
                  <a:pt x="730250" y="777874"/>
                  <a:pt x="773906" y="796925"/>
                  <a:pt x="800100" y="815975"/>
                </a:cubicBezTo>
                <a:cubicBezTo>
                  <a:pt x="826294" y="835025"/>
                  <a:pt x="829469" y="846137"/>
                  <a:pt x="857250" y="858837"/>
                </a:cubicBezTo>
                <a:cubicBezTo>
                  <a:pt x="885031" y="871537"/>
                  <a:pt x="935038" y="885031"/>
                  <a:pt x="966788" y="892175"/>
                </a:cubicBezTo>
                <a:cubicBezTo>
                  <a:pt x="998538" y="899319"/>
                  <a:pt x="1016000" y="898525"/>
                  <a:pt x="1047750" y="901700"/>
                </a:cubicBezTo>
                <a:cubicBezTo>
                  <a:pt x="1079500" y="904875"/>
                  <a:pt x="1118394" y="908050"/>
                  <a:pt x="1157288" y="911225"/>
                </a:cubicBezTo>
              </a:path>
            </a:pathLst>
          </a:cu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6" name="Freeform 45"/>
          <p:cNvSpPr/>
          <p:nvPr/>
        </p:nvSpPr>
        <p:spPr bwMode="auto">
          <a:xfrm>
            <a:off x="5565897" y="1324707"/>
            <a:ext cx="1009650" cy="1029433"/>
          </a:xfrm>
          <a:custGeom>
            <a:avLst/>
            <a:gdLst>
              <a:gd name="connsiteX0" fmla="*/ 0 w 1009650"/>
              <a:gd name="connsiteY0" fmla="*/ 1296194 h 1296194"/>
              <a:gd name="connsiteX1" fmla="*/ 61912 w 1009650"/>
              <a:gd name="connsiteY1" fmla="*/ 1277144 h 1296194"/>
              <a:gd name="connsiteX2" fmla="*/ 80962 w 1009650"/>
              <a:gd name="connsiteY2" fmla="*/ 1215232 h 1296194"/>
              <a:gd name="connsiteX3" fmla="*/ 123825 w 1009650"/>
              <a:gd name="connsiteY3" fmla="*/ 1034257 h 1296194"/>
              <a:gd name="connsiteX4" fmla="*/ 190500 w 1009650"/>
              <a:gd name="connsiteY4" fmla="*/ 648494 h 1296194"/>
              <a:gd name="connsiteX5" fmla="*/ 233362 w 1009650"/>
              <a:gd name="connsiteY5" fmla="*/ 372269 h 1296194"/>
              <a:gd name="connsiteX6" fmla="*/ 271462 w 1009650"/>
              <a:gd name="connsiteY6" fmla="*/ 172244 h 1296194"/>
              <a:gd name="connsiteX7" fmla="*/ 314325 w 1009650"/>
              <a:gd name="connsiteY7" fmla="*/ 29369 h 1296194"/>
              <a:gd name="connsiteX8" fmla="*/ 352425 w 1009650"/>
              <a:gd name="connsiteY8" fmla="*/ 794 h 1296194"/>
              <a:gd name="connsiteX9" fmla="*/ 385762 w 1009650"/>
              <a:gd name="connsiteY9" fmla="*/ 24607 h 1296194"/>
              <a:gd name="connsiteX10" fmla="*/ 414337 w 1009650"/>
              <a:gd name="connsiteY10" fmla="*/ 81757 h 1296194"/>
              <a:gd name="connsiteX11" fmla="*/ 466725 w 1009650"/>
              <a:gd name="connsiteY11" fmla="*/ 219869 h 1296194"/>
              <a:gd name="connsiteX12" fmla="*/ 523875 w 1009650"/>
              <a:gd name="connsiteY12" fmla="*/ 462757 h 1296194"/>
              <a:gd name="connsiteX13" fmla="*/ 600075 w 1009650"/>
              <a:gd name="connsiteY13" fmla="*/ 710407 h 1296194"/>
              <a:gd name="connsiteX14" fmla="*/ 652462 w 1009650"/>
              <a:gd name="connsiteY14" fmla="*/ 862807 h 1296194"/>
              <a:gd name="connsiteX15" fmla="*/ 728662 w 1009650"/>
              <a:gd name="connsiteY15" fmla="*/ 1029494 h 1296194"/>
              <a:gd name="connsiteX16" fmla="*/ 804862 w 1009650"/>
              <a:gd name="connsiteY16" fmla="*/ 1143794 h 1296194"/>
              <a:gd name="connsiteX17" fmla="*/ 885825 w 1009650"/>
              <a:gd name="connsiteY17" fmla="*/ 1219994 h 1296194"/>
              <a:gd name="connsiteX18" fmla="*/ 942975 w 1009650"/>
              <a:gd name="connsiteY18" fmla="*/ 1258094 h 1296194"/>
              <a:gd name="connsiteX19" fmla="*/ 1009650 w 1009650"/>
              <a:gd name="connsiteY19" fmla="*/ 1277144 h 129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09650" h="1296194">
                <a:moveTo>
                  <a:pt x="0" y="1296194"/>
                </a:moveTo>
                <a:cubicBezTo>
                  <a:pt x="24209" y="1293416"/>
                  <a:pt x="48418" y="1290638"/>
                  <a:pt x="61912" y="1277144"/>
                </a:cubicBezTo>
                <a:cubicBezTo>
                  <a:pt x="75406" y="1263650"/>
                  <a:pt x="70643" y="1255713"/>
                  <a:pt x="80962" y="1215232"/>
                </a:cubicBezTo>
                <a:cubicBezTo>
                  <a:pt x="91281" y="1174751"/>
                  <a:pt x="105569" y="1128713"/>
                  <a:pt x="123825" y="1034257"/>
                </a:cubicBezTo>
                <a:cubicBezTo>
                  <a:pt x="142081" y="939801"/>
                  <a:pt x="172244" y="758825"/>
                  <a:pt x="190500" y="648494"/>
                </a:cubicBezTo>
                <a:cubicBezTo>
                  <a:pt x="208756" y="538163"/>
                  <a:pt x="219868" y="451644"/>
                  <a:pt x="233362" y="372269"/>
                </a:cubicBezTo>
                <a:cubicBezTo>
                  <a:pt x="246856" y="292894"/>
                  <a:pt x="257968" y="229394"/>
                  <a:pt x="271462" y="172244"/>
                </a:cubicBezTo>
                <a:cubicBezTo>
                  <a:pt x="284956" y="115094"/>
                  <a:pt x="300831" y="57944"/>
                  <a:pt x="314325" y="29369"/>
                </a:cubicBezTo>
                <a:cubicBezTo>
                  <a:pt x="327819" y="794"/>
                  <a:pt x="340519" y="1588"/>
                  <a:pt x="352425" y="794"/>
                </a:cubicBezTo>
                <a:cubicBezTo>
                  <a:pt x="364331" y="0"/>
                  <a:pt x="375443" y="11113"/>
                  <a:pt x="385762" y="24607"/>
                </a:cubicBezTo>
                <a:cubicBezTo>
                  <a:pt x="396081" y="38101"/>
                  <a:pt x="400843" y="49213"/>
                  <a:pt x="414337" y="81757"/>
                </a:cubicBezTo>
                <a:cubicBezTo>
                  <a:pt x="427831" y="114301"/>
                  <a:pt x="448469" y="156369"/>
                  <a:pt x="466725" y="219869"/>
                </a:cubicBezTo>
                <a:cubicBezTo>
                  <a:pt x="484981" y="283369"/>
                  <a:pt x="501650" y="381001"/>
                  <a:pt x="523875" y="462757"/>
                </a:cubicBezTo>
                <a:cubicBezTo>
                  <a:pt x="546100" y="544513"/>
                  <a:pt x="578644" y="643732"/>
                  <a:pt x="600075" y="710407"/>
                </a:cubicBezTo>
                <a:cubicBezTo>
                  <a:pt x="621506" y="777082"/>
                  <a:pt x="631031" y="809626"/>
                  <a:pt x="652462" y="862807"/>
                </a:cubicBezTo>
                <a:cubicBezTo>
                  <a:pt x="673893" y="915988"/>
                  <a:pt x="703262" y="982663"/>
                  <a:pt x="728662" y="1029494"/>
                </a:cubicBezTo>
                <a:cubicBezTo>
                  <a:pt x="754062" y="1076325"/>
                  <a:pt x="778668" y="1112044"/>
                  <a:pt x="804862" y="1143794"/>
                </a:cubicBezTo>
                <a:cubicBezTo>
                  <a:pt x="831056" y="1175544"/>
                  <a:pt x="862806" y="1200944"/>
                  <a:pt x="885825" y="1219994"/>
                </a:cubicBezTo>
                <a:cubicBezTo>
                  <a:pt x="908844" y="1239044"/>
                  <a:pt x="922338" y="1248569"/>
                  <a:pt x="942975" y="1258094"/>
                </a:cubicBezTo>
                <a:cubicBezTo>
                  <a:pt x="963612" y="1267619"/>
                  <a:pt x="986631" y="1272381"/>
                  <a:pt x="1009650" y="1277144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Rectangle 46"/>
          <p:cNvSpPr/>
          <p:nvPr/>
        </p:nvSpPr>
        <p:spPr bwMode="auto">
          <a:xfrm>
            <a:off x="5099172" y="858716"/>
            <a:ext cx="1495425" cy="1524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65632" y="241495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t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37539" y="597876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ECL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signal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5305425" y="947738"/>
            <a:ext cx="1233488" cy="1390650"/>
          </a:xfrm>
          <a:custGeom>
            <a:avLst/>
            <a:gdLst>
              <a:gd name="connsiteX0" fmla="*/ 0 w 1233488"/>
              <a:gd name="connsiteY0" fmla="*/ 1390650 h 1390650"/>
              <a:gd name="connsiteX1" fmla="*/ 52388 w 1233488"/>
              <a:gd name="connsiteY1" fmla="*/ 1295400 h 1390650"/>
              <a:gd name="connsiteX2" fmla="*/ 114300 w 1233488"/>
              <a:gd name="connsiteY2" fmla="*/ 1109662 h 1390650"/>
              <a:gd name="connsiteX3" fmla="*/ 180975 w 1233488"/>
              <a:gd name="connsiteY3" fmla="*/ 738187 h 1390650"/>
              <a:gd name="connsiteX4" fmla="*/ 233363 w 1233488"/>
              <a:gd name="connsiteY4" fmla="*/ 571500 h 1390650"/>
              <a:gd name="connsiteX5" fmla="*/ 295275 w 1233488"/>
              <a:gd name="connsiteY5" fmla="*/ 485775 h 1390650"/>
              <a:gd name="connsiteX6" fmla="*/ 342900 w 1233488"/>
              <a:gd name="connsiteY6" fmla="*/ 338137 h 1390650"/>
              <a:gd name="connsiteX7" fmla="*/ 371475 w 1233488"/>
              <a:gd name="connsiteY7" fmla="*/ 195262 h 1390650"/>
              <a:gd name="connsiteX8" fmla="*/ 404813 w 1233488"/>
              <a:gd name="connsiteY8" fmla="*/ 42862 h 1390650"/>
              <a:gd name="connsiteX9" fmla="*/ 461963 w 1233488"/>
              <a:gd name="connsiteY9" fmla="*/ 4762 h 1390650"/>
              <a:gd name="connsiteX10" fmla="*/ 519113 w 1233488"/>
              <a:gd name="connsiteY10" fmla="*/ 14287 h 1390650"/>
              <a:gd name="connsiteX11" fmla="*/ 595313 w 1233488"/>
              <a:gd name="connsiteY11" fmla="*/ 71437 h 1390650"/>
              <a:gd name="connsiteX12" fmla="*/ 628650 w 1233488"/>
              <a:gd name="connsiteY12" fmla="*/ 157162 h 1390650"/>
              <a:gd name="connsiteX13" fmla="*/ 695325 w 1233488"/>
              <a:gd name="connsiteY13" fmla="*/ 285750 h 1390650"/>
              <a:gd name="connsiteX14" fmla="*/ 766763 w 1233488"/>
              <a:gd name="connsiteY14" fmla="*/ 471487 h 1390650"/>
              <a:gd name="connsiteX15" fmla="*/ 828675 w 1233488"/>
              <a:gd name="connsiteY15" fmla="*/ 752475 h 1390650"/>
              <a:gd name="connsiteX16" fmla="*/ 876300 w 1233488"/>
              <a:gd name="connsiteY16" fmla="*/ 952500 h 1390650"/>
              <a:gd name="connsiteX17" fmla="*/ 1014413 w 1233488"/>
              <a:gd name="connsiteY17" fmla="*/ 1214437 h 1390650"/>
              <a:gd name="connsiteX18" fmla="*/ 1128713 w 1233488"/>
              <a:gd name="connsiteY18" fmla="*/ 1323975 h 1390650"/>
              <a:gd name="connsiteX19" fmla="*/ 1233488 w 1233488"/>
              <a:gd name="connsiteY19" fmla="*/ 1376362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3488" h="1390650">
                <a:moveTo>
                  <a:pt x="0" y="1390650"/>
                </a:moveTo>
                <a:cubicBezTo>
                  <a:pt x="16669" y="1366440"/>
                  <a:pt x="33338" y="1342231"/>
                  <a:pt x="52388" y="1295400"/>
                </a:cubicBezTo>
                <a:cubicBezTo>
                  <a:pt x="71438" y="1248569"/>
                  <a:pt x="92869" y="1202531"/>
                  <a:pt x="114300" y="1109662"/>
                </a:cubicBezTo>
                <a:cubicBezTo>
                  <a:pt x="135731" y="1016793"/>
                  <a:pt x="161131" y="827881"/>
                  <a:pt x="180975" y="738187"/>
                </a:cubicBezTo>
                <a:cubicBezTo>
                  <a:pt x="200819" y="648493"/>
                  <a:pt x="214313" y="613569"/>
                  <a:pt x="233363" y="571500"/>
                </a:cubicBezTo>
                <a:cubicBezTo>
                  <a:pt x="252413" y="529431"/>
                  <a:pt x="277019" y="524669"/>
                  <a:pt x="295275" y="485775"/>
                </a:cubicBezTo>
                <a:cubicBezTo>
                  <a:pt x="313531" y="446881"/>
                  <a:pt x="330200" y="386556"/>
                  <a:pt x="342900" y="338137"/>
                </a:cubicBezTo>
                <a:cubicBezTo>
                  <a:pt x="355600" y="289718"/>
                  <a:pt x="361156" y="244474"/>
                  <a:pt x="371475" y="195262"/>
                </a:cubicBezTo>
                <a:cubicBezTo>
                  <a:pt x="381794" y="146050"/>
                  <a:pt x="389732" y="74612"/>
                  <a:pt x="404813" y="42862"/>
                </a:cubicBezTo>
                <a:cubicBezTo>
                  <a:pt x="419894" y="11112"/>
                  <a:pt x="442913" y="9524"/>
                  <a:pt x="461963" y="4762"/>
                </a:cubicBezTo>
                <a:cubicBezTo>
                  <a:pt x="481013" y="0"/>
                  <a:pt x="496888" y="3175"/>
                  <a:pt x="519113" y="14287"/>
                </a:cubicBezTo>
                <a:cubicBezTo>
                  <a:pt x="541338" y="25399"/>
                  <a:pt x="577057" y="47625"/>
                  <a:pt x="595313" y="71437"/>
                </a:cubicBezTo>
                <a:cubicBezTo>
                  <a:pt x="613569" y="95250"/>
                  <a:pt x="611981" y="121443"/>
                  <a:pt x="628650" y="157162"/>
                </a:cubicBezTo>
                <a:cubicBezTo>
                  <a:pt x="645319" y="192881"/>
                  <a:pt x="672306" y="233363"/>
                  <a:pt x="695325" y="285750"/>
                </a:cubicBezTo>
                <a:cubicBezTo>
                  <a:pt x="718344" y="338138"/>
                  <a:pt x="744538" y="393700"/>
                  <a:pt x="766763" y="471487"/>
                </a:cubicBezTo>
                <a:cubicBezTo>
                  <a:pt x="788988" y="549274"/>
                  <a:pt x="810419" y="672306"/>
                  <a:pt x="828675" y="752475"/>
                </a:cubicBezTo>
                <a:cubicBezTo>
                  <a:pt x="846931" y="832644"/>
                  <a:pt x="845344" y="875506"/>
                  <a:pt x="876300" y="952500"/>
                </a:cubicBezTo>
                <a:cubicBezTo>
                  <a:pt x="907256" y="1029494"/>
                  <a:pt x="972344" y="1152524"/>
                  <a:pt x="1014413" y="1214437"/>
                </a:cubicBezTo>
                <a:cubicBezTo>
                  <a:pt x="1056482" y="1276350"/>
                  <a:pt x="1092200" y="1296987"/>
                  <a:pt x="1128713" y="1323975"/>
                </a:cubicBezTo>
                <a:cubicBezTo>
                  <a:pt x="1165226" y="1350963"/>
                  <a:pt x="1199357" y="1363662"/>
                  <a:pt x="1233488" y="1376362"/>
                </a:cubicBezTo>
              </a:path>
            </a:pathLst>
          </a:custGeom>
          <a:noFill/>
          <a:ln w="19050" cap="flat" cmpd="sng" algn="ctr">
            <a:solidFill>
              <a:srgbClr val="00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5753100" y="1128713"/>
            <a:ext cx="39528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Freeform 69"/>
          <p:cNvSpPr/>
          <p:nvPr/>
        </p:nvSpPr>
        <p:spPr bwMode="auto">
          <a:xfrm>
            <a:off x="7629524" y="1443650"/>
            <a:ext cx="1157288" cy="911225"/>
          </a:xfrm>
          <a:custGeom>
            <a:avLst/>
            <a:gdLst>
              <a:gd name="connsiteX0" fmla="*/ 0 w 1157288"/>
              <a:gd name="connsiteY0" fmla="*/ 906462 h 911225"/>
              <a:gd name="connsiteX1" fmla="*/ 38100 w 1157288"/>
              <a:gd name="connsiteY1" fmla="*/ 858837 h 911225"/>
              <a:gd name="connsiteX2" fmla="*/ 61913 w 1157288"/>
              <a:gd name="connsiteY2" fmla="*/ 801687 h 911225"/>
              <a:gd name="connsiteX3" fmla="*/ 114300 w 1157288"/>
              <a:gd name="connsiteY3" fmla="*/ 635000 h 911225"/>
              <a:gd name="connsiteX4" fmla="*/ 157163 w 1157288"/>
              <a:gd name="connsiteY4" fmla="*/ 411162 h 911225"/>
              <a:gd name="connsiteX5" fmla="*/ 195263 w 1157288"/>
              <a:gd name="connsiteY5" fmla="*/ 239712 h 911225"/>
              <a:gd name="connsiteX6" fmla="*/ 233363 w 1157288"/>
              <a:gd name="connsiteY6" fmla="*/ 111125 h 911225"/>
              <a:gd name="connsiteX7" fmla="*/ 276225 w 1157288"/>
              <a:gd name="connsiteY7" fmla="*/ 20637 h 911225"/>
              <a:gd name="connsiteX8" fmla="*/ 309563 w 1157288"/>
              <a:gd name="connsiteY8" fmla="*/ 1587 h 911225"/>
              <a:gd name="connsiteX9" fmla="*/ 352425 w 1157288"/>
              <a:gd name="connsiteY9" fmla="*/ 30162 h 911225"/>
              <a:gd name="connsiteX10" fmla="*/ 404813 w 1157288"/>
              <a:gd name="connsiteY10" fmla="*/ 115887 h 911225"/>
              <a:gd name="connsiteX11" fmla="*/ 466725 w 1157288"/>
              <a:gd name="connsiteY11" fmla="*/ 249237 h 911225"/>
              <a:gd name="connsiteX12" fmla="*/ 504825 w 1157288"/>
              <a:gd name="connsiteY12" fmla="*/ 358775 h 911225"/>
              <a:gd name="connsiteX13" fmla="*/ 581025 w 1157288"/>
              <a:gd name="connsiteY13" fmla="*/ 525462 h 911225"/>
              <a:gd name="connsiteX14" fmla="*/ 619125 w 1157288"/>
              <a:gd name="connsiteY14" fmla="*/ 615950 h 911225"/>
              <a:gd name="connsiteX15" fmla="*/ 700088 w 1157288"/>
              <a:gd name="connsiteY15" fmla="*/ 744537 h 911225"/>
              <a:gd name="connsiteX16" fmla="*/ 800100 w 1157288"/>
              <a:gd name="connsiteY16" fmla="*/ 815975 h 911225"/>
              <a:gd name="connsiteX17" fmla="*/ 857250 w 1157288"/>
              <a:gd name="connsiteY17" fmla="*/ 858837 h 911225"/>
              <a:gd name="connsiteX18" fmla="*/ 966788 w 1157288"/>
              <a:gd name="connsiteY18" fmla="*/ 892175 h 911225"/>
              <a:gd name="connsiteX19" fmla="*/ 1047750 w 1157288"/>
              <a:gd name="connsiteY19" fmla="*/ 901700 h 911225"/>
              <a:gd name="connsiteX20" fmla="*/ 1157288 w 1157288"/>
              <a:gd name="connsiteY20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7288" h="911225">
                <a:moveTo>
                  <a:pt x="0" y="906462"/>
                </a:moveTo>
                <a:cubicBezTo>
                  <a:pt x="13890" y="891381"/>
                  <a:pt x="27781" y="876300"/>
                  <a:pt x="38100" y="858837"/>
                </a:cubicBezTo>
                <a:cubicBezTo>
                  <a:pt x="48419" y="841374"/>
                  <a:pt x="49213" y="838993"/>
                  <a:pt x="61913" y="801687"/>
                </a:cubicBezTo>
                <a:cubicBezTo>
                  <a:pt x="74613" y="764381"/>
                  <a:pt x="98425" y="700087"/>
                  <a:pt x="114300" y="635000"/>
                </a:cubicBezTo>
                <a:cubicBezTo>
                  <a:pt x="130175" y="569913"/>
                  <a:pt x="143669" y="477043"/>
                  <a:pt x="157163" y="411162"/>
                </a:cubicBezTo>
                <a:cubicBezTo>
                  <a:pt x="170657" y="345281"/>
                  <a:pt x="182563" y="289718"/>
                  <a:pt x="195263" y="239712"/>
                </a:cubicBezTo>
                <a:cubicBezTo>
                  <a:pt x="207963" y="189706"/>
                  <a:pt x="219869" y="147638"/>
                  <a:pt x="233363" y="111125"/>
                </a:cubicBezTo>
                <a:cubicBezTo>
                  <a:pt x="246857" y="74613"/>
                  <a:pt x="263525" y="38893"/>
                  <a:pt x="276225" y="20637"/>
                </a:cubicBezTo>
                <a:cubicBezTo>
                  <a:pt x="288925" y="2381"/>
                  <a:pt x="296863" y="0"/>
                  <a:pt x="309563" y="1587"/>
                </a:cubicBezTo>
                <a:cubicBezTo>
                  <a:pt x="322263" y="3174"/>
                  <a:pt x="336550" y="11112"/>
                  <a:pt x="352425" y="30162"/>
                </a:cubicBezTo>
                <a:cubicBezTo>
                  <a:pt x="368300" y="49212"/>
                  <a:pt x="385763" y="79375"/>
                  <a:pt x="404813" y="115887"/>
                </a:cubicBezTo>
                <a:cubicBezTo>
                  <a:pt x="423863" y="152399"/>
                  <a:pt x="450056" y="208756"/>
                  <a:pt x="466725" y="249237"/>
                </a:cubicBezTo>
                <a:cubicBezTo>
                  <a:pt x="483394" y="289718"/>
                  <a:pt x="485775" y="312738"/>
                  <a:pt x="504825" y="358775"/>
                </a:cubicBezTo>
                <a:cubicBezTo>
                  <a:pt x="523875" y="404812"/>
                  <a:pt x="561975" y="482600"/>
                  <a:pt x="581025" y="525462"/>
                </a:cubicBezTo>
                <a:cubicBezTo>
                  <a:pt x="600075" y="568325"/>
                  <a:pt x="599281" y="579438"/>
                  <a:pt x="619125" y="615950"/>
                </a:cubicBezTo>
                <a:cubicBezTo>
                  <a:pt x="638969" y="652463"/>
                  <a:pt x="669926" y="711200"/>
                  <a:pt x="700088" y="744537"/>
                </a:cubicBezTo>
                <a:cubicBezTo>
                  <a:pt x="730250" y="777874"/>
                  <a:pt x="773906" y="796925"/>
                  <a:pt x="800100" y="815975"/>
                </a:cubicBezTo>
                <a:cubicBezTo>
                  <a:pt x="826294" y="835025"/>
                  <a:pt x="829469" y="846137"/>
                  <a:pt x="857250" y="858837"/>
                </a:cubicBezTo>
                <a:cubicBezTo>
                  <a:pt x="885031" y="871537"/>
                  <a:pt x="935038" y="885031"/>
                  <a:pt x="966788" y="892175"/>
                </a:cubicBezTo>
                <a:cubicBezTo>
                  <a:pt x="998538" y="899319"/>
                  <a:pt x="1016000" y="898525"/>
                  <a:pt x="1047750" y="901700"/>
                </a:cubicBezTo>
                <a:cubicBezTo>
                  <a:pt x="1079500" y="904875"/>
                  <a:pt x="1118394" y="908050"/>
                  <a:pt x="1157288" y="911225"/>
                </a:cubicBezTo>
              </a:path>
            </a:pathLst>
          </a:cu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1" name="Freeform 70"/>
          <p:cNvSpPr/>
          <p:nvPr/>
        </p:nvSpPr>
        <p:spPr bwMode="auto">
          <a:xfrm>
            <a:off x="7891462" y="1320678"/>
            <a:ext cx="1009650" cy="1029433"/>
          </a:xfrm>
          <a:custGeom>
            <a:avLst/>
            <a:gdLst>
              <a:gd name="connsiteX0" fmla="*/ 0 w 1009650"/>
              <a:gd name="connsiteY0" fmla="*/ 1296194 h 1296194"/>
              <a:gd name="connsiteX1" fmla="*/ 61912 w 1009650"/>
              <a:gd name="connsiteY1" fmla="*/ 1277144 h 1296194"/>
              <a:gd name="connsiteX2" fmla="*/ 80962 w 1009650"/>
              <a:gd name="connsiteY2" fmla="*/ 1215232 h 1296194"/>
              <a:gd name="connsiteX3" fmla="*/ 123825 w 1009650"/>
              <a:gd name="connsiteY3" fmla="*/ 1034257 h 1296194"/>
              <a:gd name="connsiteX4" fmla="*/ 190500 w 1009650"/>
              <a:gd name="connsiteY4" fmla="*/ 648494 h 1296194"/>
              <a:gd name="connsiteX5" fmla="*/ 233362 w 1009650"/>
              <a:gd name="connsiteY5" fmla="*/ 372269 h 1296194"/>
              <a:gd name="connsiteX6" fmla="*/ 271462 w 1009650"/>
              <a:gd name="connsiteY6" fmla="*/ 172244 h 1296194"/>
              <a:gd name="connsiteX7" fmla="*/ 314325 w 1009650"/>
              <a:gd name="connsiteY7" fmla="*/ 29369 h 1296194"/>
              <a:gd name="connsiteX8" fmla="*/ 352425 w 1009650"/>
              <a:gd name="connsiteY8" fmla="*/ 794 h 1296194"/>
              <a:gd name="connsiteX9" fmla="*/ 385762 w 1009650"/>
              <a:gd name="connsiteY9" fmla="*/ 24607 h 1296194"/>
              <a:gd name="connsiteX10" fmla="*/ 414337 w 1009650"/>
              <a:gd name="connsiteY10" fmla="*/ 81757 h 1296194"/>
              <a:gd name="connsiteX11" fmla="*/ 466725 w 1009650"/>
              <a:gd name="connsiteY11" fmla="*/ 219869 h 1296194"/>
              <a:gd name="connsiteX12" fmla="*/ 523875 w 1009650"/>
              <a:gd name="connsiteY12" fmla="*/ 462757 h 1296194"/>
              <a:gd name="connsiteX13" fmla="*/ 600075 w 1009650"/>
              <a:gd name="connsiteY13" fmla="*/ 710407 h 1296194"/>
              <a:gd name="connsiteX14" fmla="*/ 652462 w 1009650"/>
              <a:gd name="connsiteY14" fmla="*/ 862807 h 1296194"/>
              <a:gd name="connsiteX15" fmla="*/ 728662 w 1009650"/>
              <a:gd name="connsiteY15" fmla="*/ 1029494 h 1296194"/>
              <a:gd name="connsiteX16" fmla="*/ 804862 w 1009650"/>
              <a:gd name="connsiteY16" fmla="*/ 1143794 h 1296194"/>
              <a:gd name="connsiteX17" fmla="*/ 885825 w 1009650"/>
              <a:gd name="connsiteY17" fmla="*/ 1219994 h 1296194"/>
              <a:gd name="connsiteX18" fmla="*/ 942975 w 1009650"/>
              <a:gd name="connsiteY18" fmla="*/ 1258094 h 1296194"/>
              <a:gd name="connsiteX19" fmla="*/ 1009650 w 1009650"/>
              <a:gd name="connsiteY19" fmla="*/ 1277144 h 129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09650" h="1296194">
                <a:moveTo>
                  <a:pt x="0" y="1296194"/>
                </a:moveTo>
                <a:cubicBezTo>
                  <a:pt x="24209" y="1293416"/>
                  <a:pt x="48418" y="1290638"/>
                  <a:pt x="61912" y="1277144"/>
                </a:cubicBezTo>
                <a:cubicBezTo>
                  <a:pt x="75406" y="1263650"/>
                  <a:pt x="70643" y="1255713"/>
                  <a:pt x="80962" y="1215232"/>
                </a:cubicBezTo>
                <a:cubicBezTo>
                  <a:pt x="91281" y="1174751"/>
                  <a:pt x="105569" y="1128713"/>
                  <a:pt x="123825" y="1034257"/>
                </a:cubicBezTo>
                <a:cubicBezTo>
                  <a:pt x="142081" y="939801"/>
                  <a:pt x="172244" y="758825"/>
                  <a:pt x="190500" y="648494"/>
                </a:cubicBezTo>
                <a:cubicBezTo>
                  <a:pt x="208756" y="538163"/>
                  <a:pt x="219868" y="451644"/>
                  <a:pt x="233362" y="372269"/>
                </a:cubicBezTo>
                <a:cubicBezTo>
                  <a:pt x="246856" y="292894"/>
                  <a:pt x="257968" y="229394"/>
                  <a:pt x="271462" y="172244"/>
                </a:cubicBezTo>
                <a:cubicBezTo>
                  <a:pt x="284956" y="115094"/>
                  <a:pt x="300831" y="57944"/>
                  <a:pt x="314325" y="29369"/>
                </a:cubicBezTo>
                <a:cubicBezTo>
                  <a:pt x="327819" y="794"/>
                  <a:pt x="340519" y="1588"/>
                  <a:pt x="352425" y="794"/>
                </a:cubicBezTo>
                <a:cubicBezTo>
                  <a:pt x="364331" y="0"/>
                  <a:pt x="375443" y="11113"/>
                  <a:pt x="385762" y="24607"/>
                </a:cubicBezTo>
                <a:cubicBezTo>
                  <a:pt x="396081" y="38101"/>
                  <a:pt x="400843" y="49213"/>
                  <a:pt x="414337" y="81757"/>
                </a:cubicBezTo>
                <a:cubicBezTo>
                  <a:pt x="427831" y="114301"/>
                  <a:pt x="448469" y="156369"/>
                  <a:pt x="466725" y="219869"/>
                </a:cubicBezTo>
                <a:cubicBezTo>
                  <a:pt x="484981" y="283369"/>
                  <a:pt x="501650" y="381001"/>
                  <a:pt x="523875" y="462757"/>
                </a:cubicBezTo>
                <a:cubicBezTo>
                  <a:pt x="546100" y="544513"/>
                  <a:pt x="578644" y="643732"/>
                  <a:pt x="600075" y="710407"/>
                </a:cubicBezTo>
                <a:cubicBezTo>
                  <a:pt x="621506" y="777082"/>
                  <a:pt x="631031" y="809626"/>
                  <a:pt x="652462" y="862807"/>
                </a:cubicBezTo>
                <a:cubicBezTo>
                  <a:pt x="673893" y="915988"/>
                  <a:pt x="703262" y="982663"/>
                  <a:pt x="728662" y="1029494"/>
                </a:cubicBezTo>
                <a:cubicBezTo>
                  <a:pt x="754062" y="1076325"/>
                  <a:pt x="778668" y="1112044"/>
                  <a:pt x="804862" y="1143794"/>
                </a:cubicBezTo>
                <a:cubicBezTo>
                  <a:pt x="831056" y="1175544"/>
                  <a:pt x="862806" y="1200944"/>
                  <a:pt x="885825" y="1219994"/>
                </a:cubicBezTo>
                <a:cubicBezTo>
                  <a:pt x="908844" y="1239044"/>
                  <a:pt x="922338" y="1248569"/>
                  <a:pt x="942975" y="1258094"/>
                </a:cubicBezTo>
                <a:cubicBezTo>
                  <a:pt x="963612" y="1267619"/>
                  <a:pt x="986631" y="1272381"/>
                  <a:pt x="1009650" y="1277144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2" name="Rectangle 71"/>
          <p:cNvSpPr/>
          <p:nvPr/>
        </p:nvSpPr>
        <p:spPr bwMode="auto">
          <a:xfrm>
            <a:off x="7424737" y="854687"/>
            <a:ext cx="1495425" cy="1524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691197" y="241092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t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686549" y="593848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ECL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signal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5" name="Freeform 74"/>
          <p:cNvSpPr/>
          <p:nvPr/>
        </p:nvSpPr>
        <p:spPr bwMode="auto">
          <a:xfrm>
            <a:off x="7630990" y="943709"/>
            <a:ext cx="1233488" cy="1390650"/>
          </a:xfrm>
          <a:custGeom>
            <a:avLst/>
            <a:gdLst>
              <a:gd name="connsiteX0" fmla="*/ 0 w 1233488"/>
              <a:gd name="connsiteY0" fmla="*/ 1390650 h 1390650"/>
              <a:gd name="connsiteX1" fmla="*/ 52388 w 1233488"/>
              <a:gd name="connsiteY1" fmla="*/ 1295400 h 1390650"/>
              <a:gd name="connsiteX2" fmla="*/ 114300 w 1233488"/>
              <a:gd name="connsiteY2" fmla="*/ 1109662 h 1390650"/>
              <a:gd name="connsiteX3" fmla="*/ 180975 w 1233488"/>
              <a:gd name="connsiteY3" fmla="*/ 738187 h 1390650"/>
              <a:gd name="connsiteX4" fmla="*/ 233363 w 1233488"/>
              <a:gd name="connsiteY4" fmla="*/ 571500 h 1390650"/>
              <a:gd name="connsiteX5" fmla="*/ 295275 w 1233488"/>
              <a:gd name="connsiteY5" fmla="*/ 485775 h 1390650"/>
              <a:gd name="connsiteX6" fmla="*/ 342900 w 1233488"/>
              <a:gd name="connsiteY6" fmla="*/ 338137 h 1390650"/>
              <a:gd name="connsiteX7" fmla="*/ 371475 w 1233488"/>
              <a:gd name="connsiteY7" fmla="*/ 195262 h 1390650"/>
              <a:gd name="connsiteX8" fmla="*/ 404813 w 1233488"/>
              <a:gd name="connsiteY8" fmla="*/ 42862 h 1390650"/>
              <a:gd name="connsiteX9" fmla="*/ 461963 w 1233488"/>
              <a:gd name="connsiteY9" fmla="*/ 4762 h 1390650"/>
              <a:gd name="connsiteX10" fmla="*/ 519113 w 1233488"/>
              <a:gd name="connsiteY10" fmla="*/ 14287 h 1390650"/>
              <a:gd name="connsiteX11" fmla="*/ 595313 w 1233488"/>
              <a:gd name="connsiteY11" fmla="*/ 71437 h 1390650"/>
              <a:gd name="connsiteX12" fmla="*/ 628650 w 1233488"/>
              <a:gd name="connsiteY12" fmla="*/ 157162 h 1390650"/>
              <a:gd name="connsiteX13" fmla="*/ 695325 w 1233488"/>
              <a:gd name="connsiteY13" fmla="*/ 285750 h 1390650"/>
              <a:gd name="connsiteX14" fmla="*/ 766763 w 1233488"/>
              <a:gd name="connsiteY14" fmla="*/ 471487 h 1390650"/>
              <a:gd name="connsiteX15" fmla="*/ 828675 w 1233488"/>
              <a:gd name="connsiteY15" fmla="*/ 752475 h 1390650"/>
              <a:gd name="connsiteX16" fmla="*/ 876300 w 1233488"/>
              <a:gd name="connsiteY16" fmla="*/ 952500 h 1390650"/>
              <a:gd name="connsiteX17" fmla="*/ 1014413 w 1233488"/>
              <a:gd name="connsiteY17" fmla="*/ 1214437 h 1390650"/>
              <a:gd name="connsiteX18" fmla="*/ 1128713 w 1233488"/>
              <a:gd name="connsiteY18" fmla="*/ 1323975 h 1390650"/>
              <a:gd name="connsiteX19" fmla="*/ 1233488 w 1233488"/>
              <a:gd name="connsiteY19" fmla="*/ 1376362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3488" h="1390650">
                <a:moveTo>
                  <a:pt x="0" y="1390650"/>
                </a:moveTo>
                <a:cubicBezTo>
                  <a:pt x="16669" y="1366440"/>
                  <a:pt x="33338" y="1342231"/>
                  <a:pt x="52388" y="1295400"/>
                </a:cubicBezTo>
                <a:cubicBezTo>
                  <a:pt x="71438" y="1248569"/>
                  <a:pt x="92869" y="1202531"/>
                  <a:pt x="114300" y="1109662"/>
                </a:cubicBezTo>
                <a:cubicBezTo>
                  <a:pt x="135731" y="1016793"/>
                  <a:pt x="161131" y="827881"/>
                  <a:pt x="180975" y="738187"/>
                </a:cubicBezTo>
                <a:cubicBezTo>
                  <a:pt x="200819" y="648493"/>
                  <a:pt x="214313" y="613569"/>
                  <a:pt x="233363" y="571500"/>
                </a:cubicBezTo>
                <a:cubicBezTo>
                  <a:pt x="252413" y="529431"/>
                  <a:pt x="277019" y="524669"/>
                  <a:pt x="295275" y="485775"/>
                </a:cubicBezTo>
                <a:cubicBezTo>
                  <a:pt x="313531" y="446881"/>
                  <a:pt x="330200" y="386556"/>
                  <a:pt x="342900" y="338137"/>
                </a:cubicBezTo>
                <a:cubicBezTo>
                  <a:pt x="355600" y="289718"/>
                  <a:pt x="361156" y="244474"/>
                  <a:pt x="371475" y="195262"/>
                </a:cubicBezTo>
                <a:cubicBezTo>
                  <a:pt x="381794" y="146050"/>
                  <a:pt x="389732" y="74612"/>
                  <a:pt x="404813" y="42862"/>
                </a:cubicBezTo>
                <a:cubicBezTo>
                  <a:pt x="419894" y="11112"/>
                  <a:pt x="442913" y="9524"/>
                  <a:pt x="461963" y="4762"/>
                </a:cubicBezTo>
                <a:cubicBezTo>
                  <a:pt x="481013" y="0"/>
                  <a:pt x="496888" y="3175"/>
                  <a:pt x="519113" y="14287"/>
                </a:cubicBezTo>
                <a:cubicBezTo>
                  <a:pt x="541338" y="25399"/>
                  <a:pt x="577057" y="47625"/>
                  <a:pt x="595313" y="71437"/>
                </a:cubicBezTo>
                <a:cubicBezTo>
                  <a:pt x="613569" y="95250"/>
                  <a:pt x="611981" y="121443"/>
                  <a:pt x="628650" y="157162"/>
                </a:cubicBezTo>
                <a:cubicBezTo>
                  <a:pt x="645319" y="192881"/>
                  <a:pt x="672306" y="233363"/>
                  <a:pt x="695325" y="285750"/>
                </a:cubicBezTo>
                <a:cubicBezTo>
                  <a:pt x="718344" y="338138"/>
                  <a:pt x="744538" y="393700"/>
                  <a:pt x="766763" y="471487"/>
                </a:cubicBezTo>
                <a:cubicBezTo>
                  <a:pt x="788988" y="549274"/>
                  <a:pt x="810419" y="672306"/>
                  <a:pt x="828675" y="752475"/>
                </a:cubicBezTo>
                <a:cubicBezTo>
                  <a:pt x="846931" y="832644"/>
                  <a:pt x="845344" y="875506"/>
                  <a:pt x="876300" y="952500"/>
                </a:cubicBezTo>
                <a:cubicBezTo>
                  <a:pt x="907256" y="1029494"/>
                  <a:pt x="972344" y="1152524"/>
                  <a:pt x="1014413" y="1214437"/>
                </a:cubicBezTo>
                <a:cubicBezTo>
                  <a:pt x="1056482" y="1276350"/>
                  <a:pt x="1092200" y="1296987"/>
                  <a:pt x="1128713" y="1323975"/>
                </a:cubicBezTo>
                <a:cubicBezTo>
                  <a:pt x="1165226" y="1350963"/>
                  <a:pt x="1199357" y="1363662"/>
                  <a:pt x="1233488" y="1376362"/>
                </a:cubicBezTo>
              </a:path>
            </a:pathLst>
          </a:custGeom>
          <a:noFill/>
          <a:ln w="19050" cap="flat" cmpd="sng" algn="ctr">
            <a:solidFill>
              <a:srgbClr val="00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7" name="Oval 76"/>
          <p:cNvSpPr/>
          <p:nvPr/>
        </p:nvSpPr>
        <p:spPr bwMode="auto">
          <a:xfrm>
            <a:off x="7677150" y="2209801"/>
            <a:ext cx="45719" cy="457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781925" y="1728789"/>
            <a:ext cx="45719" cy="457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905750" y="1409702"/>
            <a:ext cx="45719" cy="457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8039100" y="947739"/>
            <a:ext cx="45719" cy="457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8234362" y="1085852"/>
            <a:ext cx="45719" cy="457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8420100" y="1543051"/>
            <a:ext cx="45719" cy="457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8543925" y="1995489"/>
            <a:ext cx="45719" cy="457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8805863" y="2266952"/>
            <a:ext cx="45719" cy="457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310188" y="58578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chemeClr val="tx1"/>
                </a:solidFill>
              </a:rPr>
              <a:t>amplitude</a:t>
            </a:r>
            <a:endParaRPr lang="sl-SI" sz="1400" dirty="0">
              <a:solidFill>
                <a:schemeClr val="tx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610476" y="571501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chemeClr val="tx1"/>
                </a:solidFill>
              </a:rPr>
              <a:t>time sampling</a:t>
            </a:r>
            <a:endParaRPr lang="sl-SI" sz="1400" dirty="0">
              <a:solidFill>
                <a:schemeClr val="tx1"/>
              </a:solidFill>
            </a:endParaRPr>
          </a:p>
        </p:txBody>
      </p:sp>
      <p:pic>
        <p:nvPicPr>
          <p:cNvPr id="9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16573" y="3283806"/>
            <a:ext cx="2302164" cy="221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96" name="Straight Connector 95"/>
          <p:cNvCxnSpPr/>
          <p:nvPr/>
        </p:nvCxnSpPr>
        <p:spPr bwMode="auto">
          <a:xfrm flipH="1">
            <a:off x="5868498" y="3921002"/>
            <a:ext cx="4762" cy="4667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114" name="TextBox 113"/>
          <p:cNvSpPr txBox="1"/>
          <p:nvPr/>
        </p:nvSpPr>
        <p:spPr>
          <a:xfrm>
            <a:off x="4849323" y="336379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2x improved</a:t>
            </a:r>
          </a:p>
          <a:p>
            <a:r>
              <a:rPr lang="sl-SI" sz="1600" dirty="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sl-SI" sz="1600" dirty="0" smtClean="0">
                <a:solidFill>
                  <a:schemeClr val="tx1"/>
                </a:solidFill>
              </a:rPr>
              <a:t> at 20x bkg.</a:t>
            </a:r>
            <a:endParaRPr lang="sl-SI" sz="1600" dirty="0">
              <a:solidFill>
                <a:schemeClr val="tx1"/>
              </a:solidFill>
            </a:endParaRPr>
          </a:p>
        </p:txBody>
      </p:sp>
      <p:pic>
        <p:nvPicPr>
          <p:cNvPr id="117" name="Picture 116" descr="cs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574" y="4711555"/>
            <a:ext cx="2143456" cy="1759584"/>
          </a:xfrm>
          <a:prstGeom prst="rect">
            <a:avLst/>
          </a:prstGeom>
        </p:spPr>
      </p:pic>
      <p:pic>
        <p:nvPicPr>
          <p:cNvPr id="32" name="Picture 31" descr="ecl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4273" y="3364523"/>
            <a:ext cx="2537328" cy="2122609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 bwMode="auto">
          <a:xfrm flipV="1">
            <a:off x="6000750" y="2400300"/>
            <a:ext cx="0" cy="23336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8353425" y="2405062"/>
            <a:ext cx="0" cy="23336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648326" y="2581275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chemeClr val="tx1"/>
                </a:solidFill>
              </a:rPr>
              <a:t>trigger</a:t>
            </a:r>
            <a:endParaRPr lang="sl-SI" sz="14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0527" y="2586038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chemeClr val="tx1"/>
                </a:solidFill>
              </a:rPr>
              <a:t>trigger</a:t>
            </a:r>
            <a:endParaRPr lang="sl-SI" sz="14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964" y="981075"/>
            <a:ext cx="77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rgbClr val="0033CC"/>
                </a:solidFill>
              </a:rPr>
              <a:t>off-time</a:t>
            </a:r>
          </a:p>
          <a:p>
            <a:r>
              <a:rPr lang="sl-SI" sz="1400" dirty="0" smtClean="0">
                <a:solidFill>
                  <a:srgbClr val="0033CC"/>
                </a:solidFill>
              </a:rPr>
              <a:t>bkg.</a:t>
            </a:r>
            <a:endParaRPr lang="sl-SI" sz="1400" dirty="0">
              <a:solidFill>
                <a:srgbClr val="0033CC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38851" y="125730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rgbClr val="C00000"/>
                </a:solidFill>
              </a:rPr>
              <a:t>signal</a:t>
            </a:r>
            <a:endParaRPr lang="sl-SI" sz="14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9" grpId="0"/>
      <p:bldP spid="50" grpId="0"/>
      <p:bldP spid="67" grpId="0" animBg="1"/>
      <p:bldP spid="70" grpId="0" animBg="1"/>
      <p:bldP spid="71" grpId="0" animBg="1"/>
      <p:bldP spid="72" grpId="0" animBg="1"/>
      <p:bldP spid="73" grpId="0"/>
      <p:bldP spid="74" grpId="0"/>
      <p:bldP spid="75" grpId="0" animBg="1"/>
      <p:bldP spid="77" grpId="0" animBg="1"/>
      <p:bldP spid="78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1" grpId="0"/>
      <p:bldP spid="114" grpId="0"/>
      <p:bldP spid="41" grpId="0"/>
      <p:bldP spid="42" grpId="0"/>
      <p:bldP spid="44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taunu_event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09FF"/>
              </a:clrFrom>
              <a:clrTo>
                <a:srgbClr val="FE0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3562" y="696425"/>
            <a:ext cx="45212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E</a:t>
            </a:r>
            <a:r>
              <a:rPr lang="sl-SI" sz="2400" baseline="-25000" dirty="0" smtClean="0"/>
              <a:t>miss</a:t>
            </a:r>
            <a:r>
              <a:rPr lang="sl-SI" sz="2400" dirty="0" smtClean="0"/>
              <a:t> measurements</a:t>
            </a:r>
            <a:endParaRPr lang="en-US" sz="2400" dirty="0" smtClean="0"/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311674" y="748480"/>
            <a:ext cx="4913469" cy="487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chemeClr val="tx1"/>
                </a:solidFill>
              </a:rPr>
              <a:t>B</a:t>
            </a:r>
            <a:r>
              <a:rPr lang="en-US" sz="2400" i="1" baseline="-25000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sl-SI" sz="2400" i="1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sl-SI" sz="2400" i="1" dirty="0" smtClean="0">
                <a:solidFill>
                  <a:schemeClr val="tx1"/>
                </a:solidFill>
                <a:latin typeface="Symbol" pitchFamily="18" charset="2"/>
                <a:sym typeface="Symbol"/>
              </a:rPr>
              <a:t>tn</a:t>
            </a:r>
            <a:r>
              <a:rPr lang="sl-SI" sz="2400" i="1" dirty="0" smtClean="0">
                <a:solidFill>
                  <a:schemeClr val="tx1"/>
                </a:solidFill>
                <a:sym typeface="Symbol"/>
              </a:rPr>
              <a:t>, </a:t>
            </a:r>
            <a:r>
              <a:rPr lang="en-US" sz="2400" i="1" dirty="0" err="1" smtClean="0">
                <a:solidFill>
                  <a:schemeClr val="tx1"/>
                </a:solidFill>
                <a:latin typeface="+mn-lt"/>
                <a:sym typeface="Symbol"/>
              </a:rPr>
              <a:t>h</a:t>
            </a:r>
            <a:r>
              <a:rPr lang="en-US" sz="2400" i="1" dirty="0" err="1" smtClean="0">
                <a:solidFill>
                  <a:schemeClr val="tx1"/>
                </a:solidFill>
                <a:latin typeface="Symbol" pitchFamily="18" charset="2"/>
                <a:sym typeface="Symbol"/>
              </a:rPr>
              <a:t>n</a:t>
            </a:r>
            <a:r>
              <a:rPr lang="en-US" sz="2400" i="1" dirty="0" err="1" smtClean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sl-SI" sz="2400" i="1" dirty="0" smtClean="0">
                <a:solidFill>
                  <a:schemeClr val="tx1"/>
                </a:solidFill>
                <a:latin typeface="Symbol" pitchFamily="18" charset="2"/>
              </a:rPr>
              <a:t>, ...</a:t>
            </a:r>
            <a:endParaRPr lang="en-US" sz="2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fully (partially) reconstruct </a:t>
            </a:r>
            <a:r>
              <a:rPr lang="en-US" i="1" dirty="0" err="1" smtClean="0">
                <a:solidFill>
                  <a:schemeClr val="tx1"/>
                </a:solidFill>
              </a:rPr>
              <a:t>B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tag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reconstruct </a:t>
            </a:r>
            <a:r>
              <a:rPr lang="en-US" i="1" dirty="0" smtClean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 from </a:t>
            </a:r>
            <a:r>
              <a:rPr lang="en-US" i="1" dirty="0" err="1" smtClean="0">
                <a:solidFill>
                  <a:schemeClr val="tx1"/>
                </a:solidFill>
              </a:rPr>
              <a:t>B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sig</a:t>
            </a:r>
            <a:r>
              <a:rPr lang="en-US" i="1" dirty="0" err="1" smtClean="0">
                <a:solidFill>
                  <a:schemeClr val="tx1"/>
                </a:solidFill>
                <a:cs typeface="Arial" charset="0"/>
              </a:rPr>
              <a:t>→</a:t>
            </a:r>
            <a:r>
              <a:rPr lang="en-US" i="1" dirty="0" err="1" smtClean="0">
                <a:solidFill>
                  <a:schemeClr val="tx1"/>
                </a:solidFill>
                <a:latin typeface="+mn-lt"/>
              </a:rPr>
              <a:t>h</a:t>
            </a:r>
            <a:r>
              <a:rPr lang="en-US" i="1" dirty="0" err="1" smtClean="0">
                <a:solidFill>
                  <a:schemeClr val="tx1"/>
                </a:solidFill>
                <a:latin typeface="Symbol" pitchFamily="18" charset="2"/>
              </a:rPr>
              <a:t>nn</a:t>
            </a:r>
            <a:r>
              <a:rPr lang="en-US" i="1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sl-SI" dirty="0" smtClean="0">
                <a:solidFill>
                  <a:schemeClr val="tx1"/>
                </a:solidFill>
                <a:latin typeface="+mn-lt"/>
              </a:rPr>
              <a:t>or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 t(</a:t>
            </a:r>
            <a:r>
              <a:rPr lang="en-US" i="1" dirty="0" smtClean="0">
                <a:solidFill>
                  <a:schemeClr val="tx1"/>
                </a:solidFill>
                <a:cs typeface="Arial" charset="0"/>
              </a:rPr>
              <a:t>→ </a:t>
            </a:r>
            <a:r>
              <a:rPr lang="sl-SI" i="1" dirty="0" smtClean="0">
                <a:solidFill>
                  <a:schemeClr val="tx1"/>
                </a:solidFill>
                <a:latin typeface="+mn-lt"/>
              </a:rPr>
              <a:t>h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n)n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 additional energy in EM </a:t>
            </a:r>
            <a:r>
              <a:rPr lang="en-US" dirty="0" err="1" smtClean="0">
                <a:solidFill>
                  <a:schemeClr val="tx1"/>
                </a:solidFill>
              </a:rPr>
              <a:t>calorim</a:t>
            </a:r>
            <a:r>
              <a:rPr lang="en-US" dirty="0" smtClean="0">
                <a:solidFill>
                  <a:schemeClr val="tx1"/>
                </a:solidFill>
              </a:rPr>
              <a:t>.; </a:t>
            </a:r>
            <a:endParaRPr lang="sl-SI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signal at </a:t>
            </a:r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i="1" baseline="-25000" dirty="0" smtClean="0">
                <a:solidFill>
                  <a:schemeClr val="tx1"/>
                </a:solidFill>
              </a:rPr>
              <a:t>ECL</a:t>
            </a:r>
            <a:r>
              <a:rPr lang="en-US" dirty="0" smtClean="0">
                <a:solidFill>
                  <a:schemeClr val="tx1"/>
                </a:solidFill>
              </a:rPr>
              <a:t>~0;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i="1" dirty="0" err="1" smtClean="0">
                <a:solidFill>
                  <a:schemeClr val="tx1"/>
                </a:solidFill>
              </a:rPr>
              <a:t>B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tag</a:t>
            </a:r>
            <a:r>
              <a:rPr lang="en-US" sz="1600" dirty="0" smtClean="0">
                <a:solidFill>
                  <a:schemeClr val="tx1"/>
                </a:solidFill>
              </a:rPr>
              <a:t> full reconstruction:</a:t>
            </a:r>
          </a:p>
          <a:p>
            <a:r>
              <a:rPr lang="en-US" sz="1600" dirty="0" err="1" smtClean="0">
                <a:solidFill>
                  <a:schemeClr val="tx1"/>
                </a:solidFill>
              </a:rPr>
              <a:t>NeuroBayes</a:t>
            </a:r>
            <a:r>
              <a:rPr lang="sl-SI" sz="1600" dirty="0" smtClean="0">
                <a:solidFill>
                  <a:schemeClr val="tx1"/>
                </a:solidFill>
              </a:rPr>
              <a:t>;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TOP detector;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ECL, increased background</a:t>
            </a:r>
            <a:r>
              <a:rPr lang="sl-SI" sz="1600" dirty="0" smtClean="0">
                <a:solidFill>
                  <a:schemeClr val="tx1"/>
                </a:solidFill>
              </a:rPr>
              <a:t>;</a:t>
            </a:r>
          </a:p>
          <a:p>
            <a:endParaRPr lang="sl-SI" sz="1600" dirty="0" smtClean="0">
              <a:solidFill>
                <a:schemeClr val="tx1"/>
              </a:solidFill>
            </a:endParaRPr>
          </a:p>
          <a:p>
            <a:endParaRPr lang="sl-SI" sz="1600" dirty="0" smtClean="0">
              <a:solidFill>
                <a:schemeClr val="tx1"/>
              </a:solidFill>
            </a:endParaRPr>
          </a:p>
          <a:p>
            <a:endParaRPr lang="sl-SI" sz="1600" dirty="0" smtClean="0">
              <a:solidFill>
                <a:schemeClr val="tx1"/>
              </a:solidFill>
            </a:endParaRPr>
          </a:p>
          <a:p>
            <a:r>
              <a:rPr lang="sl-SI" sz="2000" dirty="0" smtClean="0">
                <a:solidFill>
                  <a:schemeClr val="tx1"/>
                </a:solidFill>
              </a:rPr>
              <a:t>Example of B</a:t>
            </a:r>
            <a:r>
              <a:rPr lang="en-US" sz="2000" i="1" dirty="0" smtClean="0">
                <a:solidFill>
                  <a:schemeClr val="tx1"/>
                </a:solidFill>
                <a:sym typeface="Symbol"/>
              </a:rPr>
              <a:t> </a:t>
            </a:r>
            <a:r>
              <a:rPr lang="sl-SI" sz="2000" dirty="0" smtClean="0">
                <a:solidFill>
                  <a:schemeClr val="tx1"/>
                </a:solidFill>
              </a:rPr>
              <a:t> h</a:t>
            </a:r>
            <a:r>
              <a:rPr lang="sl-SI" sz="2000" dirty="0" smtClean="0">
                <a:solidFill>
                  <a:schemeClr val="tx1"/>
                </a:solidFill>
                <a:latin typeface="Symbol" pitchFamily="18" charset="2"/>
              </a:rPr>
              <a:t>nn</a:t>
            </a:r>
            <a:r>
              <a:rPr lang="sl-SI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sl-SI" sz="2000" dirty="0" smtClean="0">
                <a:solidFill>
                  <a:schemeClr val="tx1"/>
                </a:solidFill>
              </a:rPr>
              <a:t>measurement: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6752737" y="1863237"/>
            <a:ext cx="415925" cy="604838"/>
          </a:xfrm>
          <a:custGeom>
            <a:avLst/>
            <a:gdLst>
              <a:gd name="connsiteX0" fmla="*/ 53975 w 415925"/>
              <a:gd name="connsiteY0" fmla="*/ 604838 h 604838"/>
              <a:gd name="connsiteX1" fmla="*/ 6350 w 415925"/>
              <a:gd name="connsiteY1" fmla="*/ 471488 h 604838"/>
              <a:gd name="connsiteX2" fmla="*/ 15875 w 415925"/>
              <a:gd name="connsiteY2" fmla="*/ 328613 h 604838"/>
              <a:gd name="connsiteX3" fmla="*/ 73025 w 415925"/>
              <a:gd name="connsiteY3" fmla="*/ 195263 h 604838"/>
              <a:gd name="connsiteX4" fmla="*/ 187325 w 415925"/>
              <a:gd name="connsiteY4" fmla="*/ 90488 h 604838"/>
              <a:gd name="connsiteX5" fmla="*/ 315913 w 415925"/>
              <a:gd name="connsiteY5" fmla="*/ 19050 h 604838"/>
              <a:gd name="connsiteX6" fmla="*/ 415925 w 415925"/>
              <a:gd name="connsiteY6" fmla="*/ 0 h 60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925" h="604838">
                <a:moveTo>
                  <a:pt x="53975" y="604838"/>
                </a:moveTo>
                <a:cubicBezTo>
                  <a:pt x="33337" y="561182"/>
                  <a:pt x="12700" y="517526"/>
                  <a:pt x="6350" y="471488"/>
                </a:cubicBezTo>
                <a:cubicBezTo>
                  <a:pt x="0" y="425450"/>
                  <a:pt x="4763" y="374650"/>
                  <a:pt x="15875" y="328613"/>
                </a:cubicBezTo>
                <a:cubicBezTo>
                  <a:pt x="26987" y="282576"/>
                  <a:pt x="44450" y="234951"/>
                  <a:pt x="73025" y="195263"/>
                </a:cubicBezTo>
                <a:cubicBezTo>
                  <a:pt x="101600" y="155576"/>
                  <a:pt x="146844" y="119857"/>
                  <a:pt x="187325" y="90488"/>
                </a:cubicBezTo>
                <a:cubicBezTo>
                  <a:pt x="227806" y="61119"/>
                  <a:pt x="277813" y="34131"/>
                  <a:pt x="315913" y="19050"/>
                </a:cubicBezTo>
                <a:cubicBezTo>
                  <a:pt x="354013" y="3969"/>
                  <a:pt x="384969" y="1984"/>
                  <a:pt x="415925" y="0"/>
                </a:cubicBezTo>
              </a:path>
            </a:pathLst>
          </a:cu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 bwMode="auto">
          <a:xfrm>
            <a:off x="6811475" y="1801325"/>
            <a:ext cx="252412" cy="671512"/>
          </a:xfrm>
          <a:custGeom>
            <a:avLst/>
            <a:gdLst>
              <a:gd name="connsiteX0" fmla="*/ 0 w 252412"/>
              <a:gd name="connsiteY0" fmla="*/ 671512 h 671512"/>
              <a:gd name="connsiteX1" fmla="*/ 19050 w 252412"/>
              <a:gd name="connsiteY1" fmla="*/ 476250 h 671512"/>
              <a:gd name="connsiteX2" fmla="*/ 80962 w 252412"/>
              <a:gd name="connsiteY2" fmla="*/ 295275 h 671512"/>
              <a:gd name="connsiteX3" fmla="*/ 157162 w 252412"/>
              <a:gd name="connsiteY3" fmla="*/ 128587 h 671512"/>
              <a:gd name="connsiteX4" fmla="*/ 252412 w 252412"/>
              <a:gd name="connsiteY4" fmla="*/ 0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412" h="671512">
                <a:moveTo>
                  <a:pt x="0" y="671512"/>
                </a:moveTo>
                <a:cubicBezTo>
                  <a:pt x="2778" y="605234"/>
                  <a:pt x="5556" y="538956"/>
                  <a:pt x="19050" y="476250"/>
                </a:cubicBezTo>
                <a:cubicBezTo>
                  <a:pt x="32544" y="413544"/>
                  <a:pt x="57943" y="353219"/>
                  <a:pt x="80962" y="295275"/>
                </a:cubicBezTo>
                <a:cubicBezTo>
                  <a:pt x="103981" y="237331"/>
                  <a:pt x="128587" y="177800"/>
                  <a:pt x="157162" y="128587"/>
                </a:cubicBezTo>
                <a:cubicBezTo>
                  <a:pt x="185737" y="79375"/>
                  <a:pt x="219074" y="39687"/>
                  <a:pt x="252412" y="0"/>
                </a:cubicBezTo>
              </a:path>
            </a:pathLst>
          </a:cu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 bwMode="auto">
          <a:xfrm>
            <a:off x="6192350" y="2487125"/>
            <a:ext cx="609600" cy="371475"/>
          </a:xfrm>
          <a:custGeom>
            <a:avLst/>
            <a:gdLst>
              <a:gd name="connsiteX0" fmla="*/ 609600 w 609600"/>
              <a:gd name="connsiteY0" fmla="*/ 0 h 371475"/>
              <a:gd name="connsiteX1" fmla="*/ 419100 w 609600"/>
              <a:gd name="connsiteY1" fmla="*/ 52387 h 371475"/>
              <a:gd name="connsiteX2" fmla="*/ 238125 w 609600"/>
              <a:gd name="connsiteY2" fmla="*/ 152400 h 371475"/>
              <a:gd name="connsiteX3" fmla="*/ 71437 w 609600"/>
              <a:gd name="connsiteY3" fmla="*/ 280987 h 371475"/>
              <a:gd name="connsiteX4" fmla="*/ 0 w 609600"/>
              <a:gd name="connsiteY4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371475">
                <a:moveTo>
                  <a:pt x="609600" y="0"/>
                </a:moveTo>
                <a:cubicBezTo>
                  <a:pt x="545306" y="13493"/>
                  <a:pt x="481012" y="26987"/>
                  <a:pt x="419100" y="52387"/>
                </a:cubicBezTo>
                <a:cubicBezTo>
                  <a:pt x="357188" y="77787"/>
                  <a:pt x="296069" y="114300"/>
                  <a:pt x="238125" y="152400"/>
                </a:cubicBezTo>
                <a:cubicBezTo>
                  <a:pt x="180181" y="190500"/>
                  <a:pt x="111124" y="244475"/>
                  <a:pt x="71437" y="280987"/>
                </a:cubicBezTo>
                <a:cubicBezTo>
                  <a:pt x="31750" y="317499"/>
                  <a:pt x="15875" y="344487"/>
                  <a:pt x="0" y="371475"/>
                </a:cubicBezTo>
              </a:path>
            </a:pathLst>
          </a:cu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 bwMode="auto">
          <a:xfrm>
            <a:off x="6811475" y="2487125"/>
            <a:ext cx="261937" cy="504825"/>
          </a:xfrm>
          <a:custGeom>
            <a:avLst/>
            <a:gdLst>
              <a:gd name="connsiteX0" fmla="*/ 0 w 261937"/>
              <a:gd name="connsiteY0" fmla="*/ 0 h 504825"/>
              <a:gd name="connsiteX1" fmla="*/ 52387 w 261937"/>
              <a:gd name="connsiteY1" fmla="*/ 90487 h 504825"/>
              <a:gd name="connsiteX2" fmla="*/ 176212 w 261937"/>
              <a:gd name="connsiteY2" fmla="*/ 304800 h 504825"/>
              <a:gd name="connsiteX3" fmla="*/ 223837 w 261937"/>
              <a:gd name="connsiteY3" fmla="*/ 414337 h 504825"/>
              <a:gd name="connsiteX4" fmla="*/ 261937 w 261937"/>
              <a:gd name="connsiteY4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937" h="504825">
                <a:moveTo>
                  <a:pt x="0" y="0"/>
                </a:moveTo>
                <a:lnTo>
                  <a:pt x="52387" y="90487"/>
                </a:lnTo>
                <a:cubicBezTo>
                  <a:pt x="81756" y="141287"/>
                  <a:pt x="147637" y="250825"/>
                  <a:pt x="176212" y="304800"/>
                </a:cubicBezTo>
                <a:cubicBezTo>
                  <a:pt x="204787" y="358775"/>
                  <a:pt x="209550" y="381000"/>
                  <a:pt x="223837" y="414337"/>
                </a:cubicBezTo>
                <a:cubicBezTo>
                  <a:pt x="238124" y="447674"/>
                  <a:pt x="250030" y="476249"/>
                  <a:pt x="261937" y="504825"/>
                </a:cubicBezTo>
              </a:path>
            </a:pathLst>
          </a:cu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 bwMode="auto">
          <a:xfrm>
            <a:off x="6825762" y="2487125"/>
            <a:ext cx="695325" cy="85725"/>
          </a:xfrm>
          <a:custGeom>
            <a:avLst/>
            <a:gdLst>
              <a:gd name="connsiteX0" fmla="*/ 0 w 695325"/>
              <a:gd name="connsiteY0" fmla="*/ 0 h 85725"/>
              <a:gd name="connsiteX1" fmla="*/ 223838 w 695325"/>
              <a:gd name="connsiteY1" fmla="*/ 38100 h 85725"/>
              <a:gd name="connsiteX2" fmla="*/ 409575 w 695325"/>
              <a:gd name="connsiteY2" fmla="*/ 66675 h 85725"/>
              <a:gd name="connsiteX3" fmla="*/ 695325 w 695325"/>
              <a:gd name="connsiteY3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85725">
                <a:moveTo>
                  <a:pt x="0" y="0"/>
                </a:moveTo>
                <a:lnTo>
                  <a:pt x="223838" y="38100"/>
                </a:lnTo>
                <a:cubicBezTo>
                  <a:pt x="292100" y="49212"/>
                  <a:pt x="330994" y="58738"/>
                  <a:pt x="409575" y="66675"/>
                </a:cubicBezTo>
                <a:cubicBezTo>
                  <a:pt x="488156" y="74612"/>
                  <a:pt x="591740" y="80168"/>
                  <a:pt x="695325" y="85725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 bwMode="auto">
          <a:xfrm rot="414898">
            <a:off x="7868750" y="2529987"/>
            <a:ext cx="285750" cy="5715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 rot="414898">
            <a:off x="7860535" y="2586430"/>
            <a:ext cx="11508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 rot="20346570">
            <a:off x="7597202" y="2113872"/>
            <a:ext cx="148646" cy="4893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 rot="17682373" flipV="1">
            <a:off x="6203468" y="3362109"/>
            <a:ext cx="280814" cy="4571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rot="10800000">
            <a:off x="4873138" y="1896576"/>
            <a:ext cx="1928813" cy="581025"/>
          </a:xfrm>
          <a:prstGeom prst="line">
            <a:avLst/>
          </a:pr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8" name="Freeform 67"/>
          <p:cNvSpPr/>
          <p:nvPr/>
        </p:nvSpPr>
        <p:spPr bwMode="auto">
          <a:xfrm>
            <a:off x="6082812" y="2387113"/>
            <a:ext cx="695325" cy="100012"/>
          </a:xfrm>
          <a:custGeom>
            <a:avLst/>
            <a:gdLst>
              <a:gd name="connsiteX0" fmla="*/ 0 w 695325"/>
              <a:gd name="connsiteY0" fmla="*/ 100012 h 100012"/>
              <a:gd name="connsiteX1" fmla="*/ 133350 w 695325"/>
              <a:gd name="connsiteY1" fmla="*/ 33337 h 100012"/>
              <a:gd name="connsiteX2" fmla="*/ 271463 w 695325"/>
              <a:gd name="connsiteY2" fmla="*/ 4762 h 100012"/>
              <a:gd name="connsiteX3" fmla="*/ 404813 w 695325"/>
              <a:gd name="connsiteY3" fmla="*/ 4762 h 100012"/>
              <a:gd name="connsiteX4" fmla="*/ 519113 w 695325"/>
              <a:gd name="connsiteY4" fmla="*/ 14287 h 100012"/>
              <a:gd name="connsiteX5" fmla="*/ 642938 w 695325"/>
              <a:gd name="connsiteY5" fmla="*/ 57149 h 100012"/>
              <a:gd name="connsiteX6" fmla="*/ 695325 w 695325"/>
              <a:gd name="connsiteY6" fmla="*/ 80962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325" h="100012">
                <a:moveTo>
                  <a:pt x="0" y="100012"/>
                </a:moveTo>
                <a:cubicBezTo>
                  <a:pt x="44053" y="74612"/>
                  <a:pt x="88106" y="49212"/>
                  <a:pt x="133350" y="33337"/>
                </a:cubicBezTo>
                <a:cubicBezTo>
                  <a:pt x="178594" y="17462"/>
                  <a:pt x="226219" y="9524"/>
                  <a:pt x="271463" y="4762"/>
                </a:cubicBezTo>
                <a:cubicBezTo>
                  <a:pt x="316707" y="0"/>
                  <a:pt x="363538" y="3175"/>
                  <a:pt x="404813" y="4762"/>
                </a:cubicBezTo>
                <a:cubicBezTo>
                  <a:pt x="446088" y="6349"/>
                  <a:pt x="479425" y="5556"/>
                  <a:pt x="519113" y="14287"/>
                </a:cubicBezTo>
                <a:cubicBezTo>
                  <a:pt x="558801" y="23018"/>
                  <a:pt x="613569" y="46037"/>
                  <a:pt x="642938" y="57149"/>
                </a:cubicBezTo>
                <a:cubicBezTo>
                  <a:pt x="672307" y="68261"/>
                  <a:pt x="683816" y="74611"/>
                  <a:pt x="695325" y="80962"/>
                </a:cubicBezTo>
              </a:path>
            </a:pathLst>
          </a:custGeom>
          <a:noFill/>
          <a:ln w="19050" cap="flat" cmpd="sng" algn="ctr">
            <a:solidFill>
              <a:srgbClr val="0033C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4504837" y="1123462"/>
            <a:ext cx="11849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rgbClr val="006600"/>
                </a:solidFill>
              </a:rPr>
              <a:t>Missing E</a:t>
            </a:r>
          </a:p>
          <a:p>
            <a:pPr algn="ctr"/>
            <a:r>
              <a:rPr lang="en-US" smtClean="0">
                <a:solidFill>
                  <a:srgbClr val="006600"/>
                </a:solidFill>
              </a:rPr>
              <a:t>(</a:t>
            </a:r>
            <a:r>
              <a:rPr lang="en-US" sz="2000" b="1" smtClean="0">
                <a:solidFill>
                  <a:srgbClr val="006600"/>
                </a:solidFill>
                <a:latin typeface="Symbol" pitchFamily="18" charset="2"/>
              </a:rPr>
              <a:t>n</a:t>
            </a:r>
            <a:r>
              <a:rPr lang="en-US" smtClean="0">
                <a:solidFill>
                  <a:srgbClr val="006600"/>
                </a:solidFill>
              </a:rPr>
              <a:t>)</a:t>
            </a:r>
            <a:endParaRPr lang="en-US">
              <a:solidFill>
                <a:srgbClr val="006600"/>
              </a:solidFill>
            </a:endParaRPr>
          </a:p>
        </p:txBody>
      </p:sp>
      <p:sp>
        <p:nvSpPr>
          <p:cNvPr id="79" name="Donut 78"/>
          <p:cNvSpPr/>
          <p:nvPr/>
        </p:nvSpPr>
        <p:spPr bwMode="auto">
          <a:xfrm>
            <a:off x="5509725" y="1175850"/>
            <a:ext cx="2603500" cy="2649537"/>
          </a:xfrm>
          <a:prstGeom prst="donut">
            <a:avLst>
              <a:gd name="adj" fmla="val 11826"/>
            </a:avLst>
          </a:prstGeom>
          <a:solidFill>
            <a:srgbClr val="006600">
              <a:alpha val="40000"/>
            </a:srgbClr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577060" y="3402777"/>
            <a:ext cx="107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B</a:t>
            </a:r>
            <a:r>
              <a:rPr lang="sl-SI" sz="1600" i="1" baseline="-25000" dirty="0" smtClean="0">
                <a:solidFill>
                  <a:schemeClr val="tx1"/>
                </a:solidFill>
              </a:rPr>
              <a:t>sig</a:t>
            </a:r>
            <a:r>
              <a:rPr lang="en-US" sz="1600" dirty="0" smtClean="0">
                <a:solidFill>
                  <a:schemeClr val="tx1"/>
                </a:solidFill>
              </a:rPr>
              <a:t> → </a:t>
            </a:r>
            <a:r>
              <a:rPr lang="en-US" sz="1600" dirty="0" err="1" smtClean="0">
                <a:solidFill>
                  <a:schemeClr val="tx1"/>
                </a:solidFill>
                <a:latin typeface="Symbol" pitchFamily="18" charset="2"/>
              </a:rPr>
              <a:t>tn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endParaRPr lang="sl-SI" sz="1600" dirty="0" smtClean="0">
              <a:solidFill>
                <a:schemeClr val="tx1"/>
              </a:solidFill>
            </a:endParaRPr>
          </a:p>
          <a:p>
            <a:r>
              <a:rPr lang="sl-SI" sz="1600" dirty="0" smtClean="0">
                <a:solidFill>
                  <a:schemeClr val="tx1"/>
                </a:solidFill>
              </a:rPr>
              <a:t>candidate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event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95446" y="250874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B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sig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72002" y="2110155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33CC"/>
                </a:solidFill>
              </a:rPr>
              <a:t>B</a:t>
            </a:r>
            <a:r>
              <a:rPr lang="en-US" i="1" baseline="-25000" dirty="0" err="1" smtClean="0">
                <a:solidFill>
                  <a:srgbClr val="0033CC"/>
                </a:solidFill>
              </a:rPr>
              <a:t>tag</a:t>
            </a:r>
            <a:endParaRPr lang="sl-SI" dirty="0">
              <a:solidFill>
                <a:srgbClr val="0033CC"/>
              </a:solidFill>
            </a:endParaRPr>
          </a:p>
        </p:txBody>
      </p:sp>
      <p:pic>
        <p:nvPicPr>
          <p:cNvPr id="90" name="Picture 89" descr="BKnunu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7387" y="3909548"/>
            <a:ext cx="3342386" cy="2387419"/>
          </a:xfrm>
          <a:prstGeom prst="rect">
            <a:avLst/>
          </a:prstGeom>
        </p:spPr>
      </p:pic>
      <p:grpSp>
        <p:nvGrpSpPr>
          <p:cNvPr id="92" name="Group 35"/>
          <p:cNvGrpSpPr/>
          <p:nvPr/>
        </p:nvGrpSpPr>
        <p:grpSpPr>
          <a:xfrm>
            <a:off x="5741039" y="6006682"/>
            <a:ext cx="3211484" cy="615553"/>
            <a:chOff x="2148114" y="5646057"/>
            <a:chExt cx="3211484" cy="615553"/>
          </a:xfrm>
        </p:grpSpPr>
        <p:sp>
          <p:nvSpPr>
            <p:cNvPr id="94" name="TextBox 93"/>
            <p:cNvSpPr txBox="1"/>
            <p:nvPr/>
          </p:nvSpPr>
          <p:spPr>
            <a:xfrm>
              <a:off x="2206171" y="5646057"/>
              <a:ext cx="315342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C00000"/>
                  </a:solidFill>
                </a:rPr>
                <a:t>--</a:t>
              </a:r>
              <a:r>
                <a:rPr lang="en-US" smtClean="0">
                  <a:solidFill>
                    <a:schemeClr val="tx1"/>
                  </a:solidFill>
                </a:rPr>
                <a:t> </a:t>
              </a:r>
              <a:r>
                <a:rPr lang="en-US" sz="1600" smtClean="0">
                  <a:solidFill>
                    <a:schemeClr val="tx1"/>
                  </a:solidFill>
                </a:rPr>
                <a:t>exp. signal (20xBr)</a:t>
              </a:r>
            </a:p>
            <a:p>
              <a:r>
                <a:rPr lang="en-US" sz="1600" smtClean="0">
                  <a:solidFill>
                    <a:schemeClr val="tx1"/>
                  </a:solidFill>
                </a:rPr>
                <a:t>    exp. bkg. (scaled to sideband)</a:t>
              </a: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2148114" y="6008915"/>
              <a:ext cx="304800" cy="174171"/>
            </a:xfrm>
            <a:prstGeom prst="rect">
              <a:avLst/>
            </a:prstGeom>
            <a:solidFill>
              <a:srgbClr val="669900">
                <a:alpha val="39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7" name="Text Box 170"/>
          <p:cNvSpPr txBox="1">
            <a:spLocks noChangeArrowheads="1"/>
          </p:cNvSpPr>
          <p:nvPr/>
        </p:nvSpPr>
        <p:spPr bwMode="auto">
          <a:xfrm>
            <a:off x="341232" y="5925103"/>
            <a:ext cx="2765501" cy="276999"/>
          </a:xfrm>
          <a:prstGeom prst="rect">
            <a:avLst/>
          </a:prstGeom>
          <a:solidFill>
            <a:srgbClr val="669900">
              <a:alpha val="40392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tx1"/>
                </a:solidFill>
              </a:rPr>
              <a:t>Belle, PRL99, 221802 (2007), 490 fb</a:t>
            </a:r>
            <a:r>
              <a:rPr lang="en-US" sz="1200" baseline="30000" smtClean="0">
                <a:solidFill>
                  <a:schemeClr val="tx1"/>
                </a:solidFill>
              </a:rPr>
              <a:t>-1</a:t>
            </a:r>
            <a:endParaRPr lang="en-US" sz="1200" baseline="30000">
              <a:solidFill>
                <a:schemeClr val="tx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197970" y="4299019"/>
            <a:ext cx="88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hadr. tag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43117" y="4059532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signal</a:t>
            </a:r>
          </a:p>
          <a:p>
            <a:r>
              <a:rPr lang="en-US" sz="1400" smtClean="0">
                <a:solidFill>
                  <a:schemeClr val="tx1"/>
                </a:solidFill>
              </a:rPr>
              <a:t>region</a:t>
            </a:r>
            <a:endParaRPr lang="en-US" sz="1400">
              <a:solidFill>
                <a:schemeClr val="tx1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93298" y="5469147"/>
            <a:ext cx="4301177" cy="369332"/>
          </a:xfrm>
          <a:prstGeom prst="rect">
            <a:avLst/>
          </a:prstGeom>
          <a:solidFill>
            <a:srgbClr val="006600">
              <a:alpha val="41176"/>
            </a:srgbClr>
          </a:solidFill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dirty="0" smtClean="0">
                <a:solidFill>
                  <a:schemeClr val="tx1"/>
                </a:solidFill>
              </a:rPr>
              <a:t>(B</a:t>
            </a:r>
            <a:r>
              <a:rPr lang="sl-SI" baseline="30000" dirty="0" smtClean="0">
                <a:solidFill>
                  <a:schemeClr val="tx1"/>
                </a:solidFill>
              </a:rPr>
              <a:t>0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sl-SI" dirty="0" smtClean="0">
                <a:solidFill>
                  <a:schemeClr val="tx1"/>
                </a:solidFill>
              </a:rPr>
              <a:t>K*</a:t>
            </a:r>
            <a:r>
              <a:rPr lang="sl-SI" baseline="30000" dirty="0" smtClean="0">
                <a:solidFill>
                  <a:schemeClr val="tx1"/>
                </a:solidFill>
              </a:rPr>
              <a:t>0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smtClean="0">
                <a:solidFill>
                  <a:schemeClr val="tx1"/>
                </a:solidFill>
                <a:latin typeface="Mathematica1" pitchFamily="2" charset="2"/>
              </a:rPr>
              <a:t>nn</a:t>
            </a:r>
            <a:r>
              <a:rPr lang="sl-SI" dirty="0" smtClean="0">
                <a:solidFill>
                  <a:schemeClr val="tx1"/>
                </a:solidFill>
              </a:rPr>
              <a:t>) &lt;   3.4 ·10</a:t>
            </a:r>
            <a:r>
              <a:rPr lang="sl-SI" baseline="30000" dirty="0" smtClean="0">
                <a:solidFill>
                  <a:schemeClr val="tx1"/>
                </a:solidFill>
              </a:rPr>
              <a:t>-4  </a:t>
            </a:r>
            <a:r>
              <a:rPr lang="sl-SI" dirty="0" smtClean="0">
                <a:solidFill>
                  <a:schemeClr val="tx1"/>
                </a:solidFill>
              </a:rPr>
              <a:t>@ 90% C.L.</a:t>
            </a:r>
            <a:endParaRPr lang="sl-SI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99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324893" y="2700774"/>
            <a:ext cx="3883692" cy="675472"/>
          </a:xfrm>
          <a:prstGeom prst="rect">
            <a:avLst/>
          </a:prstGeom>
          <a:solidFill>
            <a:srgbClr val="006600">
              <a:alpha val="40784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E</a:t>
            </a:r>
            <a:r>
              <a:rPr lang="sl-SI" sz="2400" baseline="-25000" dirty="0" smtClean="0"/>
              <a:t>miss</a:t>
            </a:r>
            <a:r>
              <a:rPr lang="sl-SI" sz="2400" dirty="0" smtClean="0"/>
              <a:t> measurements</a:t>
            </a:r>
            <a:endParaRPr lang="en-US" sz="2400" dirty="0" smtClean="0"/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311674" y="748480"/>
            <a:ext cx="4913469" cy="373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chemeClr val="tx1"/>
                </a:solidFill>
              </a:rPr>
              <a:t>B</a:t>
            </a:r>
            <a:r>
              <a:rPr lang="en-US" sz="2400" i="1" baseline="-25000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US" sz="2400" i="1" dirty="0" err="1" smtClean="0">
                <a:solidFill>
                  <a:schemeClr val="tx1"/>
                </a:solidFill>
                <a:latin typeface="+mn-lt"/>
                <a:sym typeface="Symbol"/>
              </a:rPr>
              <a:t>h</a:t>
            </a:r>
            <a:r>
              <a:rPr lang="en-US" sz="2400" i="1" dirty="0" err="1" smtClean="0">
                <a:solidFill>
                  <a:schemeClr val="tx1"/>
                </a:solidFill>
                <a:latin typeface="Symbol" pitchFamily="18" charset="2"/>
                <a:sym typeface="Symbol"/>
              </a:rPr>
              <a:t>n</a:t>
            </a:r>
            <a:r>
              <a:rPr lang="en-US" sz="2400" i="1" dirty="0" err="1" smtClean="0">
                <a:solidFill>
                  <a:schemeClr val="tx1"/>
                </a:solidFill>
                <a:latin typeface="Symbol" pitchFamily="18" charset="2"/>
              </a:rPr>
              <a:t>n</a:t>
            </a:r>
            <a:endParaRPr lang="en-US" sz="2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   </a:t>
            </a:r>
            <a:r>
              <a:rPr lang="en-US" sz="2000" i="1" dirty="0" err="1" smtClean="0">
                <a:solidFill>
                  <a:schemeClr val="tx1"/>
                </a:solidFill>
              </a:rPr>
              <a:t>B</a:t>
            </a:r>
            <a:r>
              <a:rPr lang="en-US" sz="2000" i="1" baseline="-25000" dirty="0" err="1" smtClean="0">
                <a:solidFill>
                  <a:schemeClr val="tx1"/>
                </a:solidFill>
              </a:rPr>
              <a:t>sig</a:t>
            </a:r>
            <a:r>
              <a:rPr lang="en-US" sz="2000" i="1" dirty="0" err="1" smtClean="0">
                <a:solidFill>
                  <a:schemeClr val="tx1"/>
                </a:solidFill>
              </a:rPr>
              <a:t>B</a:t>
            </a:r>
            <a:r>
              <a:rPr lang="en-US" sz="2000" i="1" baseline="-25000" dirty="0" err="1" smtClean="0">
                <a:solidFill>
                  <a:schemeClr val="tx1"/>
                </a:solidFill>
              </a:rPr>
              <a:t>tag</a:t>
            </a:r>
            <a:r>
              <a:rPr lang="en-US" sz="2000" i="1" baseline="-25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US" sz="2000" i="1" dirty="0" smtClean="0">
                <a:solidFill>
                  <a:schemeClr val="tx1"/>
                </a:solidFill>
              </a:rPr>
              <a:t>(</a:t>
            </a:r>
            <a:r>
              <a:rPr lang="en-US" sz="2000" i="1" dirty="0" err="1" smtClean="0">
                <a:solidFill>
                  <a:schemeClr val="tx1"/>
                </a:solidFill>
                <a:latin typeface="+mn-lt"/>
              </a:rPr>
              <a:t>h</a:t>
            </a:r>
            <a:r>
              <a:rPr lang="en-US" sz="2000" i="1" dirty="0" err="1" smtClean="0">
                <a:solidFill>
                  <a:schemeClr val="tx1"/>
                </a:solidFill>
                <a:latin typeface="Symbol" pitchFamily="18" charset="2"/>
              </a:rPr>
              <a:t>nn</a:t>
            </a:r>
            <a:r>
              <a:rPr lang="en-US" sz="2000" i="1" dirty="0" smtClean="0">
                <a:solidFill>
                  <a:schemeClr val="tx1"/>
                </a:solidFill>
              </a:rPr>
              <a:t>)(</a:t>
            </a:r>
            <a:r>
              <a:rPr lang="en-US" sz="2000" i="1" dirty="0" err="1" smtClean="0">
                <a:solidFill>
                  <a:schemeClr val="tx1"/>
                </a:solidFill>
              </a:rPr>
              <a:t>X</a:t>
            </a:r>
            <a:r>
              <a:rPr lang="en-US" sz="2400" b="1" i="1" dirty="0" err="1" smtClean="0">
                <a:solidFill>
                  <a:schemeClr val="tx1"/>
                </a:solidFill>
                <a:latin typeface="French Script MT" pitchFamily="66" charset="0"/>
              </a:rPr>
              <a:t>l</a:t>
            </a:r>
            <a:r>
              <a:rPr lang="en-US" sz="2000" i="1" dirty="0" err="1" smtClean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2000" i="1" dirty="0" smtClean="0">
                <a:solidFill>
                  <a:schemeClr val="tx1"/>
                </a:solidFill>
              </a:rPr>
              <a:t>) </a:t>
            </a:r>
            <a:r>
              <a:rPr lang="en-US" sz="2000" dirty="0" err="1" smtClean="0">
                <a:solidFill>
                  <a:schemeClr val="tx1"/>
                </a:solidFill>
              </a:rPr>
              <a:t>semil</a:t>
            </a:r>
            <a:r>
              <a:rPr lang="en-US" sz="2000" dirty="0" smtClean="0">
                <a:solidFill>
                  <a:schemeClr val="tx1"/>
                </a:solidFill>
              </a:rPr>
              <a:t>. tag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               </a:t>
            </a:r>
            <a:r>
              <a:rPr lang="en-US" sz="2000" i="1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US" sz="2000" i="1" dirty="0" smtClean="0">
                <a:solidFill>
                  <a:schemeClr val="tx1"/>
                </a:solidFill>
              </a:rPr>
              <a:t>(</a:t>
            </a:r>
            <a:r>
              <a:rPr lang="en-US" sz="2000" i="1" dirty="0" err="1" smtClean="0">
                <a:solidFill>
                  <a:schemeClr val="tx1"/>
                </a:solidFill>
                <a:latin typeface="+mn-lt"/>
              </a:rPr>
              <a:t>h</a:t>
            </a:r>
            <a:r>
              <a:rPr lang="en-US" sz="2000" i="1" dirty="0" err="1" smtClean="0">
                <a:solidFill>
                  <a:schemeClr val="tx1"/>
                </a:solidFill>
                <a:latin typeface="Symbol" pitchFamily="18" charset="2"/>
              </a:rPr>
              <a:t>nn</a:t>
            </a:r>
            <a:r>
              <a:rPr lang="en-US" sz="2000" i="1" dirty="0" smtClean="0">
                <a:solidFill>
                  <a:schemeClr val="tx1"/>
                </a:solidFill>
              </a:rPr>
              <a:t>)(X)    </a:t>
            </a:r>
            <a:r>
              <a:rPr lang="en-US" sz="2000" dirty="0" err="1" smtClean="0">
                <a:solidFill>
                  <a:schemeClr val="tx1"/>
                </a:solidFill>
              </a:rPr>
              <a:t>hadr</a:t>
            </a:r>
            <a:r>
              <a:rPr lang="en-US" sz="2000" dirty="0" smtClean="0">
                <a:solidFill>
                  <a:schemeClr val="tx1"/>
                </a:solidFill>
              </a:rPr>
              <a:t>. tag</a:t>
            </a:r>
          </a:p>
          <a:p>
            <a:pPr>
              <a:defRPr/>
            </a:pPr>
            <a:endParaRPr lang="sl-SI" sz="20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sl-SI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i="1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en-US" sz="2000" i="1" dirty="0" smtClean="0">
                <a:solidFill>
                  <a:schemeClr val="tx1"/>
                </a:solidFill>
              </a:rPr>
              <a:t>(B</a:t>
            </a:r>
            <a:r>
              <a:rPr lang="en-US" sz="2000" i="1" baseline="30000" dirty="0" smtClean="0">
                <a:solidFill>
                  <a:schemeClr val="tx1"/>
                </a:solidFill>
              </a:rPr>
              <a:t>+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sym typeface="Symbol"/>
              </a:rPr>
              <a:t> </a:t>
            </a:r>
            <a:r>
              <a:rPr lang="en-US" sz="2000" i="1" dirty="0" smtClean="0">
                <a:solidFill>
                  <a:schemeClr val="tx1"/>
                </a:solidFill>
              </a:rPr>
              <a:t>K</a:t>
            </a:r>
            <a:r>
              <a:rPr lang="sl-SI" sz="2000" i="1" baseline="30000" dirty="0" smtClean="0">
                <a:solidFill>
                  <a:schemeClr val="tx1"/>
                </a:solidFill>
              </a:rPr>
              <a:t>(</a:t>
            </a:r>
            <a:r>
              <a:rPr lang="sl-SI" sz="2000" i="1" dirty="0" smtClean="0">
                <a:solidFill>
                  <a:schemeClr val="tx1"/>
                </a:solidFill>
              </a:rPr>
              <a:t>*</a:t>
            </a:r>
            <a:r>
              <a:rPr lang="sl-SI" sz="2000" i="1" baseline="30000" dirty="0" smtClean="0">
                <a:solidFill>
                  <a:schemeClr val="tx1"/>
                </a:solidFill>
              </a:rPr>
              <a:t>)</a:t>
            </a:r>
            <a:r>
              <a:rPr lang="en-US" sz="2000" i="1" baseline="30000" dirty="0" smtClean="0">
                <a:solidFill>
                  <a:schemeClr val="tx1"/>
                </a:solidFill>
              </a:rPr>
              <a:t>+</a:t>
            </a:r>
            <a:r>
              <a:rPr lang="en-US" sz="2000" i="1" dirty="0" err="1" smtClean="0">
                <a:solidFill>
                  <a:schemeClr val="tx1"/>
                </a:solidFill>
                <a:latin typeface="Symbol" pitchFamily="18" charset="2"/>
              </a:rPr>
              <a:t>nn</a:t>
            </a:r>
            <a:r>
              <a:rPr lang="en-US" sz="2000" dirty="0" smtClean="0">
                <a:solidFill>
                  <a:schemeClr val="tx1"/>
                </a:solidFill>
              </a:rPr>
              <a:t>) can be measured </a:t>
            </a:r>
            <a:endParaRPr lang="sl-SI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to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en-US" sz="2000" dirty="0" smtClean="0">
                <a:solidFill>
                  <a:schemeClr val="tx1"/>
                </a:solidFill>
              </a:rPr>
              <a:t>30%</a:t>
            </a:r>
            <a:r>
              <a:rPr lang="sl-SI" sz="2000" dirty="0" smtClean="0">
                <a:solidFill>
                  <a:schemeClr val="tx1"/>
                </a:solidFill>
              </a:rPr>
              <a:t> with 50 ab</a:t>
            </a:r>
            <a:r>
              <a:rPr lang="sl-SI" sz="2000" baseline="30000" dirty="0" smtClean="0">
                <a:solidFill>
                  <a:schemeClr val="tx1"/>
                </a:solidFill>
              </a:rPr>
              <a:t>-1</a:t>
            </a:r>
            <a:r>
              <a:rPr lang="sl-SI" sz="2000" dirty="0" smtClean="0">
                <a:solidFill>
                  <a:schemeClr val="tx1"/>
                </a:solidFill>
              </a:rPr>
              <a:t>;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sl-SI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limits on right-handed</a:t>
            </a:r>
          </a:p>
          <a:p>
            <a:pPr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currents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1600" baseline="-250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3" name="Object 3"/>
          <p:cNvGraphicFramePr>
            <a:graphicFrameLocks noChangeAspect="1"/>
          </p:cNvGraphicFramePr>
          <p:nvPr/>
        </p:nvGraphicFramePr>
        <p:xfrm>
          <a:off x="505433" y="2443139"/>
          <a:ext cx="3950813" cy="1291998"/>
        </p:xfrm>
        <a:graphic>
          <a:graphicData uri="http://schemas.openxmlformats.org/presentationml/2006/ole">
            <p:oleObj spid="_x0000_s1159170" name="Equation" r:id="rId5" imgW="0" imgH="0" progId="Equation.3">
              <p:embed/>
            </p:oleObj>
          </a:graphicData>
        </a:graphic>
      </p:graphicFrame>
      <p:pic>
        <p:nvPicPr>
          <p:cNvPr id="35" name="Picture 34" descr="BKnunu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05310" y="482321"/>
            <a:ext cx="4722168" cy="1287864"/>
          </a:xfrm>
          <a:prstGeom prst="rect">
            <a:avLst/>
          </a:prstGeom>
        </p:spPr>
      </p:pic>
      <p:pic>
        <p:nvPicPr>
          <p:cNvPr id="52" name="Picture 51" descr="knunu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92" y="2007047"/>
            <a:ext cx="3397197" cy="3438626"/>
          </a:xfrm>
          <a:prstGeom prst="rect">
            <a:avLst/>
          </a:prstGeom>
        </p:spPr>
      </p:pic>
      <p:sp>
        <p:nvSpPr>
          <p:cNvPr id="53" name="Text Box 170"/>
          <p:cNvSpPr txBox="1">
            <a:spLocks noChangeArrowheads="1"/>
          </p:cNvSpPr>
          <p:nvPr/>
        </p:nvSpPr>
        <p:spPr bwMode="auto">
          <a:xfrm>
            <a:off x="4979976" y="5449212"/>
            <a:ext cx="1852495" cy="461665"/>
          </a:xfrm>
          <a:prstGeom prst="rect">
            <a:avLst/>
          </a:prstGeom>
          <a:solidFill>
            <a:srgbClr val="669900">
              <a:alpha val="3882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tx1"/>
                </a:solidFill>
              </a:rPr>
              <a:t>W. Altmannshofer et al., </a:t>
            </a:r>
          </a:p>
          <a:p>
            <a:r>
              <a:rPr lang="en-US" sz="1200" smtClean="0">
                <a:solidFill>
                  <a:schemeClr val="tx1"/>
                </a:solidFill>
              </a:rPr>
              <a:t>arXiv:0902.0160</a:t>
            </a:r>
            <a:endParaRPr lang="en-US" sz="1200" baseline="30000">
              <a:solidFill>
                <a:schemeClr val="tx1"/>
              </a:solidFill>
            </a:endParaRPr>
          </a:p>
        </p:txBody>
      </p:sp>
      <p:pic>
        <p:nvPicPr>
          <p:cNvPr id="54" name="Picture 53" descr="knunu_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21157" y="2109444"/>
            <a:ext cx="1171083" cy="538225"/>
          </a:xfrm>
          <a:prstGeom prst="rect">
            <a:avLst/>
          </a:prstGeom>
        </p:spPr>
      </p:pic>
      <p:pic>
        <p:nvPicPr>
          <p:cNvPr id="55" name="Picture 54" descr="knunu_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12410" y="5258656"/>
            <a:ext cx="1220524" cy="579887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 bwMode="auto">
          <a:xfrm>
            <a:off x="5988050" y="2063750"/>
            <a:ext cx="1509713" cy="3084513"/>
          </a:xfrm>
          <a:custGeom>
            <a:avLst/>
            <a:gdLst>
              <a:gd name="connsiteX0" fmla="*/ 346075 w 1509713"/>
              <a:gd name="connsiteY0" fmla="*/ 79375 h 3084513"/>
              <a:gd name="connsiteX1" fmla="*/ 393700 w 1509713"/>
              <a:gd name="connsiteY1" fmla="*/ 422275 h 3084513"/>
              <a:gd name="connsiteX2" fmla="*/ 479425 w 1509713"/>
              <a:gd name="connsiteY2" fmla="*/ 965200 h 3084513"/>
              <a:gd name="connsiteX3" fmla="*/ 622300 w 1509713"/>
              <a:gd name="connsiteY3" fmla="*/ 1603375 h 3084513"/>
              <a:gd name="connsiteX4" fmla="*/ 774700 w 1509713"/>
              <a:gd name="connsiteY4" fmla="*/ 2127250 h 3084513"/>
              <a:gd name="connsiteX5" fmla="*/ 889000 w 1509713"/>
              <a:gd name="connsiteY5" fmla="*/ 2384425 h 3084513"/>
              <a:gd name="connsiteX6" fmla="*/ 1136650 w 1509713"/>
              <a:gd name="connsiteY6" fmla="*/ 2784475 h 3084513"/>
              <a:gd name="connsiteX7" fmla="*/ 1308100 w 1509713"/>
              <a:gd name="connsiteY7" fmla="*/ 2974975 h 3084513"/>
              <a:gd name="connsiteX8" fmla="*/ 1422400 w 1509713"/>
              <a:gd name="connsiteY8" fmla="*/ 3070225 h 3084513"/>
              <a:gd name="connsiteX9" fmla="*/ 784225 w 1509713"/>
              <a:gd name="connsiteY9" fmla="*/ 3060700 h 3084513"/>
              <a:gd name="connsiteX10" fmla="*/ 717550 w 1509713"/>
              <a:gd name="connsiteY10" fmla="*/ 3022600 h 3084513"/>
              <a:gd name="connsiteX11" fmla="*/ 660400 w 1509713"/>
              <a:gd name="connsiteY11" fmla="*/ 2927350 h 3084513"/>
              <a:gd name="connsiteX12" fmla="*/ 536575 w 1509713"/>
              <a:gd name="connsiteY12" fmla="*/ 2679700 h 3084513"/>
              <a:gd name="connsiteX13" fmla="*/ 374650 w 1509713"/>
              <a:gd name="connsiteY13" fmla="*/ 2279650 h 3084513"/>
              <a:gd name="connsiteX14" fmla="*/ 250825 w 1509713"/>
              <a:gd name="connsiteY14" fmla="*/ 1755775 h 3084513"/>
              <a:gd name="connsiteX15" fmla="*/ 184150 w 1509713"/>
              <a:gd name="connsiteY15" fmla="*/ 1289050 h 3084513"/>
              <a:gd name="connsiteX16" fmla="*/ 88900 w 1509713"/>
              <a:gd name="connsiteY16" fmla="*/ 679450 h 3084513"/>
              <a:gd name="connsiteX17" fmla="*/ 41275 w 1509713"/>
              <a:gd name="connsiteY17" fmla="*/ 98425 h 3084513"/>
              <a:gd name="connsiteX18" fmla="*/ 50800 w 1509713"/>
              <a:gd name="connsiteY18" fmla="*/ 88900 h 3084513"/>
              <a:gd name="connsiteX19" fmla="*/ 346075 w 1509713"/>
              <a:gd name="connsiteY19" fmla="*/ 79375 h 308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09713" h="3084513">
                <a:moveTo>
                  <a:pt x="346075" y="79375"/>
                </a:moveTo>
                <a:cubicBezTo>
                  <a:pt x="403225" y="134937"/>
                  <a:pt x="371475" y="274638"/>
                  <a:pt x="393700" y="422275"/>
                </a:cubicBezTo>
                <a:cubicBezTo>
                  <a:pt x="415925" y="569912"/>
                  <a:pt x="441325" y="768350"/>
                  <a:pt x="479425" y="965200"/>
                </a:cubicBezTo>
                <a:cubicBezTo>
                  <a:pt x="517525" y="1162050"/>
                  <a:pt x="573088" y="1409700"/>
                  <a:pt x="622300" y="1603375"/>
                </a:cubicBezTo>
                <a:cubicBezTo>
                  <a:pt x="671513" y="1797050"/>
                  <a:pt x="730250" y="1997075"/>
                  <a:pt x="774700" y="2127250"/>
                </a:cubicBezTo>
                <a:cubicBezTo>
                  <a:pt x="819150" y="2257425"/>
                  <a:pt x="828675" y="2274888"/>
                  <a:pt x="889000" y="2384425"/>
                </a:cubicBezTo>
                <a:cubicBezTo>
                  <a:pt x="949325" y="2493962"/>
                  <a:pt x="1066800" y="2686050"/>
                  <a:pt x="1136650" y="2784475"/>
                </a:cubicBezTo>
                <a:cubicBezTo>
                  <a:pt x="1206500" y="2882900"/>
                  <a:pt x="1260475" y="2927350"/>
                  <a:pt x="1308100" y="2974975"/>
                </a:cubicBezTo>
                <a:cubicBezTo>
                  <a:pt x="1355725" y="3022600"/>
                  <a:pt x="1509713" y="3055938"/>
                  <a:pt x="1422400" y="3070225"/>
                </a:cubicBezTo>
                <a:cubicBezTo>
                  <a:pt x="1335088" y="3084513"/>
                  <a:pt x="901700" y="3068637"/>
                  <a:pt x="784225" y="3060700"/>
                </a:cubicBezTo>
                <a:cubicBezTo>
                  <a:pt x="666750" y="3052763"/>
                  <a:pt x="738187" y="3044825"/>
                  <a:pt x="717550" y="3022600"/>
                </a:cubicBezTo>
                <a:cubicBezTo>
                  <a:pt x="696913" y="3000375"/>
                  <a:pt x="690562" y="2984500"/>
                  <a:pt x="660400" y="2927350"/>
                </a:cubicBezTo>
                <a:cubicBezTo>
                  <a:pt x="630238" y="2870200"/>
                  <a:pt x="584200" y="2787650"/>
                  <a:pt x="536575" y="2679700"/>
                </a:cubicBezTo>
                <a:cubicBezTo>
                  <a:pt x="488950" y="2571750"/>
                  <a:pt x="422275" y="2433637"/>
                  <a:pt x="374650" y="2279650"/>
                </a:cubicBezTo>
                <a:cubicBezTo>
                  <a:pt x="327025" y="2125663"/>
                  <a:pt x="282575" y="1920875"/>
                  <a:pt x="250825" y="1755775"/>
                </a:cubicBezTo>
                <a:cubicBezTo>
                  <a:pt x="219075" y="1590675"/>
                  <a:pt x="211138" y="1468438"/>
                  <a:pt x="184150" y="1289050"/>
                </a:cubicBezTo>
                <a:cubicBezTo>
                  <a:pt x="157163" y="1109663"/>
                  <a:pt x="112712" y="877887"/>
                  <a:pt x="88900" y="679450"/>
                </a:cubicBezTo>
                <a:cubicBezTo>
                  <a:pt x="65088" y="481013"/>
                  <a:pt x="47625" y="196850"/>
                  <a:pt x="41275" y="98425"/>
                </a:cubicBezTo>
                <a:cubicBezTo>
                  <a:pt x="34925" y="0"/>
                  <a:pt x="0" y="90488"/>
                  <a:pt x="50800" y="88900"/>
                </a:cubicBezTo>
                <a:cubicBezTo>
                  <a:pt x="101600" y="87313"/>
                  <a:pt x="288925" y="23813"/>
                  <a:pt x="346075" y="79375"/>
                </a:cubicBezTo>
                <a:close/>
              </a:path>
            </a:pathLst>
          </a:custGeom>
          <a:solidFill>
            <a:srgbClr val="669900">
              <a:alpha val="5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5938838" y="2276475"/>
            <a:ext cx="2547937" cy="2889250"/>
          </a:xfrm>
          <a:custGeom>
            <a:avLst/>
            <a:gdLst>
              <a:gd name="connsiteX0" fmla="*/ 2452687 w 2547937"/>
              <a:gd name="connsiteY0" fmla="*/ 9525 h 2889250"/>
              <a:gd name="connsiteX1" fmla="*/ 1871662 w 2547937"/>
              <a:gd name="connsiteY1" fmla="*/ 57150 h 2889250"/>
              <a:gd name="connsiteX2" fmla="*/ 1290637 w 2547937"/>
              <a:gd name="connsiteY2" fmla="*/ 190500 h 2889250"/>
              <a:gd name="connsiteX3" fmla="*/ 1004887 w 2547937"/>
              <a:gd name="connsiteY3" fmla="*/ 285750 h 2889250"/>
              <a:gd name="connsiteX4" fmla="*/ 757237 w 2547937"/>
              <a:gd name="connsiteY4" fmla="*/ 466725 h 2889250"/>
              <a:gd name="connsiteX5" fmla="*/ 481012 w 2547937"/>
              <a:gd name="connsiteY5" fmla="*/ 800100 h 2889250"/>
              <a:gd name="connsiteX6" fmla="*/ 280987 w 2547937"/>
              <a:gd name="connsiteY6" fmla="*/ 1362075 h 2889250"/>
              <a:gd name="connsiteX7" fmla="*/ 128587 w 2547937"/>
              <a:gd name="connsiteY7" fmla="*/ 2047875 h 2889250"/>
              <a:gd name="connsiteX8" fmla="*/ 80962 w 2547937"/>
              <a:gd name="connsiteY8" fmla="*/ 2533650 h 2889250"/>
              <a:gd name="connsiteX9" fmla="*/ 42862 w 2547937"/>
              <a:gd name="connsiteY9" fmla="*/ 2800350 h 2889250"/>
              <a:gd name="connsiteX10" fmla="*/ 42862 w 2547937"/>
              <a:gd name="connsiteY10" fmla="*/ 2876550 h 2889250"/>
              <a:gd name="connsiteX11" fmla="*/ 300037 w 2547937"/>
              <a:gd name="connsiteY11" fmla="*/ 2876550 h 2889250"/>
              <a:gd name="connsiteX12" fmla="*/ 300037 w 2547937"/>
              <a:gd name="connsiteY12" fmla="*/ 2847975 h 2889250"/>
              <a:gd name="connsiteX13" fmla="*/ 319087 w 2547937"/>
              <a:gd name="connsiteY13" fmla="*/ 2676525 h 2889250"/>
              <a:gd name="connsiteX14" fmla="*/ 376237 w 2547937"/>
              <a:gd name="connsiteY14" fmla="*/ 2314575 h 2889250"/>
              <a:gd name="connsiteX15" fmla="*/ 433387 w 2547937"/>
              <a:gd name="connsiteY15" fmla="*/ 2000250 h 2889250"/>
              <a:gd name="connsiteX16" fmla="*/ 528637 w 2547937"/>
              <a:gd name="connsiteY16" fmla="*/ 1704975 h 2889250"/>
              <a:gd name="connsiteX17" fmla="*/ 671512 w 2547937"/>
              <a:gd name="connsiteY17" fmla="*/ 1228725 h 2889250"/>
              <a:gd name="connsiteX18" fmla="*/ 938212 w 2547937"/>
              <a:gd name="connsiteY18" fmla="*/ 800100 h 2889250"/>
              <a:gd name="connsiteX19" fmla="*/ 1243012 w 2547937"/>
              <a:gd name="connsiteY19" fmla="*/ 514350 h 2889250"/>
              <a:gd name="connsiteX20" fmla="*/ 1690687 w 2547937"/>
              <a:gd name="connsiteY20" fmla="*/ 314325 h 2889250"/>
              <a:gd name="connsiteX21" fmla="*/ 2214562 w 2547937"/>
              <a:gd name="connsiteY21" fmla="*/ 152400 h 2889250"/>
              <a:gd name="connsiteX22" fmla="*/ 2443162 w 2547937"/>
              <a:gd name="connsiteY22" fmla="*/ 114300 h 2889250"/>
              <a:gd name="connsiteX23" fmla="*/ 2452687 w 2547937"/>
              <a:gd name="connsiteY23" fmla="*/ 9525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47937" h="2889250">
                <a:moveTo>
                  <a:pt x="2452687" y="9525"/>
                </a:moveTo>
                <a:cubicBezTo>
                  <a:pt x="2357437" y="0"/>
                  <a:pt x="2065337" y="26988"/>
                  <a:pt x="1871662" y="57150"/>
                </a:cubicBezTo>
                <a:cubicBezTo>
                  <a:pt x="1677987" y="87312"/>
                  <a:pt x="1435099" y="152400"/>
                  <a:pt x="1290637" y="190500"/>
                </a:cubicBezTo>
                <a:cubicBezTo>
                  <a:pt x="1146175" y="228600"/>
                  <a:pt x="1093787" y="239713"/>
                  <a:pt x="1004887" y="285750"/>
                </a:cubicBezTo>
                <a:cubicBezTo>
                  <a:pt x="915987" y="331788"/>
                  <a:pt x="844549" y="381000"/>
                  <a:pt x="757237" y="466725"/>
                </a:cubicBezTo>
                <a:cubicBezTo>
                  <a:pt x="669925" y="552450"/>
                  <a:pt x="560387" y="650875"/>
                  <a:pt x="481012" y="800100"/>
                </a:cubicBezTo>
                <a:cubicBezTo>
                  <a:pt x="401637" y="949325"/>
                  <a:pt x="339724" y="1154113"/>
                  <a:pt x="280987" y="1362075"/>
                </a:cubicBezTo>
                <a:cubicBezTo>
                  <a:pt x="222250" y="1570037"/>
                  <a:pt x="161924" y="1852613"/>
                  <a:pt x="128587" y="2047875"/>
                </a:cubicBezTo>
                <a:cubicBezTo>
                  <a:pt x="95250" y="2243137"/>
                  <a:pt x="95249" y="2408238"/>
                  <a:pt x="80962" y="2533650"/>
                </a:cubicBezTo>
                <a:cubicBezTo>
                  <a:pt x="66675" y="2659062"/>
                  <a:pt x="49212" y="2743200"/>
                  <a:pt x="42862" y="2800350"/>
                </a:cubicBezTo>
                <a:cubicBezTo>
                  <a:pt x="36512" y="2857500"/>
                  <a:pt x="0" y="2863850"/>
                  <a:pt x="42862" y="2876550"/>
                </a:cubicBezTo>
                <a:cubicBezTo>
                  <a:pt x="85725" y="2889250"/>
                  <a:pt x="257175" y="2881313"/>
                  <a:pt x="300037" y="2876550"/>
                </a:cubicBezTo>
                <a:cubicBezTo>
                  <a:pt x="342900" y="2871788"/>
                  <a:pt x="296862" y="2881312"/>
                  <a:pt x="300037" y="2847975"/>
                </a:cubicBezTo>
                <a:cubicBezTo>
                  <a:pt x="303212" y="2814638"/>
                  <a:pt x="306387" y="2765425"/>
                  <a:pt x="319087" y="2676525"/>
                </a:cubicBezTo>
                <a:cubicBezTo>
                  <a:pt x="331787" y="2587625"/>
                  <a:pt x="357187" y="2427287"/>
                  <a:pt x="376237" y="2314575"/>
                </a:cubicBezTo>
                <a:cubicBezTo>
                  <a:pt x="395287" y="2201863"/>
                  <a:pt x="407987" y="2101850"/>
                  <a:pt x="433387" y="2000250"/>
                </a:cubicBezTo>
                <a:cubicBezTo>
                  <a:pt x="458787" y="1898650"/>
                  <a:pt x="488950" y="1833563"/>
                  <a:pt x="528637" y="1704975"/>
                </a:cubicBezTo>
                <a:cubicBezTo>
                  <a:pt x="568325" y="1576388"/>
                  <a:pt x="603250" y="1379537"/>
                  <a:pt x="671512" y="1228725"/>
                </a:cubicBezTo>
                <a:cubicBezTo>
                  <a:pt x="739774" y="1077913"/>
                  <a:pt x="842962" y="919163"/>
                  <a:pt x="938212" y="800100"/>
                </a:cubicBezTo>
                <a:cubicBezTo>
                  <a:pt x="1033462" y="681037"/>
                  <a:pt x="1117600" y="595312"/>
                  <a:pt x="1243012" y="514350"/>
                </a:cubicBezTo>
                <a:cubicBezTo>
                  <a:pt x="1368424" y="433388"/>
                  <a:pt x="1528762" y="374650"/>
                  <a:pt x="1690687" y="314325"/>
                </a:cubicBezTo>
                <a:cubicBezTo>
                  <a:pt x="1852612" y="254000"/>
                  <a:pt x="2089150" y="185738"/>
                  <a:pt x="2214562" y="152400"/>
                </a:cubicBezTo>
                <a:cubicBezTo>
                  <a:pt x="2339975" y="119063"/>
                  <a:pt x="2405062" y="139700"/>
                  <a:pt x="2443162" y="114300"/>
                </a:cubicBezTo>
                <a:cubicBezTo>
                  <a:pt x="2481262" y="88900"/>
                  <a:pt x="2547937" y="19050"/>
                  <a:pt x="2452687" y="9525"/>
                </a:cubicBezTo>
                <a:close/>
              </a:path>
            </a:pathLst>
          </a:custGeom>
          <a:solidFill>
            <a:srgbClr val="669900">
              <a:alpha val="49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8058150" y="2171700"/>
            <a:ext cx="323850" cy="752475"/>
          </a:xfrm>
          <a:custGeom>
            <a:avLst/>
            <a:gdLst>
              <a:gd name="connsiteX0" fmla="*/ 0 w 323850"/>
              <a:gd name="connsiteY0" fmla="*/ 0 h 752475"/>
              <a:gd name="connsiteX1" fmla="*/ 85725 w 323850"/>
              <a:gd name="connsiteY1" fmla="*/ 190500 h 752475"/>
              <a:gd name="connsiteX2" fmla="*/ 190500 w 323850"/>
              <a:gd name="connsiteY2" fmla="*/ 466725 h 752475"/>
              <a:gd name="connsiteX3" fmla="*/ 247650 w 323850"/>
              <a:gd name="connsiteY3" fmla="*/ 619125 h 752475"/>
              <a:gd name="connsiteX4" fmla="*/ 323850 w 323850"/>
              <a:gd name="connsiteY4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50" h="752475">
                <a:moveTo>
                  <a:pt x="0" y="0"/>
                </a:moveTo>
                <a:cubicBezTo>
                  <a:pt x="26987" y="56356"/>
                  <a:pt x="53975" y="112713"/>
                  <a:pt x="85725" y="190500"/>
                </a:cubicBezTo>
                <a:cubicBezTo>
                  <a:pt x="117475" y="268287"/>
                  <a:pt x="163513" y="395288"/>
                  <a:pt x="190500" y="466725"/>
                </a:cubicBezTo>
                <a:cubicBezTo>
                  <a:pt x="217487" y="538162"/>
                  <a:pt x="225425" y="571500"/>
                  <a:pt x="247650" y="619125"/>
                </a:cubicBezTo>
                <a:cubicBezTo>
                  <a:pt x="269875" y="666750"/>
                  <a:pt x="296862" y="709612"/>
                  <a:pt x="323850" y="75247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Freeform 14"/>
          <p:cNvSpPr/>
          <p:nvPr/>
        </p:nvSpPr>
        <p:spPr bwMode="auto">
          <a:xfrm>
            <a:off x="6648450" y="2695575"/>
            <a:ext cx="1743075" cy="2438400"/>
          </a:xfrm>
          <a:custGeom>
            <a:avLst/>
            <a:gdLst>
              <a:gd name="connsiteX0" fmla="*/ 0 w 1743075"/>
              <a:gd name="connsiteY0" fmla="*/ 2438400 h 2438400"/>
              <a:gd name="connsiteX1" fmla="*/ 104775 w 1743075"/>
              <a:gd name="connsiteY1" fmla="*/ 2047875 h 2438400"/>
              <a:gd name="connsiteX2" fmla="*/ 247650 w 1743075"/>
              <a:gd name="connsiteY2" fmla="*/ 1552575 h 2438400"/>
              <a:gd name="connsiteX3" fmla="*/ 457200 w 1743075"/>
              <a:gd name="connsiteY3" fmla="*/ 1076325 h 2438400"/>
              <a:gd name="connsiteX4" fmla="*/ 752475 w 1743075"/>
              <a:gd name="connsiteY4" fmla="*/ 628650 h 2438400"/>
              <a:gd name="connsiteX5" fmla="*/ 1038225 w 1743075"/>
              <a:gd name="connsiteY5" fmla="*/ 342900 h 2438400"/>
              <a:gd name="connsiteX6" fmla="*/ 1381125 w 1743075"/>
              <a:gd name="connsiteY6" fmla="*/ 123825 h 2438400"/>
              <a:gd name="connsiteX7" fmla="*/ 1628775 w 1743075"/>
              <a:gd name="connsiteY7" fmla="*/ 28575 h 2438400"/>
              <a:gd name="connsiteX8" fmla="*/ 1743075 w 1743075"/>
              <a:gd name="connsiteY8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3075" h="2438400">
                <a:moveTo>
                  <a:pt x="0" y="2438400"/>
                </a:moveTo>
                <a:cubicBezTo>
                  <a:pt x="31750" y="2316956"/>
                  <a:pt x="63500" y="2195513"/>
                  <a:pt x="104775" y="2047875"/>
                </a:cubicBezTo>
                <a:cubicBezTo>
                  <a:pt x="146050" y="1900238"/>
                  <a:pt x="188913" y="1714500"/>
                  <a:pt x="247650" y="1552575"/>
                </a:cubicBezTo>
                <a:cubicBezTo>
                  <a:pt x="306387" y="1390650"/>
                  <a:pt x="373063" y="1230312"/>
                  <a:pt x="457200" y="1076325"/>
                </a:cubicBezTo>
                <a:cubicBezTo>
                  <a:pt x="541337" y="922338"/>
                  <a:pt x="655638" y="750887"/>
                  <a:pt x="752475" y="628650"/>
                </a:cubicBezTo>
                <a:cubicBezTo>
                  <a:pt x="849312" y="506413"/>
                  <a:pt x="933450" y="427037"/>
                  <a:pt x="1038225" y="342900"/>
                </a:cubicBezTo>
                <a:cubicBezTo>
                  <a:pt x="1143000" y="258763"/>
                  <a:pt x="1282700" y="176212"/>
                  <a:pt x="1381125" y="123825"/>
                </a:cubicBezTo>
                <a:cubicBezTo>
                  <a:pt x="1479550" y="71438"/>
                  <a:pt x="1568450" y="49212"/>
                  <a:pt x="1628775" y="28575"/>
                </a:cubicBezTo>
                <a:cubicBezTo>
                  <a:pt x="1689100" y="7938"/>
                  <a:pt x="1716087" y="3969"/>
                  <a:pt x="1743075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7" name="Straight Arrow Connector 16"/>
          <p:cNvCxnSpPr>
            <a:stCxn id="15" idx="4"/>
          </p:cNvCxnSpPr>
          <p:nvPr/>
        </p:nvCxnSpPr>
        <p:spPr bwMode="auto">
          <a:xfrm flipH="1" flipV="1">
            <a:off x="7210425" y="3200400"/>
            <a:ext cx="190500" cy="12382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7981950" y="2486026"/>
            <a:ext cx="200025" cy="6667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6377354" y="3622431"/>
            <a:ext cx="82062" cy="105508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1775" y="348615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rgbClr val="C00000"/>
                </a:solidFill>
              </a:rPr>
              <a:t>SM</a:t>
            </a:r>
            <a:endParaRPr lang="sl-SI" sz="1600" dirty="0">
              <a:solidFill>
                <a:srgbClr val="C00000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3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SuperKEKB requirements</a:t>
            </a:r>
            <a:endParaRPr lang="en-US" sz="2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0" y="1113693"/>
            <a:ext cx="51251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  <a:sym typeface="Symbol"/>
              </a:rPr>
              <a:t>  </a:t>
            </a:r>
            <a:r>
              <a:rPr lang="en-US" dirty="0" smtClean="0">
                <a:solidFill>
                  <a:srgbClr val="006600"/>
                </a:solidFill>
                <a:latin typeface="Lucida Calligraphy" pitchFamily="66" charset="0"/>
              </a:rPr>
              <a:t>O</a:t>
            </a:r>
            <a:r>
              <a:rPr lang="en-US" dirty="0" smtClean="0">
                <a:solidFill>
                  <a:srgbClr val="006600"/>
                </a:solidFill>
              </a:rPr>
              <a:t>(10</a:t>
            </a:r>
            <a:r>
              <a:rPr lang="en-US" baseline="30000" dirty="0" smtClean="0">
                <a:solidFill>
                  <a:srgbClr val="006600"/>
                </a:solidFill>
              </a:rPr>
              <a:t>2</a:t>
            </a:r>
            <a:r>
              <a:rPr lang="en-US" dirty="0" smtClean="0">
                <a:solidFill>
                  <a:srgbClr val="006600"/>
                </a:solidFill>
              </a:rPr>
              <a:t>) higher luminosity</a:t>
            </a:r>
            <a:endParaRPr lang="sl-SI" dirty="0" smtClean="0">
              <a:solidFill>
                <a:srgbClr val="006600"/>
              </a:solidFill>
            </a:endParaRPr>
          </a:p>
          <a:p>
            <a:r>
              <a:rPr lang="sl-SI" dirty="0" smtClean="0">
                <a:solidFill>
                  <a:srgbClr val="006600"/>
                </a:solidFill>
              </a:rPr>
              <a:t>        </a:t>
            </a:r>
            <a:r>
              <a:rPr lang="sl-SI" dirty="0" smtClean="0">
                <a:solidFill>
                  <a:schemeClr val="tx1"/>
                </a:solidFill>
              </a:rPr>
              <a:t>SuperKEKB will deliver 50 ab</a:t>
            </a:r>
            <a:r>
              <a:rPr lang="sl-SI" baseline="30000" dirty="0" smtClean="0">
                <a:solidFill>
                  <a:schemeClr val="tx1"/>
                </a:solidFill>
              </a:rPr>
              <a:t>-1</a:t>
            </a:r>
          </a:p>
          <a:p>
            <a:endParaRPr lang="sl-SI" dirty="0" smtClean="0">
              <a:solidFill>
                <a:srgbClr val="006600"/>
              </a:solidFill>
            </a:endParaRPr>
          </a:p>
          <a:p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complementarity to other intensity frontiers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experiments (LHCb, BES III, ....); </a:t>
            </a:r>
          </a:p>
          <a:p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accurate theoretical predictions to compare to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328997" y="641052"/>
            <a:ext cx="3815003" cy="2704458"/>
            <a:chOff x="5328997" y="641052"/>
            <a:chExt cx="3815003" cy="2704458"/>
          </a:xfrm>
        </p:grpSpPr>
        <p:pic>
          <p:nvPicPr>
            <p:cNvPr id="5" name="図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787090"/>
              <a:ext cx="3329354" cy="2558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28997" y="641052"/>
              <a:ext cx="6928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600" dirty="0" smtClean="0">
                  <a:solidFill>
                    <a:schemeClr val="tx1"/>
                  </a:solidFill>
                  <a:latin typeface="Lucida Calligraphy" pitchFamily="66" charset="0"/>
                </a:rPr>
                <a:t>∫L </a:t>
              </a:r>
              <a:r>
                <a:rPr lang="sl-SI" sz="1600" dirty="0" smtClean="0">
                  <a:solidFill>
                    <a:schemeClr val="tx1"/>
                  </a:solidFill>
                  <a:latin typeface="+mn-lt"/>
                </a:rPr>
                <a:t>dt</a:t>
              </a:r>
            </a:p>
            <a:p>
              <a:r>
                <a:rPr lang="sl-SI" sz="1600" dirty="0" smtClean="0">
                  <a:solidFill>
                    <a:schemeClr val="tx1"/>
                  </a:solidFill>
                  <a:latin typeface="+mn-lt"/>
                </a:rPr>
                <a:t>[ab</a:t>
              </a:r>
              <a:r>
                <a:rPr lang="sl-SI" sz="1600" baseline="30000" dirty="0" smtClean="0">
                  <a:solidFill>
                    <a:schemeClr val="tx1"/>
                  </a:solidFill>
                  <a:latin typeface="+mn-lt"/>
                </a:rPr>
                <a:t>-1</a:t>
              </a:r>
              <a:r>
                <a:rPr lang="sl-SI" sz="1600" dirty="0" smtClean="0">
                  <a:solidFill>
                    <a:schemeClr val="tx1"/>
                  </a:solidFill>
                  <a:latin typeface="+mn-lt"/>
                </a:rPr>
                <a:t>]</a:t>
              </a:r>
              <a:endParaRPr lang="sl-SI" sz="1600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6115176" y="1332714"/>
              <a:ext cx="2641962" cy="3717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6100522" y="2246383"/>
              <a:ext cx="2703509" cy="4448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6272705" y="1942314"/>
              <a:ext cx="1636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dirty="0" smtClean="0">
                  <a:solidFill>
                    <a:srgbClr val="C00000"/>
                  </a:solidFill>
                </a:rPr>
                <a:t>current B factories</a:t>
              </a:r>
              <a:endParaRPr lang="sl-SI" sz="1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39025" y="983220"/>
              <a:ext cx="20970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600" dirty="0" smtClean="0">
                  <a:solidFill>
                    <a:srgbClr val="008000"/>
                  </a:solidFill>
                  <a:latin typeface="Lucida Calligraphy" pitchFamily="66" charset="0"/>
                </a:rPr>
                <a:t>∫L </a:t>
              </a:r>
              <a:r>
                <a:rPr lang="sl-SI" sz="1600" dirty="0" smtClean="0">
                  <a:solidFill>
                    <a:srgbClr val="008000"/>
                  </a:solidFill>
                </a:rPr>
                <a:t>dt=50 ab</a:t>
              </a:r>
              <a:r>
                <a:rPr lang="sl-SI" sz="1600" baseline="30000" dirty="0" smtClean="0">
                  <a:solidFill>
                    <a:srgbClr val="008000"/>
                  </a:solidFill>
                </a:rPr>
                <a:t>-1</a:t>
              </a:r>
              <a:r>
                <a:rPr lang="sl-SI" sz="1600" dirty="0" smtClean="0">
                  <a:solidFill>
                    <a:srgbClr val="C00000"/>
                  </a:solidFill>
                </a:rPr>
                <a:t> </a:t>
              </a:r>
              <a:r>
                <a:rPr lang="sl-SI" sz="1600" dirty="0" smtClean="0">
                  <a:solidFill>
                    <a:srgbClr val="008000"/>
                  </a:solidFill>
                </a:rPr>
                <a:t>(2022)</a:t>
              </a:r>
              <a:endParaRPr lang="sl-SI" sz="1600" baseline="30000" dirty="0">
                <a:solidFill>
                  <a:srgbClr val="008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756032" y="2309448"/>
              <a:ext cx="3200400" cy="87923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l-SI" sz="18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87980" y="2368061"/>
              <a:ext cx="3256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200" dirty="0" smtClean="0">
                  <a:solidFill>
                    <a:schemeClr val="tx1"/>
                  </a:solidFill>
                </a:rPr>
                <a:t>2010   2012   2014   2016  2018  2020   2022</a:t>
              </a:r>
              <a:endParaRPr lang="sl-SI" sz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r>
              <a:rPr lang="sl-SI" sz="2400" dirty="0" smtClean="0"/>
              <a:t>SuperKEKB requirements</a:t>
            </a:r>
            <a:endParaRPr lang="en-US" sz="2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0" y="1055079"/>
            <a:ext cx="51251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Symbol"/>
              </a:rPr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Calligraphy" pitchFamily="66" charset="0"/>
              </a:rPr>
              <a:t>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(10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higher luminosity</a:t>
            </a:r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l-SI" dirty="0" smtClean="0">
              <a:solidFill>
                <a:srgbClr val="006600"/>
              </a:solidFill>
            </a:endParaRPr>
          </a:p>
          <a:p>
            <a:endParaRPr lang="sl-SI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 </a:t>
            </a:r>
            <a:r>
              <a:rPr lang="sl-SI" dirty="0" smtClean="0">
                <a:solidFill>
                  <a:srgbClr val="006600"/>
                </a:solidFill>
              </a:rPr>
              <a:t>complementarity</a:t>
            </a:r>
            <a:r>
              <a:rPr lang="sl-SI" dirty="0" smtClean="0">
                <a:solidFill>
                  <a:schemeClr val="tx1"/>
                </a:solidFill>
              </a:rPr>
              <a:t> to other intensity frontiers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experiments (LHCb, BES III, ....); </a:t>
            </a:r>
          </a:p>
          <a:p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accurate theoretical predictions to compare to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4" name="Picture 13" descr="compl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799" y="480646"/>
            <a:ext cx="4493807" cy="47820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7910512" y="1038225"/>
            <a:ext cx="452438" cy="328613"/>
          </a:xfrm>
          <a:prstGeom prst="rect">
            <a:avLst/>
          </a:prstGeom>
          <a:solidFill>
            <a:srgbClr val="006600">
              <a:alpha val="28000"/>
            </a:srgbClr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905750" y="2252662"/>
            <a:ext cx="466725" cy="171451"/>
          </a:xfrm>
          <a:prstGeom prst="rect">
            <a:avLst/>
          </a:prstGeom>
          <a:solidFill>
            <a:srgbClr val="006600">
              <a:alpha val="32000"/>
            </a:srgbClr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915275" y="2943225"/>
            <a:ext cx="452438" cy="514350"/>
          </a:xfrm>
          <a:prstGeom prst="rect">
            <a:avLst/>
          </a:prstGeom>
          <a:solidFill>
            <a:srgbClr val="006600">
              <a:alpha val="30000"/>
            </a:srgbClr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910512" y="3976688"/>
            <a:ext cx="466726" cy="509587"/>
          </a:xfrm>
          <a:prstGeom prst="rect">
            <a:avLst/>
          </a:prstGeom>
          <a:solidFill>
            <a:srgbClr val="006600">
              <a:alpha val="29000"/>
            </a:srgbClr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905750" y="1390651"/>
            <a:ext cx="461963" cy="833437"/>
          </a:xfrm>
          <a:prstGeom prst="rect">
            <a:avLst/>
          </a:prstGeom>
          <a:solidFill>
            <a:srgbClr val="C00000">
              <a:alpha val="29000"/>
            </a:srgbClr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905750" y="2438400"/>
            <a:ext cx="466725" cy="471488"/>
          </a:xfrm>
          <a:prstGeom prst="rect">
            <a:avLst/>
          </a:prstGeom>
          <a:solidFill>
            <a:srgbClr val="C00000">
              <a:alpha val="28000"/>
            </a:srgbClr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915275" y="3481388"/>
            <a:ext cx="457200" cy="466725"/>
          </a:xfrm>
          <a:prstGeom prst="rect">
            <a:avLst/>
          </a:prstGeom>
          <a:solidFill>
            <a:srgbClr val="C00000">
              <a:alpha val="28000"/>
            </a:srgbClr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915275" y="4505324"/>
            <a:ext cx="466725" cy="495301"/>
          </a:xfrm>
          <a:prstGeom prst="rect">
            <a:avLst/>
          </a:prstGeom>
          <a:solidFill>
            <a:srgbClr val="002060">
              <a:alpha val="30000"/>
            </a:srgbClr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920037" y="852488"/>
            <a:ext cx="438151" cy="147637"/>
          </a:xfrm>
          <a:prstGeom prst="rect">
            <a:avLst/>
          </a:prstGeom>
          <a:solidFill>
            <a:srgbClr val="002060">
              <a:alpha val="30000"/>
            </a:srgbClr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8" name="Text Box 170"/>
          <p:cNvSpPr txBox="1">
            <a:spLocks noChangeArrowheads="1"/>
          </p:cNvSpPr>
          <p:nvPr/>
        </p:nvSpPr>
        <p:spPr bwMode="auto">
          <a:xfrm>
            <a:off x="2377454" y="3374227"/>
            <a:ext cx="1779461" cy="646331"/>
          </a:xfrm>
          <a:prstGeom prst="rect">
            <a:avLst/>
          </a:prstGeom>
          <a:solidFill>
            <a:srgbClr val="669900">
              <a:alpha val="3882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G. Isidori</a:t>
            </a:r>
            <a:r>
              <a:rPr lang="en-US" sz="1200" dirty="0" smtClean="0">
                <a:solidFill>
                  <a:schemeClr val="tx1"/>
                </a:solidFill>
              </a:rPr>
              <a:t> et al., </a:t>
            </a:r>
            <a:endParaRPr lang="sl-SI" sz="1200" dirty="0" smtClean="0">
              <a:solidFill>
                <a:schemeClr val="tx1"/>
              </a:solidFill>
            </a:endParaRPr>
          </a:p>
          <a:p>
            <a:r>
              <a:rPr lang="sl-SI" sz="1200" dirty="0" smtClean="0">
                <a:solidFill>
                  <a:schemeClr val="tx1"/>
                </a:solidFill>
              </a:rPr>
              <a:t>Ann.Rev.Nucl.Part.Sci. </a:t>
            </a:r>
          </a:p>
          <a:p>
            <a:r>
              <a:rPr lang="sl-SI" sz="1200" dirty="0" smtClean="0">
                <a:solidFill>
                  <a:schemeClr val="tx1"/>
                </a:solidFill>
              </a:rPr>
              <a:t>60, 355 (2010)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2737" y="3681045"/>
            <a:ext cx="1629509" cy="338554"/>
          </a:xfrm>
          <a:prstGeom prst="rect">
            <a:avLst/>
          </a:prstGeom>
          <a:solidFill>
            <a:srgbClr val="006600">
              <a:alpha val="31000"/>
            </a:srgbClr>
          </a:solidFill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Super B factory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2738" y="4079630"/>
            <a:ext cx="726832" cy="338554"/>
          </a:xfrm>
          <a:prstGeom prst="rect">
            <a:avLst/>
          </a:prstGeom>
          <a:solidFill>
            <a:srgbClr val="C00000">
              <a:alpha val="28000"/>
            </a:srgb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LHCb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1014" y="4501661"/>
            <a:ext cx="1535724" cy="338554"/>
          </a:xfrm>
          <a:prstGeom prst="rect">
            <a:avLst/>
          </a:prstGeom>
          <a:solidFill>
            <a:srgbClr val="002060">
              <a:alpha val="32000"/>
            </a:srgbClr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K experiments</a:t>
            </a:r>
            <a:endParaRPr lang="sl-SI" sz="1600" dirty="0">
              <a:solidFill>
                <a:schemeClr val="tx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091721" y="5250474"/>
            <a:ext cx="4887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" i="1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sz="800" i="1" dirty="0" smtClean="0">
                <a:solidFill>
                  <a:schemeClr val="tx1"/>
                </a:solidFill>
              </a:rPr>
              <a:t>(B </a:t>
            </a:r>
            <a:r>
              <a:rPr lang="sl-SI" sz="800" i="1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sl-SI" sz="800" i="1" dirty="0" smtClean="0">
                <a:solidFill>
                  <a:schemeClr val="tx1"/>
                </a:solidFill>
              </a:rPr>
              <a:t>X</a:t>
            </a:r>
            <a:r>
              <a:rPr lang="sl-SI" sz="800" i="1" baseline="-25000" dirty="0" smtClean="0">
                <a:solidFill>
                  <a:schemeClr val="tx1"/>
                </a:solidFill>
              </a:rPr>
              <a:t>s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sz="800" dirty="0" smtClean="0">
                <a:solidFill>
                  <a:schemeClr val="tx1"/>
                </a:solidFill>
              </a:rPr>
              <a:t>)                                                                                                   6%          Super-B</a:t>
            </a:r>
          </a:p>
          <a:p>
            <a:r>
              <a:rPr lang="sl-SI" sz="800" i="1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sz="800" i="1" dirty="0" smtClean="0">
                <a:solidFill>
                  <a:schemeClr val="tx1"/>
                </a:solidFill>
              </a:rPr>
              <a:t>(B </a:t>
            </a:r>
            <a:r>
              <a:rPr lang="sl-SI" sz="800" i="1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sl-SI" sz="800" i="1" dirty="0" smtClean="0">
                <a:solidFill>
                  <a:schemeClr val="tx1"/>
                </a:solidFill>
              </a:rPr>
              <a:t>X</a:t>
            </a:r>
            <a:r>
              <a:rPr lang="sl-SI" sz="800" i="1" baseline="-25000" dirty="0" smtClean="0">
                <a:solidFill>
                  <a:schemeClr val="tx1"/>
                </a:solidFill>
              </a:rPr>
              <a:t>d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sz="800" dirty="0" smtClean="0">
                <a:solidFill>
                  <a:schemeClr val="tx1"/>
                </a:solidFill>
              </a:rPr>
              <a:t>)                                                                                                   20%        Super-B</a:t>
            </a:r>
          </a:p>
          <a:p>
            <a:r>
              <a:rPr lang="sl-SI" sz="800" i="1" dirty="0" smtClean="0">
                <a:solidFill>
                  <a:schemeClr val="tx1"/>
                </a:solidFill>
              </a:rPr>
              <a:t>S(B </a:t>
            </a:r>
            <a:r>
              <a:rPr lang="sl-SI" sz="800" i="1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rg</a:t>
            </a:r>
            <a:r>
              <a:rPr lang="sl-SI" sz="800" dirty="0" smtClean="0">
                <a:solidFill>
                  <a:schemeClr val="tx1"/>
                </a:solidFill>
              </a:rPr>
              <a:t>)                                                                                                     0.15        Super-B</a:t>
            </a:r>
          </a:p>
          <a:p>
            <a:r>
              <a:rPr lang="sl-SI" sz="800" i="1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sz="800" i="1" dirty="0" smtClean="0">
                <a:solidFill>
                  <a:schemeClr val="tx1"/>
                </a:solidFill>
              </a:rPr>
              <a:t>(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t</a:t>
            </a:r>
            <a:r>
              <a:rPr lang="sl-SI" sz="800" i="1" dirty="0" smtClean="0">
                <a:solidFill>
                  <a:schemeClr val="tx1"/>
                </a:solidFill>
              </a:rPr>
              <a:t> </a:t>
            </a:r>
            <a:r>
              <a:rPr lang="sl-SI" sz="800" i="1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mg</a:t>
            </a:r>
            <a:r>
              <a:rPr lang="sl-SI" sz="800" i="1" dirty="0" smtClean="0">
                <a:solidFill>
                  <a:schemeClr val="tx1"/>
                </a:solidFill>
              </a:rPr>
              <a:t>) </a:t>
            </a:r>
            <a:r>
              <a:rPr lang="sl-SI" sz="800" dirty="0" smtClean="0">
                <a:solidFill>
                  <a:schemeClr val="tx1"/>
                </a:solidFill>
              </a:rPr>
              <a:t>                                                                                                     3 </a:t>
            </a:r>
            <a:r>
              <a:rPr lang="sl-SI" sz="800" dirty="0" smtClean="0">
                <a:solidFill>
                  <a:schemeClr val="tx1"/>
                </a:solidFill>
                <a:latin typeface="Arial"/>
                <a:cs typeface="Arial"/>
              </a:rPr>
              <a:t>·</a:t>
            </a:r>
            <a:r>
              <a:rPr lang="sl-SI" sz="800" dirty="0" smtClean="0">
                <a:solidFill>
                  <a:schemeClr val="tx1"/>
                </a:solidFill>
              </a:rPr>
              <a:t>10</a:t>
            </a:r>
            <a:r>
              <a:rPr lang="sl-SI" sz="800" baseline="30000" dirty="0" smtClean="0">
                <a:solidFill>
                  <a:schemeClr val="tx1"/>
                </a:solidFill>
              </a:rPr>
              <a:t>-9</a:t>
            </a:r>
            <a:r>
              <a:rPr lang="sl-SI" sz="800" dirty="0" smtClean="0">
                <a:solidFill>
                  <a:schemeClr val="tx1"/>
                </a:solidFill>
              </a:rPr>
              <a:t>     Super-B (90% U.L.)</a:t>
            </a:r>
          </a:p>
          <a:p>
            <a:r>
              <a:rPr lang="sl-SI" sz="800" i="1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sz="800" i="1" dirty="0" smtClean="0">
                <a:solidFill>
                  <a:schemeClr val="tx1"/>
                </a:solidFill>
              </a:rPr>
              <a:t>(B</a:t>
            </a:r>
            <a:r>
              <a:rPr lang="sl-SI" sz="800" i="1" baseline="30000" dirty="0" smtClean="0">
                <a:solidFill>
                  <a:schemeClr val="tx1"/>
                </a:solidFill>
              </a:rPr>
              <a:t>+</a:t>
            </a:r>
            <a:r>
              <a:rPr lang="sl-SI" sz="800" i="1" dirty="0" smtClean="0">
                <a:solidFill>
                  <a:schemeClr val="tx1"/>
                </a:solidFill>
              </a:rPr>
              <a:t> </a:t>
            </a:r>
            <a:r>
              <a:rPr lang="sl-SI" sz="800" i="1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sl-SI" sz="800" i="1" dirty="0" smtClean="0">
                <a:solidFill>
                  <a:schemeClr val="tx1"/>
                </a:solidFill>
              </a:rPr>
              <a:t>D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tn</a:t>
            </a:r>
            <a:r>
              <a:rPr lang="sl-SI" sz="800" dirty="0" smtClean="0">
                <a:solidFill>
                  <a:schemeClr val="tx1"/>
                </a:solidFill>
              </a:rPr>
              <a:t>)                                                                                                  3%          Super-B</a:t>
            </a:r>
          </a:p>
          <a:p>
            <a:r>
              <a:rPr lang="sl-SI" sz="800" i="1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sz="800" i="1" dirty="0" smtClean="0">
                <a:solidFill>
                  <a:schemeClr val="tx1"/>
                </a:solidFill>
              </a:rPr>
              <a:t>(B</a:t>
            </a:r>
            <a:r>
              <a:rPr lang="sl-SI" sz="800" i="1" baseline="-25000" dirty="0" smtClean="0">
                <a:solidFill>
                  <a:schemeClr val="tx1"/>
                </a:solidFill>
              </a:rPr>
              <a:t>s</a:t>
            </a:r>
            <a:r>
              <a:rPr lang="sl-SI" sz="800" i="1" dirty="0" smtClean="0">
                <a:solidFill>
                  <a:schemeClr val="tx1"/>
                </a:solidFill>
              </a:rPr>
              <a:t> </a:t>
            </a:r>
            <a:r>
              <a:rPr lang="sl-SI" sz="800" i="1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gg</a:t>
            </a:r>
            <a:r>
              <a:rPr lang="sl-SI" sz="800" i="1" dirty="0" smtClean="0">
                <a:solidFill>
                  <a:schemeClr val="tx1"/>
                </a:solidFill>
              </a:rPr>
              <a:t>)</a:t>
            </a:r>
            <a:r>
              <a:rPr lang="sl-SI" sz="800" dirty="0" smtClean="0">
                <a:solidFill>
                  <a:schemeClr val="tx1"/>
                </a:solidFill>
              </a:rPr>
              <a:t>                                                                                                 0.25 </a:t>
            </a:r>
            <a:r>
              <a:rPr lang="sl-SI" sz="800" dirty="0" smtClean="0">
                <a:solidFill>
                  <a:schemeClr val="tx1"/>
                </a:solidFill>
                <a:latin typeface="Arial"/>
                <a:cs typeface="Arial"/>
              </a:rPr>
              <a:t>·</a:t>
            </a:r>
            <a:r>
              <a:rPr lang="sl-SI" sz="800" dirty="0" smtClean="0">
                <a:solidFill>
                  <a:schemeClr val="tx1"/>
                </a:solidFill>
              </a:rPr>
              <a:t>10</a:t>
            </a:r>
            <a:r>
              <a:rPr lang="sl-SI" sz="800" baseline="30000" dirty="0" smtClean="0">
                <a:solidFill>
                  <a:schemeClr val="tx1"/>
                </a:solidFill>
              </a:rPr>
              <a:t>-6</a:t>
            </a:r>
            <a:r>
              <a:rPr lang="sl-SI" sz="800" dirty="0" smtClean="0">
                <a:solidFill>
                  <a:schemeClr val="tx1"/>
                </a:solidFill>
              </a:rPr>
              <a:t>    Super-B (5 ab</a:t>
            </a:r>
            <a:r>
              <a:rPr lang="sl-SI" sz="800" baseline="30000" dirty="0" smtClean="0">
                <a:solidFill>
                  <a:schemeClr val="tx1"/>
                </a:solidFill>
              </a:rPr>
              <a:t>-1</a:t>
            </a:r>
            <a:r>
              <a:rPr lang="sl-SI" sz="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sl-SI" sz="800" dirty="0" smtClean="0">
                <a:solidFill>
                  <a:schemeClr val="tx1"/>
                </a:solidFill>
              </a:rPr>
              <a:t> </a:t>
            </a:r>
            <a:r>
              <a:rPr lang="sl-SI" sz="800" i="1" dirty="0" smtClean="0">
                <a:solidFill>
                  <a:schemeClr val="tx1"/>
                </a:solidFill>
              </a:rPr>
              <a:t>sin</a:t>
            </a:r>
            <a:r>
              <a:rPr lang="sl-SI" sz="800" i="1" baseline="30000" dirty="0" smtClean="0">
                <a:solidFill>
                  <a:schemeClr val="tx1"/>
                </a:solidFill>
              </a:rPr>
              <a:t>2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sl-SI" sz="800" i="1" baseline="-25000" dirty="0" smtClean="0">
                <a:solidFill>
                  <a:schemeClr val="tx1"/>
                </a:solidFill>
              </a:rPr>
              <a:t>W</a:t>
            </a:r>
            <a:r>
              <a:rPr lang="sl-SI" sz="800" i="1" dirty="0" smtClean="0">
                <a:solidFill>
                  <a:schemeClr val="tx1"/>
                </a:solidFill>
              </a:rPr>
              <a:t> @ </a:t>
            </a:r>
            <a:r>
              <a:rPr lang="sl-SI" sz="800" i="1" dirty="0" smtClean="0">
                <a:solidFill>
                  <a:schemeClr val="tx1"/>
                </a:solidFill>
                <a:latin typeface="Symbol" pitchFamily="18" charset="2"/>
              </a:rPr>
              <a:t>U</a:t>
            </a:r>
            <a:r>
              <a:rPr lang="sl-SI" sz="800" i="1" dirty="0" smtClean="0">
                <a:solidFill>
                  <a:schemeClr val="tx1"/>
                </a:solidFill>
              </a:rPr>
              <a:t>(4S)</a:t>
            </a:r>
            <a:r>
              <a:rPr lang="sl-SI" sz="800" dirty="0" smtClean="0">
                <a:solidFill>
                  <a:schemeClr val="tx1"/>
                </a:solidFill>
              </a:rPr>
              <a:t>                                                                                           3 </a:t>
            </a:r>
            <a:r>
              <a:rPr lang="sl-SI" sz="800" dirty="0" smtClean="0">
                <a:solidFill>
                  <a:schemeClr val="tx1"/>
                </a:solidFill>
                <a:latin typeface="Arial"/>
                <a:cs typeface="Arial"/>
              </a:rPr>
              <a:t>·</a:t>
            </a:r>
            <a:r>
              <a:rPr lang="sl-SI" sz="800" dirty="0" smtClean="0">
                <a:solidFill>
                  <a:schemeClr val="tx1"/>
                </a:solidFill>
              </a:rPr>
              <a:t>10</a:t>
            </a:r>
            <a:r>
              <a:rPr lang="sl-SI" sz="800" baseline="30000" dirty="0" smtClean="0">
                <a:solidFill>
                  <a:schemeClr val="tx1"/>
                </a:solidFill>
              </a:rPr>
              <a:t>-4</a:t>
            </a:r>
            <a:r>
              <a:rPr lang="sl-SI" sz="800" dirty="0" smtClean="0">
                <a:solidFill>
                  <a:schemeClr val="tx1"/>
                </a:solidFill>
              </a:rPr>
              <a:t>     Super-B </a:t>
            </a:r>
            <a:endParaRPr lang="sl-SI" sz="8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908680" y="5246077"/>
            <a:ext cx="466726" cy="885825"/>
          </a:xfrm>
          <a:prstGeom prst="rect">
            <a:avLst/>
          </a:prstGeom>
          <a:solidFill>
            <a:srgbClr val="006600">
              <a:alpha val="28000"/>
            </a:srgbClr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29" grpId="0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en-US" sz="2400" smtClean="0"/>
              <a:t>Introduction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514005"/>
            <a:ext cx="3440365" cy="569386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sl-SI" sz="2800" dirty="0" smtClean="0">
                <a:solidFill>
                  <a:schemeClr val="tx1"/>
                </a:solidFill>
              </a:rPr>
              <a:t>Quest for NP...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       </a:t>
            </a:r>
            <a:endParaRPr lang="sl-SI" sz="2400" dirty="0" smtClean="0">
              <a:solidFill>
                <a:schemeClr val="tx1"/>
              </a:solidFill>
            </a:endParaRPr>
          </a:p>
          <a:p>
            <a:endParaRPr lang="sl-SI" sz="2400" dirty="0" smtClean="0">
              <a:solidFill>
                <a:schemeClr val="tx1"/>
              </a:solidFill>
            </a:endParaRPr>
          </a:p>
          <a:p>
            <a:r>
              <a:rPr lang="sl-SI" sz="2400" dirty="0" smtClean="0">
                <a:solidFill>
                  <a:schemeClr val="tx1"/>
                </a:solidFill>
              </a:rPr>
              <a:t>  ....consists of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      energy frontier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         </a:t>
            </a:r>
            <a:r>
              <a:rPr lang="sl-SI" dirty="0" smtClean="0">
                <a:solidFill>
                  <a:schemeClr val="tx1"/>
                </a:solidFill>
              </a:rPr>
              <a:t>direct observation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        of new particles &amp;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        processes using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        highest achievable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        energies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r>
              <a:rPr lang="sl-SI" sz="2400" dirty="0" smtClean="0">
                <a:solidFill>
                  <a:schemeClr val="tx1"/>
                </a:solidFill>
              </a:rPr>
              <a:t>      intensity frontier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           </a:t>
            </a:r>
            <a:r>
              <a:rPr lang="sl-SI" dirty="0" smtClean="0">
                <a:solidFill>
                  <a:schemeClr val="tx1"/>
                </a:solidFill>
              </a:rPr>
              <a:t>indirect observation of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          NP effects on (rare)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          known processes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r>
              <a:rPr lang="sl-SI" sz="2400" dirty="0" smtClean="0">
                <a:solidFill>
                  <a:schemeClr val="tx1"/>
                </a:solidFill>
              </a:rPr>
              <a:t>      (cosmic frontier)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16" descr="CIMG4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6920" y="1046603"/>
            <a:ext cx="4770304" cy="35777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71991" y="1134738"/>
            <a:ext cx="2679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>
                <a:solidFill>
                  <a:schemeClr val="bg1"/>
                </a:solidFill>
              </a:rPr>
              <a:t>bližina otoka Veli Drvenik, sept. 2011</a:t>
            </a:r>
            <a:endParaRPr lang="sl-SI" sz="1200" dirty="0">
              <a:solidFill>
                <a:schemeClr val="bg1"/>
              </a:solidFill>
            </a:endParaRPr>
          </a:p>
        </p:txBody>
      </p:sp>
      <p:pic>
        <p:nvPicPr>
          <p:cNvPr id="20" name="Picture 19" descr="CIMG33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799" y="4781320"/>
            <a:ext cx="2203373" cy="165253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98964" y="606845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Intensity frontier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23" name="Picture 22" descr="CIMG40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4659" y="1040457"/>
            <a:ext cx="4755616" cy="3566712"/>
          </a:xfrm>
          <a:prstGeom prst="rect">
            <a:avLst/>
          </a:prstGeom>
        </p:spPr>
      </p:pic>
      <p:pic>
        <p:nvPicPr>
          <p:cNvPr id="24" name="Picture 23" descr="binoc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44356" y="4784334"/>
            <a:ext cx="2456798" cy="16399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75817" y="481507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Energy frontier</a:t>
            </a:r>
            <a:endParaRPr lang="sl-SI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superB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3464" y="5392616"/>
            <a:ext cx="3279334" cy="1024792"/>
          </a:xfrm>
          <a:prstGeom prst="rect">
            <a:avLst/>
          </a:prstGeom>
        </p:spPr>
      </p:pic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r>
              <a:rPr lang="sl-SI" sz="2400" dirty="0" smtClean="0"/>
              <a:t>SuperKEKB requirements</a:t>
            </a:r>
            <a:endParaRPr lang="en-US" sz="2400" dirty="0" smtClean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99293" y="597878"/>
            <a:ext cx="7447936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Methods and processes where Super B factory can provide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important insight into NP </a:t>
            </a:r>
            <a:r>
              <a:rPr lang="sl-SI" dirty="0" smtClean="0">
                <a:solidFill>
                  <a:srgbClr val="006600"/>
                </a:solidFill>
              </a:rPr>
              <a:t>complementary to other experiments</a:t>
            </a:r>
            <a:r>
              <a:rPr lang="sl-SI" dirty="0" smtClean="0">
                <a:solidFill>
                  <a:schemeClr val="tx1"/>
                </a:solidFill>
              </a:rPr>
              <a:t>: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(shown are expected sensitivities @ 50 ab</a:t>
            </a:r>
            <a:r>
              <a:rPr lang="sl-SI" sz="1600" baseline="30000" dirty="0" smtClean="0">
                <a:solidFill>
                  <a:schemeClr val="tx1"/>
                </a:solidFill>
              </a:rPr>
              <a:t>-1</a:t>
            </a:r>
            <a:r>
              <a:rPr lang="sl-SI" sz="1600" dirty="0" smtClean="0">
                <a:solidFill>
                  <a:schemeClr val="tx1"/>
                </a:solidFill>
              </a:rPr>
              <a:t>)</a:t>
            </a:r>
          </a:p>
          <a:p>
            <a:endParaRPr lang="sl-SI" sz="1600" dirty="0" smtClean="0">
              <a:solidFill>
                <a:schemeClr val="tx1"/>
              </a:solidFill>
            </a:endParaRPr>
          </a:p>
          <a:p>
            <a:r>
              <a:rPr lang="sl-SI" i="1" dirty="0" smtClean="0">
                <a:solidFill>
                  <a:srgbClr val="006600"/>
                </a:solidFill>
              </a:rPr>
              <a:t>E</a:t>
            </a:r>
            <a:r>
              <a:rPr lang="sl-SI" i="1" baseline="-25000" dirty="0" smtClean="0">
                <a:solidFill>
                  <a:srgbClr val="006600"/>
                </a:solidFill>
              </a:rPr>
              <a:t>miss</a:t>
            </a:r>
            <a:r>
              <a:rPr lang="sl-SI" dirty="0" smtClean="0">
                <a:solidFill>
                  <a:srgbClr val="006600"/>
                </a:solidFill>
              </a:rPr>
              <a:t>:</a:t>
            </a:r>
          </a:p>
          <a:p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sl-SI" i="1" dirty="0" smtClean="0">
                <a:solidFill>
                  <a:schemeClr val="tx1"/>
                </a:solidFill>
              </a:rPr>
              <a:t> 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tn</a:t>
            </a:r>
            <a:r>
              <a:rPr lang="sl-SI" dirty="0" smtClean="0">
                <a:solidFill>
                  <a:schemeClr val="tx1"/>
                </a:solidFill>
              </a:rPr>
              <a:t>), </a:t>
            </a:r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 →</a:t>
            </a:r>
            <a:r>
              <a:rPr lang="sl-SI" i="1" dirty="0" smtClean="0">
                <a:solidFill>
                  <a:schemeClr val="tx1"/>
                </a:solidFill>
              </a:rPr>
              <a:t> X</a:t>
            </a:r>
            <a:r>
              <a:rPr lang="sl-SI" i="1" baseline="-25000" dirty="0" smtClean="0">
                <a:solidFill>
                  <a:schemeClr val="tx1"/>
                </a:solidFill>
              </a:rPr>
              <a:t>c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tn</a:t>
            </a:r>
            <a:r>
              <a:rPr lang="sl-SI" dirty="0" smtClean="0">
                <a:solidFill>
                  <a:schemeClr val="tx1"/>
                </a:solidFill>
              </a:rPr>
              <a:t>), </a:t>
            </a:r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 →</a:t>
            </a:r>
            <a:r>
              <a:rPr lang="sl-SI" i="1" dirty="0" smtClean="0">
                <a:solidFill>
                  <a:schemeClr val="tx1"/>
                </a:solidFill>
              </a:rPr>
              <a:t> h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nn</a:t>
            </a:r>
            <a:r>
              <a:rPr lang="sl-SI" dirty="0" smtClean="0">
                <a:solidFill>
                  <a:schemeClr val="tx1"/>
                </a:solidFill>
              </a:rPr>
              <a:t>),...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3%        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3%           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30%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 smtClean="0">
                <a:solidFill>
                  <a:srgbClr val="006600"/>
                </a:solidFill>
              </a:rPr>
              <a:t>Inclusive: </a:t>
            </a:r>
          </a:p>
          <a:p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 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sl-SI" i="1" dirty="0" smtClean="0">
                <a:solidFill>
                  <a:schemeClr val="tx1"/>
                </a:solidFill>
              </a:rPr>
              <a:t>s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dirty="0" smtClean="0">
                <a:solidFill>
                  <a:schemeClr val="tx1"/>
                </a:solidFill>
              </a:rPr>
              <a:t>), </a:t>
            </a:r>
            <a:r>
              <a:rPr lang="sl-SI" i="1" dirty="0" smtClean="0">
                <a:solidFill>
                  <a:schemeClr val="tx1"/>
                </a:solidFill>
              </a:rPr>
              <a:t>A</a:t>
            </a:r>
            <a:r>
              <a:rPr lang="sl-SI" i="1" baseline="-25000" dirty="0" smtClean="0">
                <a:solidFill>
                  <a:schemeClr val="tx1"/>
                </a:solidFill>
              </a:rPr>
              <a:t>CP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 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sl-SI" i="1" dirty="0" smtClean="0">
                <a:solidFill>
                  <a:schemeClr val="tx1"/>
                </a:solidFill>
              </a:rPr>
              <a:t>s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dirty="0" smtClean="0">
                <a:solidFill>
                  <a:schemeClr val="tx1"/>
                </a:solidFill>
              </a:rPr>
              <a:t>), </a:t>
            </a:r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 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sl-SI" i="1" dirty="0" smtClean="0">
                <a:solidFill>
                  <a:schemeClr val="tx1"/>
                </a:solidFill>
              </a:rPr>
              <a:t>s</a:t>
            </a:r>
            <a:r>
              <a:rPr lang="sl-SI" sz="2400" i="1" dirty="0" smtClean="0">
                <a:solidFill>
                  <a:schemeClr val="tx1"/>
                </a:solidFill>
                <a:latin typeface="French Script MT" pitchFamily="66" charset="0"/>
              </a:rPr>
              <a:t>ll </a:t>
            </a:r>
            <a:r>
              <a:rPr lang="sl-SI" dirty="0" smtClean="0">
                <a:solidFill>
                  <a:schemeClr val="tx1"/>
                </a:solidFill>
              </a:rPr>
              <a:t>), ...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6%         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5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·</a:t>
            </a:r>
            <a:r>
              <a:rPr lang="sl-SI" dirty="0" smtClean="0">
                <a:solidFill>
                  <a:schemeClr val="tx1"/>
                </a:solidFill>
              </a:rPr>
              <a:t>10</a:t>
            </a:r>
            <a:r>
              <a:rPr lang="sl-SI" baseline="30000" dirty="0" smtClean="0">
                <a:solidFill>
                  <a:schemeClr val="tx1"/>
                </a:solidFill>
              </a:rPr>
              <a:t>-3        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1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·</a:t>
            </a:r>
            <a:r>
              <a:rPr lang="sl-SI" dirty="0" smtClean="0">
                <a:solidFill>
                  <a:schemeClr val="tx1"/>
                </a:solidFill>
              </a:rPr>
              <a:t>10</a:t>
            </a:r>
            <a:r>
              <a:rPr lang="sl-SI" baseline="30000" dirty="0" smtClean="0">
                <a:solidFill>
                  <a:schemeClr val="tx1"/>
                </a:solidFill>
              </a:rPr>
              <a:t>-7</a:t>
            </a:r>
          </a:p>
          <a:p>
            <a:endParaRPr lang="sl-SI" baseline="30000" dirty="0" smtClean="0">
              <a:solidFill>
                <a:schemeClr val="tx1"/>
              </a:solidFill>
            </a:endParaRPr>
          </a:p>
          <a:p>
            <a:r>
              <a:rPr lang="sl-SI" dirty="0" smtClean="0">
                <a:solidFill>
                  <a:srgbClr val="006600"/>
                </a:solidFill>
              </a:rPr>
              <a:t>Neutrals:</a:t>
            </a:r>
          </a:p>
          <a:p>
            <a:r>
              <a:rPr lang="sl-SI" i="1" dirty="0" smtClean="0">
                <a:solidFill>
                  <a:schemeClr val="tx1"/>
                </a:solidFill>
              </a:rPr>
              <a:t>S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 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sl-SI" i="1" dirty="0" smtClean="0">
                <a:solidFill>
                  <a:schemeClr val="tx1"/>
                </a:solidFill>
              </a:rPr>
              <a:t>K</a:t>
            </a:r>
            <a:r>
              <a:rPr lang="sl-SI" i="1" baseline="-25000" dirty="0" smtClean="0">
                <a:solidFill>
                  <a:schemeClr val="tx1"/>
                </a:solidFill>
              </a:rPr>
              <a:t>S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sl-SI" i="1" baseline="30000" dirty="0" smtClean="0">
                <a:solidFill>
                  <a:schemeClr val="tx1"/>
                </a:solidFill>
              </a:rPr>
              <a:t>0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sl-SI" dirty="0" smtClean="0">
                <a:solidFill>
                  <a:schemeClr val="tx1"/>
                </a:solidFill>
              </a:rPr>
              <a:t>), </a:t>
            </a:r>
            <a:r>
              <a:rPr lang="sl-SI" i="1" dirty="0" smtClean="0">
                <a:solidFill>
                  <a:schemeClr val="tx1"/>
                </a:solidFill>
              </a:rPr>
              <a:t>S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 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sl-SI" i="1" dirty="0" smtClean="0">
                <a:solidFill>
                  <a:schemeClr val="tx1"/>
                </a:solidFill>
              </a:rPr>
              <a:t>’ K</a:t>
            </a:r>
            <a:r>
              <a:rPr lang="sl-SI" i="1" baseline="-25000" dirty="0" smtClean="0">
                <a:solidFill>
                  <a:schemeClr val="tx1"/>
                </a:solidFill>
              </a:rPr>
              <a:t>S</a:t>
            </a:r>
            <a:r>
              <a:rPr lang="sl-SI" dirty="0" smtClean="0">
                <a:solidFill>
                  <a:schemeClr val="tx1"/>
                </a:solidFill>
              </a:rPr>
              <a:t>), </a:t>
            </a:r>
            <a:r>
              <a:rPr lang="sl-SI" i="1" dirty="0" smtClean="0">
                <a:solidFill>
                  <a:schemeClr val="tx1"/>
                </a:solidFill>
              </a:rPr>
              <a:t>S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 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sl-SI" i="1" dirty="0" smtClean="0">
                <a:solidFill>
                  <a:schemeClr val="tx1"/>
                </a:solidFill>
              </a:rPr>
              <a:t>K</a:t>
            </a:r>
            <a:r>
              <a:rPr lang="sl-SI" i="1" baseline="-25000" dirty="0" smtClean="0">
                <a:solidFill>
                  <a:schemeClr val="tx1"/>
                </a:solidFill>
              </a:rPr>
              <a:t>S</a:t>
            </a:r>
            <a:r>
              <a:rPr lang="sl-SI" i="1" dirty="0" smtClean="0">
                <a:solidFill>
                  <a:schemeClr val="tx1"/>
                </a:solidFill>
              </a:rPr>
              <a:t>K</a:t>
            </a:r>
            <a:r>
              <a:rPr lang="sl-SI" i="1" baseline="-25000" dirty="0" smtClean="0">
                <a:solidFill>
                  <a:schemeClr val="tx1"/>
                </a:solidFill>
              </a:rPr>
              <a:t>S</a:t>
            </a:r>
            <a:r>
              <a:rPr lang="sl-SI" i="1" dirty="0" smtClean="0">
                <a:solidFill>
                  <a:schemeClr val="tx1"/>
                </a:solidFill>
              </a:rPr>
              <a:t>K</a:t>
            </a:r>
            <a:r>
              <a:rPr lang="sl-SI" i="1" baseline="-25000" dirty="0" smtClean="0">
                <a:solidFill>
                  <a:schemeClr val="tx1"/>
                </a:solidFill>
              </a:rPr>
              <a:t>S</a:t>
            </a:r>
            <a:r>
              <a:rPr lang="sl-SI" dirty="0" smtClean="0">
                <a:solidFill>
                  <a:schemeClr val="tx1"/>
                </a:solidFill>
              </a:rPr>
              <a:t>), </a:t>
            </a:r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t</a:t>
            </a:r>
            <a:r>
              <a:rPr lang="sl-SI" i="1" dirty="0" smtClean="0">
                <a:solidFill>
                  <a:schemeClr val="tx1"/>
                </a:solidFill>
              </a:rPr>
              <a:t> 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mg</a:t>
            </a:r>
            <a:r>
              <a:rPr lang="sl-SI" dirty="0" smtClean="0">
                <a:solidFill>
                  <a:schemeClr val="tx1"/>
                </a:solidFill>
              </a:rPr>
              <a:t>), </a:t>
            </a:r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B</a:t>
            </a:r>
            <a:r>
              <a:rPr lang="sl-SI" dirty="0" smtClean="0">
                <a:solidFill>
                  <a:schemeClr val="tx1"/>
                </a:solidFill>
              </a:rPr>
              <a:t>(</a:t>
            </a:r>
            <a:r>
              <a:rPr lang="sl-SI" i="1" dirty="0" smtClean="0">
                <a:solidFill>
                  <a:schemeClr val="tx1"/>
                </a:solidFill>
              </a:rPr>
              <a:t>B</a:t>
            </a:r>
            <a:r>
              <a:rPr lang="sl-SI" i="1" baseline="-25000" dirty="0" smtClean="0">
                <a:solidFill>
                  <a:schemeClr val="tx1"/>
                </a:solidFill>
              </a:rPr>
              <a:t>s</a:t>
            </a:r>
            <a:r>
              <a:rPr lang="sl-SI" i="1" dirty="0" smtClean="0">
                <a:solidFill>
                  <a:schemeClr val="tx1"/>
                </a:solidFill>
              </a:rPr>
              <a:t> </a:t>
            </a:r>
            <a:r>
              <a:rPr lang="sl-SI" i="1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sl-SI" i="1" dirty="0" smtClean="0">
                <a:solidFill>
                  <a:schemeClr val="tx1"/>
                </a:solidFill>
                <a:latin typeface="Symbol" pitchFamily="18" charset="2"/>
              </a:rPr>
              <a:t>gg</a:t>
            </a:r>
            <a:r>
              <a:rPr lang="sl-SI" dirty="0" smtClean="0">
                <a:solidFill>
                  <a:schemeClr val="tx1"/>
                </a:solidFill>
              </a:rPr>
              <a:t>), ...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0.03             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0.02           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0.03         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3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·</a:t>
            </a:r>
            <a:r>
              <a:rPr lang="sl-SI" dirty="0" smtClean="0">
                <a:solidFill>
                  <a:schemeClr val="tx1"/>
                </a:solidFill>
              </a:rPr>
              <a:t>10</a:t>
            </a:r>
            <a:r>
              <a:rPr lang="sl-SI" baseline="30000" dirty="0" smtClean="0">
                <a:solidFill>
                  <a:schemeClr val="tx1"/>
                </a:solidFill>
              </a:rPr>
              <a:t>-9</a:t>
            </a:r>
            <a:r>
              <a:rPr lang="sl-SI" dirty="0" smtClean="0">
                <a:solidFill>
                  <a:schemeClr val="tx1"/>
                </a:solidFill>
              </a:rPr>
              <a:t>     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3 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·</a:t>
            </a:r>
            <a:r>
              <a:rPr lang="sl-SI" dirty="0" smtClean="0">
                <a:solidFill>
                  <a:schemeClr val="tx1"/>
                </a:solidFill>
              </a:rPr>
              <a:t>10</a:t>
            </a:r>
            <a:r>
              <a:rPr lang="sl-SI" baseline="30000" dirty="0" smtClean="0">
                <a:solidFill>
                  <a:schemeClr val="tx1"/>
                </a:solidFill>
              </a:rPr>
              <a:t>-7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2738" y="484163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Detailed description of physics program at Super B factories at: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6" name="Text Box 170"/>
          <p:cNvSpPr txBox="1">
            <a:spLocks noChangeArrowheads="1"/>
          </p:cNvSpPr>
          <p:nvPr/>
        </p:nvSpPr>
        <p:spPr bwMode="auto">
          <a:xfrm>
            <a:off x="302469" y="5226473"/>
            <a:ext cx="2713756" cy="276999"/>
          </a:xfrm>
          <a:prstGeom prst="rect">
            <a:avLst/>
          </a:prstGeom>
          <a:solidFill>
            <a:srgbClr val="669900">
              <a:alpha val="3882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A.G. Akeroyd et al., arXiv: 1002.5012</a:t>
            </a:r>
          </a:p>
        </p:txBody>
      </p:sp>
      <p:pic>
        <p:nvPicPr>
          <p:cNvPr id="38" name="Picture 37" descr="belle2_phy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58" y="5811774"/>
            <a:ext cx="2679192" cy="416052"/>
          </a:xfrm>
          <a:prstGeom prst="rect">
            <a:avLst/>
          </a:prstGeom>
        </p:spPr>
      </p:pic>
      <p:pic>
        <p:nvPicPr>
          <p:cNvPr id="39" name="Picture 38" descr="superb_phy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28065" y="5453006"/>
            <a:ext cx="2230488" cy="1074289"/>
          </a:xfrm>
          <a:prstGeom prst="rect">
            <a:avLst/>
          </a:prstGeom>
        </p:spPr>
      </p:pic>
      <p:sp>
        <p:nvSpPr>
          <p:cNvPr id="37" name="Text Box 170"/>
          <p:cNvSpPr txBox="1">
            <a:spLocks noChangeArrowheads="1"/>
          </p:cNvSpPr>
          <p:nvPr/>
        </p:nvSpPr>
        <p:spPr bwMode="auto">
          <a:xfrm>
            <a:off x="6035054" y="5191305"/>
            <a:ext cx="2533066" cy="276999"/>
          </a:xfrm>
          <a:prstGeom prst="rect">
            <a:avLst/>
          </a:prstGeom>
          <a:solidFill>
            <a:srgbClr val="669900">
              <a:alpha val="3882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B. O’Leary et al., arXiv: 1008.1541</a:t>
            </a:r>
          </a:p>
        </p:txBody>
      </p:sp>
      <p:pic>
        <p:nvPicPr>
          <p:cNvPr id="40" name="Picture 39" descr="belle2-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14011" y="5583810"/>
            <a:ext cx="1028635" cy="8357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r>
              <a:rPr lang="sl-SI" sz="2400" dirty="0" smtClean="0"/>
              <a:t>SuperKEKB requirements</a:t>
            </a:r>
            <a:endParaRPr lang="en-US" sz="2400" dirty="0" smtClean="0"/>
          </a:p>
        </p:txBody>
      </p:sp>
      <p:pic>
        <p:nvPicPr>
          <p:cNvPr id="19" name="Picture 18" descr="Belle_tanb_const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0606" y="1281919"/>
            <a:ext cx="3774477" cy="379711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587267" y="2061991"/>
            <a:ext cx="1952625" cy="2200275"/>
            <a:chOff x="5286375" y="1543050"/>
            <a:chExt cx="1952625" cy="2200275"/>
          </a:xfrm>
        </p:grpSpPr>
        <p:grpSp>
          <p:nvGrpSpPr>
            <p:cNvPr id="33" name="Group 48"/>
            <p:cNvGrpSpPr/>
            <p:nvPr/>
          </p:nvGrpSpPr>
          <p:grpSpPr>
            <a:xfrm>
              <a:off x="5286375" y="1543050"/>
              <a:ext cx="1290638" cy="642937"/>
              <a:chOff x="5286375" y="1543050"/>
              <a:chExt cx="1290638" cy="642937"/>
            </a:xfrm>
          </p:grpSpPr>
          <p:sp>
            <p:nvSpPr>
              <p:cNvPr id="44" name="Freeform 43"/>
              <p:cNvSpPr/>
              <p:nvPr/>
            </p:nvSpPr>
            <p:spPr bwMode="auto">
              <a:xfrm>
                <a:off x="5286375" y="1543050"/>
                <a:ext cx="1276350" cy="619125"/>
              </a:xfrm>
              <a:custGeom>
                <a:avLst/>
                <a:gdLst>
                  <a:gd name="connsiteX0" fmla="*/ 0 w 1276350"/>
                  <a:gd name="connsiteY0" fmla="*/ 619125 h 619125"/>
                  <a:gd name="connsiteX1" fmla="*/ 495300 w 1276350"/>
                  <a:gd name="connsiteY1" fmla="*/ 485775 h 619125"/>
                  <a:gd name="connsiteX2" fmla="*/ 771525 w 1276350"/>
                  <a:gd name="connsiteY2" fmla="*/ 371475 h 619125"/>
                  <a:gd name="connsiteX3" fmla="*/ 990600 w 1276350"/>
                  <a:gd name="connsiteY3" fmla="*/ 266700 h 619125"/>
                  <a:gd name="connsiteX4" fmla="*/ 1190625 w 1276350"/>
                  <a:gd name="connsiteY4" fmla="*/ 95250 h 619125"/>
                  <a:gd name="connsiteX5" fmla="*/ 1276350 w 1276350"/>
                  <a:gd name="connsiteY5" fmla="*/ 0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6350" h="619125">
                    <a:moveTo>
                      <a:pt x="0" y="619125"/>
                    </a:moveTo>
                    <a:cubicBezTo>
                      <a:pt x="183356" y="573087"/>
                      <a:pt x="366713" y="527050"/>
                      <a:pt x="495300" y="485775"/>
                    </a:cubicBezTo>
                    <a:cubicBezTo>
                      <a:pt x="623887" y="444500"/>
                      <a:pt x="688975" y="407987"/>
                      <a:pt x="771525" y="371475"/>
                    </a:cubicBezTo>
                    <a:cubicBezTo>
                      <a:pt x="854075" y="334963"/>
                      <a:pt x="920750" y="312737"/>
                      <a:pt x="990600" y="266700"/>
                    </a:cubicBezTo>
                    <a:cubicBezTo>
                      <a:pt x="1060450" y="220663"/>
                      <a:pt x="1143000" y="139700"/>
                      <a:pt x="1190625" y="95250"/>
                    </a:cubicBezTo>
                    <a:cubicBezTo>
                      <a:pt x="1238250" y="50800"/>
                      <a:pt x="1276350" y="0"/>
                      <a:pt x="1276350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>
                <a:stCxn id="44" idx="4"/>
              </p:cNvCxnSpPr>
              <p:nvPr/>
            </p:nvCxnSpPr>
            <p:spPr bwMode="auto">
              <a:xfrm>
                <a:off x="6477000" y="1638300"/>
                <a:ext cx="100013" cy="119063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 rot="16200000" flipH="1">
                <a:off x="6176962" y="1881187"/>
                <a:ext cx="133350" cy="66675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 rot="16200000" flipH="1">
                <a:off x="5698332" y="2088356"/>
                <a:ext cx="147637" cy="47625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34" name="Group 49"/>
            <p:cNvGrpSpPr/>
            <p:nvPr/>
          </p:nvGrpSpPr>
          <p:grpSpPr>
            <a:xfrm>
              <a:off x="5295900" y="2276475"/>
              <a:ext cx="1943100" cy="238125"/>
              <a:chOff x="5295900" y="2276475"/>
              <a:chExt cx="1943100" cy="238125"/>
            </a:xfrm>
          </p:grpSpPr>
          <p:sp>
            <p:nvSpPr>
              <p:cNvPr id="40" name="Freeform 39"/>
              <p:cNvSpPr/>
              <p:nvPr/>
            </p:nvSpPr>
            <p:spPr bwMode="auto">
              <a:xfrm>
                <a:off x="5295900" y="2295525"/>
                <a:ext cx="1943100" cy="219075"/>
              </a:xfrm>
              <a:custGeom>
                <a:avLst/>
                <a:gdLst>
                  <a:gd name="connsiteX0" fmla="*/ 0 w 1943100"/>
                  <a:gd name="connsiteY0" fmla="*/ 219075 h 219075"/>
                  <a:gd name="connsiteX1" fmla="*/ 523875 w 1943100"/>
                  <a:gd name="connsiteY1" fmla="*/ 219075 h 219075"/>
                  <a:gd name="connsiteX2" fmla="*/ 942975 w 1943100"/>
                  <a:gd name="connsiteY2" fmla="*/ 200025 h 219075"/>
                  <a:gd name="connsiteX3" fmla="*/ 1295400 w 1943100"/>
                  <a:gd name="connsiteY3" fmla="*/ 190500 h 219075"/>
                  <a:gd name="connsiteX4" fmla="*/ 1571625 w 1943100"/>
                  <a:gd name="connsiteY4" fmla="*/ 152400 h 219075"/>
                  <a:gd name="connsiteX5" fmla="*/ 1809750 w 1943100"/>
                  <a:gd name="connsiteY5" fmla="*/ 104775 h 219075"/>
                  <a:gd name="connsiteX6" fmla="*/ 1943100 w 1943100"/>
                  <a:gd name="connsiteY6" fmla="*/ 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3100" h="219075">
                    <a:moveTo>
                      <a:pt x="0" y="219075"/>
                    </a:moveTo>
                    <a:lnTo>
                      <a:pt x="523875" y="219075"/>
                    </a:lnTo>
                    <a:cubicBezTo>
                      <a:pt x="681037" y="215900"/>
                      <a:pt x="814388" y="204787"/>
                      <a:pt x="942975" y="200025"/>
                    </a:cubicBezTo>
                    <a:cubicBezTo>
                      <a:pt x="1071562" y="195263"/>
                      <a:pt x="1190625" y="198438"/>
                      <a:pt x="1295400" y="190500"/>
                    </a:cubicBezTo>
                    <a:cubicBezTo>
                      <a:pt x="1400175" y="182563"/>
                      <a:pt x="1485900" y="166688"/>
                      <a:pt x="1571625" y="152400"/>
                    </a:cubicBezTo>
                    <a:cubicBezTo>
                      <a:pt x="1657350" y="138112"/>
                      <a:pt x="1747838" y="130175"/>
                      <a:pt x="1809750" y="104775"/>
                    </a:cubicBezTo>
                    <a:cubicBezTo>
                      <a:pt x="1871662" y="79375"/>
                      <a:pt x="1907381" y="39687"/>
                      <a:pt x="1943100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40" idx="5"/>
              </p:cNvCxnSpPr>
              <p:nvPr/>
            </p:nvCxnSpPr>
            <p:spPr bwMode="auto">
              <a:xfrm flipH="1" flipV="1">
                <a:off x="6981825" y="2276475"/>
                <a:ext cx="123825" cy="123825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 rot="16200000" flipV="1">
                <a:off x="6486526" y="2376488"/>
                <a:ext cx="147639" cy="61913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 rot="16200000" flipV="1">
                <a:off x="6072188" y="2395538"/>
                <a:ext cx="152401" cy="47626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35" name="Group 53"/>
            <p:cNvGrpSpPr/>
            <p:nvPr/>
          </p:nvGrpSpPr>
          <p:grpSpPr>
            <a:xfrm>
              <a:off x="5324475" y="3086100"/>
              <a:ext cx="1162050" cy="657225"/>
              <a:chOff x="5324475" y="3086100"/>
              <a:chExt cx="1162050" cy="657225"/>
            </a:xfrm>
          </p:grpSpPr>
          <p:sp>
            <p:nvSpPr>
              <p:cNvPr id="36" name="Freeform 35"/>
              <p:cNvSpPr/>
              <p:nvPr/>
            </p:nvSpPr>
            <p:spPr bwMode="auto">
              <a:xfrm>
                <a:off x="5324475" y="3086100"/>
                <a:ext cx="1162050" cy="657225"/>
              </a:xfrm>
              <a:custGeom>
                <a:avLst/>
                <a:gdLst>
                  <a:gd name="connsiteX0" fmla="*/ 0 w 1162050"/>
                  <a:gd name="connsiteY0" fmla="*/ 0 h 657225"/>
                  <a:gd name="connsiteX1" fmla="*/ 419100 w 1162050"/>
                  <a:gd name="connsiteY1" fmla="*/ 142875 h 657225"/>
                  <a:gd name="connsiteX2" fmla="*/ 742950 w 1162050"/>
                  <a:gd name="connsiteY2" fmla="*/ 323850 h 657225"/>
                  <a:gd name="connsiteX3" fmla="*/ 1162050 w 1162050"/>
                  <a:gd name="connsiteY3" fmla="*/ 657225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050" h="657225">
                    <a:moveTo>
                      <a:pt x="0" y="0"/>
                    </a:moveTo>
                    <a:cubicBezTo>
                      <a:pt x="147637" y="44450"/>
                      <a:pt x="295275" y="88900"/>
                      <a:pt x="419100" y="142875"/>
                    </a:cubicBezTo>
                    <a:cubicBezTo>
                      <a:pt x="542925" y="196850"/>
                      <a:pt x="619125" y="238125"/>
                      <a:pt x="742950" y="323850"/>
                    </a:cubicBezTo>
                    <a:cubicBezTo>
                      <a:pt x="866775" y="409575"/>
                      <a:pt x="1162050" y="657225"/>
                      <a:pt x="1162050" y="6572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/>
              <p:nvPr/>
            </p:nvCxnSpPr>
            <p:spPr bwMode="auto">
              <a:xfrm rot="5400000">
                <a:off x="5507832" y="3236119"/>
                <a:ext cx="171450" cy="61913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rot="5400000">
                <a:off x="6045994" y="3507583"/>
                <a:ext cx="142876" cy="100014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</p:grpSp>
      <p:grpSp>
        <p:nvGrpSpPr>
          <p:cNvPr id="48" name="Group 47"/>
          <p:cNvGrpSpPr/>
          <p:nvPr/>
        </p:nvGrpSpPr>
        <p:grpSpPr>
          <a:xfrm>
            <a:off x="5830155" y="1514304"/>
            <a:ext cx="1353344" cy="3095625"/>
            <a:chOff x="5529263" y="995363"/>
            <a:chExt cx="1353344" cy="3095625"/>
          </a:xfrm>
        </p:grpSpPr>
        <p:grpSp>
          <p:nvGrpSpPr>
            <p:cNvPr id="49" name="Group 50"/>
            <p:cNvGrpSpPr/>
            <p:nvPr/>
          </p:nvGrpSpPr>
          <p:grpSpPr>
            <a:xfrm>
              <a:off x="5543551" y="995363"/>
              <a:ext cx="1339056" cy="2052637"/>
              <a:chOff x="5543551" y="995363"/>
              <a:chExt cx="1339056" cy="2052637"/>
            </a:xfrm>
          </p:grpSpPr>
          <p:sp>
            <p:nvSpPr>
              <p:cNvPr id="55" name="Freeform 54"/>
              <p:cNvSpPr/>
              <p:nvPr/>
            </p:nvSpPr>
            <p:spPr bwMode="auto">
              <a:xfrm>
                <a:off x="5643563" y="995363"/>
                <a:ext cx="1239044" cy="2052637"/>
              </a:xfrm>
              <a:custGeom>
                <a:avLst/>
                <a:gdLst>
                  <a:gd name="connsiteX0" fmla="*/ 0 w 1239044"/>
                  <a:gd name="connsiteY0" fmla="*/ 0 h 2052637"/>
                  <a:gd name="connsiteX1" fmla="*/ 38100 w 1239044"/>
                  <a:gd name="connsiteY1" fmla="*/ 323850 h 2052637"/>
                  <a:gd name="connsiteX2" fmla="*/ 109537 w 1239044"/>
                  <a:gd name="connsiteY2" fmla="*/ 738187 h 2052637"/>
                  <a:gd name="connsiteX3" fmla="*/ 214312 w 1239044"/>
                  <a:gd name="connsiteY3" fmla="*/ 1114425 h 2052637"/>
                  <a:gd name="connsiteX4" fmla="*/ 333375 w 1239044"/>
                  <a:gd name="connsiteY4" fmla="*/ 1347787 h 2052637"/>
                  <a:gd name="connsiteX5" fmla="*/ 528637 w 1239044"/>
                  <a:gd name="connsiteY5" fmla="*/ 1552575 h 2052637"/>
                  <a:gd name="connsiteX6" fmla="*/ 723900 w 1239044"/>
                  <a:gd name="connsiteY6" fmla="*/ 1657350 h 2052637"/>
                  <a:gd name="connsiteX7" fmla="*/ 1014412 w 1239044"/>
                  <a:gd name="connsiteY7" fmla="*/ 1766887 h 2052637"/>
                  <a:gd name="connsiteX8" fmla="*/ 1166812 w 1239044"/>
                  <a:gd name="connsiteY8" fmla="*/ 1819275 h 2052637"/>
                  <a:gd name="connsiteX9" fmla="*/ 1219200 w 1239044"/>
                  <a:gd name="connsiteY9" fmla="*/ 1885950 h 2052637"/>
                  <a:gd name="connsiteX10" fmla="*/ 1238250 w 1239044"/>
                  <a:gd name="connsiteY10" fmla="*/ 1971675 h 2052637"/>
                  <a:gd name="connsiteX11" fmla="*/ 1214437 w 1239044"/>
                  <a:gd name="connsiteY11" fmla="*/ 2052637 h 205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044" h="2052637">
                    <a:moveTo>
                      <a:pt x="0" y="0"/>
                    </a:moveTo>
                    <a:cubicBezTo>
                      <a:pt x="9922" y="100409"/>
                      <a:pt x="19844" y="200819"/>
                      <a:pt x="38100" y="323850"/>
                    </a:cubicBezTo>
                    <a:cubicBezTo>
                      <a:pt x="56356" y="446881"/>
                      <a:pt x="80168" y="606425"/>
                      <a:pt x="109537" y="738187"/>
                    </a:cubicBezTo>
                    <a:cubicBezTo>
                      <a:pt x="138906" y="869950"/>
                      <a:pt x="177006" y="1012825"/>
                      <a:pt x="214312" y="1114425"/>
                    </a:cubicBezTo>
                    <a:cubicBezTo>
                      <a:pt x="251618" y="1216025"/>
                      <a:pt x="280988" y="1274762"/>
                      <a:pt x="333375" y="1347787"/>
                    </a:cubicBezTo>
                    <a:cubicBezTo>
                      <a:pt x="385762" y="1420812"/>
                      <a:pt x="463550" y="1500981"/>
                      <a:pt x="528637" y="1552575"/>
                    </a:cubicBezTo>
                    <a:cubicBezTo>
                      <a:pt x="593724" y="1604169"/>
                      <a:pt x="642938" y="1621631"/>
                      <a:pt x="723900" y="1657350"/>
                    </a:cubicBezTo>
                    <a:cubicBezTo>
                      <a:pt x="804863" y="1693069"/>
                      <a:pt x="940593" y="1739900"/>
                      <a:pt x="1014412" y="1766887"/>
                    </a:cubicBezTo>
                    <a:cubicBezTo>
                      <a:pt x="1088231" y="1793874"/>
                      <a:pt x="1132681" y="1799431"/>
                      <a:pt x="1166812" y="1819275"/>
                    </a:cubicBezTo>
                    <a:cubicBezTo>
                      <a:pt x="1200943" y="1839119"/>
                      <a:pt x="1207294" y="1860550"/>
                      <a:pt x="1219200" y="1885950"/>
                    </a:cubicBezTo>
                    <a:cubicBezTo>
                      <a:pt x="1231106" y="1911350"/>
                      <a:pt x="1239044" y="1943894"/>
                      <a:pt x="1238250" y="1971675"/>
                    </a:cubicBezTo>
                    <a:cubicBezTo>
                      <a:pt x="1237456" y="1999456"/>
                      <a:pt x="1225946" y="2026046"/>
                      <a:pt x="1214437" y="2052637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 rot="10800000" flipV="1">
                <a:off x="5543551" y="1562103"/>
                <a:ext cx="166691" cy="66672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 rot="10800000" flipV="1">
                <a:off x="5786438" y="2309816"/>
                <a:ext cx="166691" cy="66672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rot="5400000">
                <a:off x="6343655" y="2724149"/>
                <a:ext cx="152397" cy="85730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50" name="Group 51"/>
            <p:cNvGrpSpPr/>
            <p:nvPr/>
          </p:nvGrpSpPr>
          <p:grpSpPr>
            <a:xfrm>
              <a:off x="5529263" y="2871788"/>
              <a:ext cx="1114428" cy="1219200"/>
              <a:chOff x="5529263" y="2871788"/>
              <a:chExt cx="1114428" cy="1219200"/>
            </a:xfrm>
          </p:grpSpPr>
          <p:sp>
            <p:nvSpPr>
              <p:cNvPr id="51" name="Freeform 50"/>
              <p:cNvSpPr/>
              <p:nvPr/>
            </p:nvSpPr>
            <p:spPr bwMode="auto">
              <a:xfrm>
                <a:off x="5616575" y="2972594"/>
                <a:ext cx="1025525" cy="1118394"/>
              </a:xfrm>
              <a:custGeom>
                <a:avLst/>
                <a:gdLst>
                  <a:gd name="connsiteX0" fmla="*/ 931863 w 1025525"/>
                  <a:gd name="connsiteY0" fmla="*/ 575469 h 1118394"/>
                  <a:gd name="connsiteX1" fmla="*/ 984250 w 1025525"/>
                  <a:gd name="connsiteY1" fmla="*/ 370681 h 1118394"/>
                  <a:gd name="connsiteX2" fmla="*/ 1022350 w 1025525"/>
                  <a:gd name="connsiteY2" fmla="*/ 203994 h 1118394"/>
                  <a:gd name="connsiteX3" fmla="*/ 1003300 w 1025525"/>
                  <a:gd name="connsiteY3" fmla="*/ 113506 h 1118394"/>
                  <a:gd name="connsiteX4" fmla="*/ 946150 w 1025525"/>
                  <a:gd name="connsiteY4" fmla="*/ 46831 h 1118394"/>
                  <a:gd name="connsiteX5" fmla="*/ 855663 w 1025525"/>
                  <a:gd name="connsiteY5" fmla="*/ 8731 h 1118394"/>
                  <a:gd name="connsiteX6" fmla="*/ 741363 w 1025525"/>
                  <a:gd name="connsiteY6" fmla="*/ 3969 h 1118394"/>
                  <a:gd name="connsiteX7" fmla="*/ 584200 w 1025525"/>
                  <a:gd name="connsiteY7" fmla="*/ 32544 h 1118394"/>
                  <a:gd name="connsiteX8" fmla="*/ 407988 w 1025525"/>
                  <a:gd name="connsiteY8" fmla="*/ 103981 h 1118394"/>
                  <a:gd name="connsiteX9" fmla="*/ 293688 w 1025525"/>
                  <a:gd name="connsiteY9" fmla="*/ 213519 h 1118394"/>
                  <a:gd name="connsiteX10" fmla="*/ 179388 w 1025525"/>
                  <a:gd name="connsiteY10" fmla="*/ 399256 h 1118394"/>
                  <a:gd name="connsiteX11" fmla="*/ 117475 w 1025525"/>
                  <a:gd name="connsiteY11" fmla="*/ 561181 h 1118394"/>
                  <a:gd name="connsiteX12" fmla="*/ 60325 w 1025525"/>
                  <a:gd name="connsiteY12" fmla="*/ 737394 h 1118394"/>
                  <a:gd name="connsiteX13" fmla="*/ 22225 w 1025525"/>
                  <a:gd name="connsiteY13" fmla="*/ 942181 h 1118394"/>
                  <a:gd name="connsiteX14" fmla="*/ 3175 w 1025525"/>
                  <a:gd name="connsiteY14" fmla="*/ 1061244 h 1118394"/>
                  <a:gd name="connsiteX15" fmla="*/ 3175 w 1025525"/>
                  <a:gd name="connsiteY15" fmla="*/ 1118394 h 111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5525" h="1118394">
                    <a:moveTo>
                      <a:pt x="931863" y="575469"/>
                    </a:moveTo>
                    <a:cubicBezTo>
                      <a:pt x="950516" y="504031"/>
                      <a:pt x="969169" y="432593"/>
                      <a:pt x="984250" y="370681"/>
                    </a:cubicBezTo>
                    <a:cubicBezTo>
                      <a:pt x="999331" y="308769"/>
                      <a:pt x="1019175" y="246856"/>
                      <a:pt x="1022350" y="203994"/>
                    </a:cubicBezTo>
                    <a:cubicBezTo>
                      <a:pt x="1025525" y="161132"/>
                      <a:pt x="1016000" y="139700"/>
                      <a:pt x="1003300" y="113506"/>
                    </a:cubicBezTo>
                    <a:cubicBezTo>
                      <a:pt x="990600" y="87312"/>
                      <a:pt x="970756" y="64293"/>
                      <a:pt x="946150" y="46831"/>
                    </a:cubicBezTo>
                    <a:cubicBezTo>
                      <a:pt x="921544" y="29369"/>
                      <a:pt x="889794" y="15875"/>
                      <a:pt x="855663" y="8731"/>
                    </a:cubicBezTo>
                    <a:cubicBezTo>
                      <a:pt x="821532" y="1587"/>
                      <a:pt x="786607" y="0"/>
                      <a:pt x="741363" y="3969"/>
                    </a:cubicBezTo>
                    <a:cubicBezTo>
                      <a:pt x="696119" y="7938"/>
                      <a:pt x="639763" y="15875"/>
                      <a:pt x="584200" y="32544"/>
                    </a:cubicBezTo>
                    <a:cubicBezTo>
                      <a:pt x="528638" y="49213"/>
                      <a:pt x="456407" y="73819"/>
                      <a:pt x="407988" y="103981"/>
                    </a:cubicBezTo>
                    <a:cubicBezTo>
                      <a:pt x="359569" y="134143"/>
                      <a:pt x="331788" y="164307"/>
                      <a:pt x="293688" y="213519"/>
                    </a:cubicBezTo>
                    <a:cubicBezTo>
                      <a:pt x="255588" y="262732"/>
                      <a:pt x="208757" y="341312"/>
                      <a:pt x="179388" y="399256"/>
                    </a:cubicBezTo>
                    <a:cubicBezTo>
                      <a:pt x="150019" y="457200"/>
                      <a:pt x="137319" y="504825"/>
                      <a:pt x="117475" y="561181"/>
                    </a:cubicBezTo>
                    <a:cubicBezTo>
                      <a:pt x="97631" y="617537"/>
                      <a:pt x="76200" y="673894"/>
                      <a:pt x="60325" y="737394"/>
                    </a:cubicBezTo>
                    <a:cubicBezTo>
                      <a:pt x="44450" y="800894"/>
                      <a:pt x="31750" y="888206"/>
                      <a:pt x="22225" y="942181"/>
                    </a:cubicBezTo>
                    <a:cubicBezTo>
                      <a:pt x="12700" y="996156"/>
                      <a:pt x="6350" y="1031875"/>
                      <a:pt x="3175" y="1061244"/>
                    </a:cubicBezTo>
                    <a:cubicBezTo>
                      <a:pt x="0" y="1090613"/>
                      <a:pt x="1587" y="1104503"/>
                      <a:pt x="3175" y="111839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/>
              <p:cNvCxnSpPr/>
              <p:nvPr/>
            </p:nvCxnSpPr>
            <p:spPr bwMode="auto">
              <a:xfrm rot="5400000" flipH="1" flipV="1">
                <a:off x="6531772" y="2921797"/>
                <a:ext cx="161928" cy="61910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 rot="16200000" flipV="1">
                <a:off x="5924552" y="2947987"/>
                <a:ext cx="166691" cy="80968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 rot="10800000">
                <a:off x="5529263" y="3629025"/>
                <a:ext cx="147644" cy="95254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59" name="Text Box 170"/>
          <p:cNvSpPr txBox="1">
            <a:spLocks noChangeArrowheads="1"/>
          </p:cNvSpPr>
          <p:nvPr/>
        </p:nvSpPr>
        <p:spPr bwMode="auto">
          <a:xfrm>
            <a:off x="5698975" y="5146591"/>
            <a:ext cx="2798715" cy="276999"/>
          </a:xfrm>
          <a:prstGeom prst="rect">
            <a:avLst/>
          </a:prstGeom>
          <a:solidFill>
            <a:srgbClr val="669900">
              <a:alpha val="40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A.G. </a:t>
            </a:r>
            <a:r>
              <a:rPr lang="en-US" sz="1200" dirty="0" err="1" smtClean="0">
                <a:solidFill>
                  <a:schemeClr val="tx1"/>
                </a:solidFill>
              </a:rPr>
              <a:t>Akeroyd</a:t>
            </a:r>
            <a:r>
              <a:rPr lang="en-US" sz="1200" dirty="0" smtClean="0">
                <a:solidFill>
                  <a:schemeClr val="tx1"/>
                </a:solidFill>
              </a:rPr>
              <a:t> et al., </a:t>
            </a:r>
            <a:r>
              <a:rPr lang="sl-SI" sz="1200" dirty="0" smtClean="0">
                <a:solidFill>
                  <a:schemeClr val="tx1"/>
                </a:solidFill>
              </a:rPr>
              <a:t>arXiv:1002.5012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baseline="30000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90292" y="1048597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contours of S(K</a:t>
            </a:r>
            <a:r>
              <a:rPr lang="en-US" baseline="-25000" dirty="0" smtClean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rot="16200000" flipH="1">
            <a:off x="5840098" y="1620097"/>
            <a:ext cx="914399" cy="46923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2" name="TextBox 18"/>
          <p:cNvSpPr txBox="1">
            <a:spLocks noChangeArrowheads="1"/>
          </p:cNvSpPr>
          <p:nvPr/>
        </p:nvSpPr>
        <p:spPr bwMode="auto">
          <a:xfrm>
            <a:off x="252345" y="578607"/>
            <a:ext cx="499959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Example of complementarity: 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MSSM searches </a:t>
            </a: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      </a:t>
            </a:r>
            <a:endParaRPr lang="sl-SI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sl-SI" dirty="0" smtClean="0">
                <a:solidFill>
                  <a:schemeClr val="tx1"/>
                </a:solidFill>
              </a:rPr>
              <a:t>      Belle II </a:t>
            </a:r>
            <a:r>
              <a:rPr lang="en-US" dirty="0" smtClean="0">
                <a:solidFill>
                  <a:schemeClr val="tx1"/>
                </a:solidFill>
              </a:rPr>
              <a:t>constraints shown @ 5 ab</a:t>
            </a:r>
            <a:r>
              <a:rPr lang="en-US" baseline="30000" dirty="0" smtClean="0">
                <a:solidFill>
                  <a:schemeClr val="tx1"/>
                </a:solidFill>
              </a:rPr>
              <a:t>-1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      </a:t>
            </a:r>
            <a:r>
              <a:rPr lang="en-US" dirty="0" err="1" smtClean="0">
                <a:solidFill>
                  <a:schemeClr val="tx1"/>
                </a:solidFill>
              </a:rPr>
              <a:t>LHCb</a:t>
            </a:r>
            <a:r>
              <a:rPr lang="en-US" dirty="0" smtClean="0">
                <a:solidFill>
                  <a:schemeClr val="tx1"/>
                </a:solidFill>
              </a:rPr>
              <a:t>: Br(B</a:t>
            </a:r>
            <a:r>
              <a:rPr lang="en-US" baseline="-25000" dirty="0" smtClean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US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baseline="30000" dirty="0" err="1" smtClean="0">
                <a:solidFill>
                  <a:schemeClr val="tx1"/>
                </a:solidFill>
              </a:rPr>
              <a:t>+</a:t>
            </a:r>
            <a:r>
              <a:rPr lang="en-US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baseline="30000" dirty="0" smtClean="0">
                <a:solidFill>
                  <a:schemeClr val="tx1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)~ </a:t>
            </a:r>
            <a:r>
              <a:rPr lang="sl-SI" dirty="0" smtClean="0">
                <a:solidFill>
                  <a:schemeClr val="tx1"/>
                </a:solidFill>
              </a:rPr>
              <a:t>(4-5)</a:t>
            </a:r>
            <a:r>
              <a:rPr lang="en-US" dirty="0" smtClean="0">
                <a:solidFill>
                  <a:schemeClr val="tx1"/>
                </a:solidFill>
              </a:rPr>
              <a:t>x10</a:t>
            </a:r>
            <a:r>
              <a:rPr lang="en-US" baseline="30000" dirty="0" smtClean="0">
                <a:solidFill>
                  <a:schemeClr val="tx1"/>
                </a:solidFill>
              </a:rPr>
              <a:t>-9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sl-SI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sl-SI" dirty="0" smtClean="0">
                <a:solidFill>
                  <a:schemeClr val="tx1"/>
                </a:solidFill>
              </a:rPr>
              <a:t>         (</a:t>
            </a:r>
            <a:r>
              <a:rPr lang="en-US" dirty="0" smtClean="0">
                <a:solidFill>
                  <a:schemeClr val="tx1"/>
                </a:solidFill>
              </a:rPr>
              <a:t>@ 3 fb</a:t>
            </a:r>
            <a:r>
              <a:rPr lang="en-US" baseline="30000" dirty="0" smtClean="0">
                <a:solidFill>
                  <a:schemeClr val="tx1"/>
                </a:solidFill>
              </a:rPr>
              <a:t>-1</a:t>
            </a:r>
            <a:r>
              <a:rPr lang="sl-SI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9511" y="1997811"/>
            <a:ext cx="364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S(K</a:t>
            </a:r>
            <a:r>
              <a:rPr lang="en-US" baseline="-25000" dirty="0" smtClean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) ~ -0.4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0.1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S(K</a:t>
            </a:r>
            <a:r>
              <a:rPr lang="en-US" baseline="-25000" dirty="0" smtClean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) ~ 0.1</a:t>
            </a:r>
            <a:r>
              <a:rPr lang="sl-SI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sl-SI" dirty="0" smtClean="0">
                <a:solidFill>
                  <a:schemeClr val="tx1"/>
                </a:solidFill>
              </a:rPr>
              <a:t>0.1</a:t>
            </a:r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64" name="Object 2"/>
          <p:cNvGraphicFramePr>
            <a:graphicFrameLocks noChangeAspect="1"/>
          </p:cNvGraphicFramePr>
          <p:nvPr/>
        </p:nvGraphicFramePr>
        <p:xfrm>
          <a:off x="351855" y="1442696"/>
          <a:ext cx="2259013" cy="523875"/>
        </p:xfrm>
        <a:graphic>
          <a:graphicData uri="http://schemas.openxmlformats.org/presentationml/2006/ole">
            <p:oleObj spid="_x0000_s1250306" name="Equation" r:id="rId6" imgW="1041120" imgH="241200" progId="Equation.3">
              <p:embed/>
            </p:oleObj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437974" y="4283612"/>
            <a:ext cx="3696846" cy="646331"/>
          </a:xfrm>
          <a:prstGeom prst="rect">
            <a:avLst/>
          </a:prstGeom>
          <a:solidFill>
            <a:srgbClr val="006600">
              <a:alpha val="41176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Belle II/</a:t>
            </a:r>
            <a:r>
              <a:rPr lang="en-US" dirty="0" err="1" smtClean="0">
                <a:solidFill>
                  <a:schemeClr val="tx1"/>
                </a:solidFill>
              </a:rPr>
              <a:t>LHCb</a:t>
            </a:r>
            <a:r>
              <a:rPr lang="en-US" dirty="0" smtClean="0">
                <a:solidFill>
                  <a:schemeClr val="tx1"/>
                </a:solidFill>
              </a:rPr>
              <a:t> combination</a:t>
            </a:r>
            <a:r>
              <a:rPr lang="sl-SI" dirty="0" smtClean="0">
                <a:solidFill>
                  <a:schemeClr val="tx1"/>
                </a:solidFill>
              </a:rPr>
              <a:t>: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stringent limits on Re(</a:t>
            </a:r>
            <a:r>
              <a:rPr lang="en-US" dirty="0" err="1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baseline="30000" dirty="0" err="1" smtClean="0">
                <a:solidFill>
                  <a:schemeClr val="tx1"/>
                </a:solidFill>
              </a:rPr>
              <a:t>d</a:t>
            </a:r>
            <a:r>
              <a:rPr lang="en-US" baseline="-25000" dirty="0" err="1" smtClean="0">
                <a:solidFill>
                  <a:schemeClr val="tx1"/>
                </a:solidFill>
              </a:rPr>
              <a:t>RL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lang="en-US" baseline="-25000" dirty="0" smtClean="0">
                <a:solidFill>
                  <a:schemeClr val="tx1"/>
                </a:solidFill>
              </a:rPr>
              <a:t>23</a:t>
            </a:r>
            <a:r>
              <a:rPr lang="en-US" dirty="0" smtClean="0">
                <a:solidFill>
                  <a:schemeClr val="tx1"/>
                </a:solidFill>
              </a:rPr>
              <a:t> , </a:t>
            </a:r>
            <a:r>
              <a:rPr lang="en-US" dirty="0" err="1" smtClean="0">
                <a:solidFill>
                  <a:schemeClr val="tx1"/>
                </a:solidFill>
              </a:rPr>
              <a:t>tan</a:t>
            </a:r>
            <a:r>
              <a:rPr lang="en-US" dirty="0" err="1" smtClean="0">
                <a:solidFill>
                  <a:schemeClr val="tx1"/>
                </a:solidFill>
                <a:latin typeface="Symbol" pitchFamily="18" charset="2"/>
              </a:rPr>
              <a:t>b</a:t>
            </a:r>
            <a:endParaRPr lang="en-US" dirty="0" smtClean="0">
              <a:solidFill>
                <a:schemeClr val="tx1"/>
              </a:solidFill>
              <a:latin typeface="Symbol" pitchFamily="18" charset="2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221812" y="2990311"/>
            <a:ext cx="264695" cy="1588"/>
          </a:xfrm>
          <a:prstGeom prst="line">
            <a:avLst/>
          </a:prstGeom>
          <a:noFill/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217801" y="3527722"/>
            <a:ext cx="264695" cy="1588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6857999" y="4759570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tan </a:t>
            </a:r>
            <a:r>
              <a:rPr lang="sl-SI" dirty="0" smtClean="0">
                <a:solidFill>
                  <a:schemeClr val="tx1"/>
                </a:solidFill>
                <a:latin typeface="Symbol" pitchFamily="18" charset="2"/>
              </a:rPr>
              <a:t>b</a:t>
            </a:r>
            <a:endParaRPr lang="sl-SI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4583723" y="2919047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Re(</a:t>
            </a:r>
            <a:r>
              <a:rPr lang="en-US" dirty="0" err="1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baseline="30000" dirty="0" err="1" smtClean="0">
                <a:solidFill>
                  <a:schemeClr val="tx1"/>
                </a:solidFill>
              </a:rPr>
              <a:t>d</a:t>
            </a:r>
            <a:r>
              <a:rPr lang="en-US" baseline="-25000" dirty="0" err="1" smtClean="0">
                <a:solidFill>
                  <a:schemeClr val="tx1"/>
                </a:solidFill>
              </a:rPr>
              <a:t>RL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lang="en-US" baseline="-25000" dirty="0" smtClean="0">
                <a:solidFill>
                  <a:schemeClr val="tx1"/>
                </a:solidFill>
              </a:rPr>
              <a:t>23</a:t>
            </a:r>
            <a:endParaRPr lang="sl-SI" dirty="0"/>
          </a:p>
        </p:txBody>
      </p:sp>
      <p:sp>
        <p:nvSpPr>
          <p:cNvPr id="71" name="Freeform 70"/>
          <p:cNvSpPr/>
          <p:nvPr/>
        </p:nvSpPr>
        <p:spPr bwMode="auto">
          <a:xfrm>
            <a:off x="5579269" y="2527301"/>
            <a:ext cx="839787" cy="507999"/>
          </a:xfrm>
          <a:custGeom>
            <a:avLst/>
            <a:gdLst>
              <a:gd name="connsiteX0" fmla="*/ 26194 w 839787"/>
              <a:gd name="connsiteY0" fmla="*/ 149224 h 507999"/>
              <a:gd name="connsiteX1" fmla="*/ 164306 w 839787"/>
              <a:gd name="connsiteY1" fmla="*/ 120649 h 507999"/>
              <a:gd name="connsiteX2" fmla="*/ 288131 w 839787"/>
              <a:gd name="connsiteY2" fmla="*/ 87312 h 507999"/>
              <a:gd name="connsiteX3" fmla="*/ 454819 w 839787"/>
              <a:gd name="connsiteY3" fmla="*/ 34924 h 507999"/>
              <a:gd name="connsiteX4" fmla="*/ 545306 w 839787"/>
              <a:gd name="connsiteY4" fmla="*/ 1587 h 507999"/>
              <a:gd name="connsiteX5" fmla="*/ 559594 w 839787"/>
              <a:gd name="connsiteY5" fmla="*/ 44449 h 507999"/>
              <a:gd name="connsiteX6" fmla="*/ 597694 w 839787"/>
              <a:gd name="connsiteY6" fmla="*/ 158749 h 507999"/>
              <a:gd name="connsiteX7" fmla="*/ 654844 w 839787"/>
              <a:gd name="connsiteY7" fmla="*/ 282574 h 507999"/>
              <a:gd name="connsiteX8" fmla="*/ 740569 w 839787"/>
              <a:gd name="connsiteY8" fmla="*/ 396874 h 507999"/>
              <a:gd name="connsiteX9" fmla="*/ 812006 w 839787"/>
              <a:gd name="connsiteY9" fmla="*/ 463549 h 507999"/>
              <a:gd name="connsiteX10" fmla="*/ 831056 w 839787"/>
              <a:gd name="connsiteY10" fmla="*/ 487362 h 507999"/>
              <a:gd name="connsiteX11" fmla="*/ 812006 w 839787"/>
              <a:gd name="connsiteY11" fmla="*/ 492124 h 507999"/>
              <a:gd name="connsiteX12" fmla="*/ 664369 w 839787"/>
              <a:gd name="connsiteY12" fmla="*/ 501649 h 507999"/>
              <a:gd name="connsiteX13" fmla="*/ 421481 w 839787"/>
              <a:gd name="connsiteY13" fmla="*/ 501649 h 507999"/>
              <a:gd name="connsiteX14" fmla="*/ 211931 w 839787"/>
              <a:gd name="connsiteY14" fmla="*/ 501649 h 507999"/>
              <a:gd name="connsiteX15" fmla="*/ 30956 w 839787"/>
              <a:gd name="connsiteY15" fmla="*/ 506412 h 507999"/>
              <a:gd name="connsiteX16" fmla="*/ 26194 w 839787"/>
              <a:gd name="connsiteY16" fmla="*/ 492124 h 507999"/>
              <a:gd name="connsiteX17" fmla="*/ 21431 w 839787"/>
              <a:gd name="connsiteY17" fmla="*/ 430212 h 507999"/>
              <a:gd name="connsiteX18" fmla="*/ 21431 w 839787"/>
              <a:gd name="connsiteY18" fmla="*/ 258762 h 507999"/>
              <a:gd name="connsiteX19" fmla="*/ 26194 w 839787"/>
              <a:gd name="connsiteY19" fmla="*/ 149224 h 5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9787" h="507999">
                <a:moveTo>
                  <a:pt x="26194" y="149224"/>
                </a:moveTo>
                <a:cubicBezTo>
                  <a:pt x="50006" y="126205"/>
                  <a:pt x="120650" y="130968"/>
                  <a:pt x="164306" y="120649"/>
                </a:cubicBezTo>
                <a:cubicBezTo>
                  <a:pt x="207962" y="110330"/>
                  <a:pt x="239712" y="101600"/>
                  <a:pt x="288131" y="87312"/>
                </a:cubicBezTo>
                <a:cubicBezTo>
                  <a:pt x="336550" y="73024"/>
                  <a:pt x="411957" y="49211"/>
                  <a:pt x="454819" y="34924"/>
                </a:cubicBezTo>
                <a:cubicBezTo>
                  <a:pt x="497681" y="20637"/>
                  <a:pt x="527844" y="0"/>
                  <a:pt x="545306" y="1587"/>
                </a:cubicBezTo>
                <a:cubicBezTo>
                  <a:pt x="562768" y="3174"/>
                  <a:pt x="559594" y="44449"/>
                  <a:pt x="559594" y="44449"/>
                </a:cubicBezTo>
                <a:cubicBezTo>
                  <a:pt x="568325" y="70643"/>
                  <a:pt x="581819" y="119062"/>
                  <a:pt x="597694" y="158749"/>
                </a:cubicBezTo>
                <a:cubicBezTo>
                  <a:pt x="613569" y="198436"/>
                  <a:pt x="631032" y="242887"/>
                  <a:pt x="654844" y="282574"/>
                </a:cubicBezTo>
                <a:cubicBezTo>
                  <a:pt x="678657" y="322262"/>
                  <a:pt x="714375" y="366712"/>
                  <a:pt x="740569" y="396874"/>
                </a:cubicBezTo>
                <a:cubicBezTo>
                  <a:pt x="766763" y="427036"/>
                  <a:pt x="796925" y="448468"/>
                  <a:pt x="812006" y="463549"/>
                </a:cubicBezTo>
                <a:cubicBezTo>
                  <a:pt x="827087" y="478630"/>
                  <a:pt x="831056" y="482600"/>
                  <a:pt x="831056" y="487362"/>
                </a:cubicBezTo>
                <a:cubicBezTo>
                  <a:pt x="831056" y="492124"/>
                  <a:pt x="839787" y="489743"/>
                  <a:pt x="812006" y="492124"/>
                </a:cubicBezTo>
                <a:cubicBezTo>
                  <a:pt x="784225" y="494505"/>
                  <a:pt x="729456" y="500062"/>
                  <a:pt x="664369" y="501649"/>
                </a:cubicBezTo>
                <a:cubicBezTo>
                  <a:pt x="599282" y="503236"/>
                  <a:pt x="421481" y="501649"/>
                  <a:pt x="421481" y="501649"/>
                </a:cubicBezTo>
                <a:lnTo>
                  <a:pt x="211931" y="501649"/>
                </a:lnTo>
                <a:cubicBezTo>
                  <a:pt x="146844" y="502443"/>
                  <a:pt x="61912" y="507999"/>
                  <a:pt x="30956" y="506412"/>
                </a:cubicBezTo>
                <a:cubicBezTo>
                  <a:pt x="0" y="504825"/>
                  <a:pt x="27781" y="504824"/>
                  <a:pt x="26194" y="492124"/>
                </a:cubicBezTo>
                <a:cubicBezTo>
                  <a:pt x="24607" y="479424"/>
                  <a:pt x="22225" y="469106"/>
                  <a:pt x="21431" y="430212"/>
                </a:cubicBezTo>
                <a:cubicBezTo>
                  <a:pt x="20637" y="391318"/>
                  <a:pt x="20637" y="306387"/>
                  <a:pt x="21431" y="258762"/>
                </a:cubicBezTo>
                <a:cubicBezTo>
                  <a:pt x="22225" y="211137"/>
                  <a:pt x="2382" y="172243"/>
                  <a:pt x="26194" y="149224"/>
                </a:cubicBezTo>
                <a:close/>
              </a:path>
            </a:pathLst>
          </a:custGeom>
          <a:solidFill>
            <a:srgbClr val="6699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72" name="Freeform 71"/>
          <p:cNvSpPr/>
          <p:nvPr/>
        </p:nvSpPr>
        <p:spPr bwMode="auto">
          <a:xfrm>
            <a:off x="5559425" y="3595688"/>
            <a:ext cx="588169" cy="1023937"/>
          </a:xfrm>
          <a:custGeom>
            <a:avLst/>
            <a:gdLst>
              <a:gd name="connsiteX0" fmla="*/ 36513 w 588169"/>
              <a:gd name="connsiteY0" fmla="*/ 0 h 1023937"/>
              <a:gd name="connsiteX1" fmla="*/ 203200 w 588169"/>
              <a:gd name="connsiteY1" fmla="*/ 52387 h 1023937"/>
              <a:gd name="connsiteX2" fmla="*/ 374650 w 588169"/>
              <a:gd name="connsiteY2" fmla="*/ 104775 h 1023937"/>
              <a:gd name="connsiteX3" fmla="*/ 479425 w 588169"/>
              <a:gd name="connsiteY3" fmla="*/ 152400 h 1023937"/>
              <a:gd name="connsiteX4" fmla="*/ 555625 w 588169"/>
              <a:gd name="connsiteY4" fmla="*/ 180975 h 1023937"/>
              <a:gd name="connsiteX5" fmla="*/ 584200 w 588169"/>
              <a:gd name="connsiteY5" fmla="*/ 195262 h 1023937"/>
              <a:gd name="connsiteX6" fmla="*/ 579438 w 588169"/>
              <a:gd name="connsiteY6" fmla="*/ 219075 h 1023937"/>
              <a:gd name="connsiteX7" fmla="*/ 541338 w 588169"/>
              <a:gd name="connsiteY7" fmla="*/ 285750 h 1023937"/>
              <a:gd name="connsiteX8" fmla="*/ 484188 w 588169"/>
              <a:gd name="connsiteY8" fmla="*/ 419100 h 1023937"/>
              <a:gd name="connsiteX9" fmla="*/ 446088 w 588169"/>
              <a:gd name="connsiteY9" fmla="*/ 557212 h 1023937"/>
              <a:gd name="connsiteX10" fmla="*/ 412750 w 588169"/>
              <a:gd name="connsiteY10" fmla="*/ 671512 h 1023937"/>
              <a:gd name="connsiteX11" fmla="*/ 393700 w 588169"/>
              <a:gd name="connsiteY11" fmla="*/ 814387 h 1023937"/>
              <a:gd name="connsiteX12" fmla="*/ 369888 w 588169"/>
              <a:gd name="connsiteY12" fmla="*/ 962025 h 1023937"/>
              <a:gd name="connsiteX13" fmla="*/ 360363 w 588169"/>
              <a:gd name="connsiteY13" fmla="*/ 1014412 h 1023937"/>
              <a:gd name="connsiteX14" fmla="*/ 346075 w 588169"/>
              <a:gd name="connsiteY14" fmla="*/ 1014412 h 1023937"/>
              <a:gd name="connsiteX15" fmla="*/ 50800 w 588169"/>
              <a:gd name="connsiteY15" fmla="*/ 1019175 h 1023937"/>
              <a:gd name="connsiteX16" fmla="*/ 41275 w 588169"/>
              <a:gd name="connsiteY16" fmla="*/ 995362 h 1023937"/>
              <a:gd name="connsiteX17" fmla="*/ 41275 w 588169"/>
              <a:gd name="connsiteY17" fmla="*/ 847725 h 1023937"/>
              <a:gd name="connsiteX18" fmla="*/ 36513 w 588169"/>
              <a:gd name="connsiteY18" fmla="*/ 0 h 1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8169" h="1023937">
                <a:moveTo>
                  <a:pt x="36513" y="0"/>
                </a:moveTo>
                <a:lnTo>
                  <a:pt x="203200" y="52387"/>
                </a:lnTo>
                <a:cubicBezTo>
                  <a:pt x="259556" y="69849"/>
                  <a:pt x="328613" y="88106"/>
                  <a:pt x="374650" y="104775"/>
                </a:cubicBezTo>
                <a:cubicBezTo>
                  <a:pt x="420688" y="121444"/>
                  <a:pt x="449263" y="139700"/>
                  <a:pt x="479425" y="152400"/>
                </a:cubicBezTo>
                <a:cubicBezTo>
                  <a:pt x="509588" y="165100"/>
                  <a:pt x="538163" y="173831"/>
                  <a:pt x="555625" y="180975"/>
                </a:cubicBezTo>
                <a:cubicBezTo>
                  <a:pt x="573087" y="188119"/>
                  <a:pt x="580231" y="188912"/>
                  <a:pt x="584200" y="195262"/>
                </a:cubicBezTo>
                <a:cubicBezTo>
                  <a:pt x="588169" y="201612"/>
                  <a:pt x="586582" y="203994"/>
                  <a:pt x="579438" y="219075"/>
                </a:cubicBezTo>
                <a:cubicBezTo>
                  <a:pt x="572294" y="234156"/>
                  <a:pt x="557213" y="252413"/>
                  <a:pt x="541338" y="285750"/>
                </a:cubicBezTo>
                <a:cubicBezTo>
                  <a:pt x="525463" y="319087"/>
                  <a:pt x="500063" y="373856"/>
                  <a:pt x="484188" y="419100"/>
                </a:cubicBezTo>
                <a:cubicBezTo>
                  <a:pt x="468313" y="464344"/>
                  <a:pt x="457994" y="515143"/>
                  <a:pt x="446088" y="557212"/>
                </a:cubicBezTo>
                <a:cubicBezTo>
                  <a:pt x="434182" y="599281"/>
                  <a:pt x="421481" y="628650"/>
                  <a:pt x="412750" y="671512"/>
                </a:cubicBezTo>
                <a:cubicBezTo>
                  <a:pt x="404019" y="714374"/>
                  <a:pt x="400844" y="765968"/>
                  <a:pt x="393700" y="814387"/>
                </a:cubicBezTo>
                <a:cubicBezTo>
                  <a:pt x="386556" y="862806"/>
                  <a:pt x="375444" y="928688"/>
                  <a:pt x="369888" y="962025"/>
                </a:cubicBezTo>
                <a:cubicBezTo>
                  <a:pt x="364332" y="995363"/>
                  <a:pt x="364332" y="1005681"/>
                  <a:pt x="360363" y="1014412"/>
                </a:cubicBezTo>
                <a:cubicBezTo>
                  <a:pt x="356394" y="1023143"/>
                  <a:pt x="346075" y="1014412"/>
                  <a:pt x="346075" y="1014412"/>
                </a:cubicBezTo>
                <a:cubicBezTo>
                  <a:pt x="294481" y="1015206"/>
                  <a:pt x="101600" y="1022350"/>
                  <a:pt x="50800" y="1019175"/>
                </a:cubicBezTo>
                <a:cubicBezTo>
                  <a:pt x="0" y="1016000"/>
                  <a:pt x="42863" y="1023937"/>
                  <a:pt x="41275" y="995362"/>
                </a:cubicBezTo>
                <a:cubicBezTo>
                  <a:pt x="39688" y="966787"/>
                  <a:pt x="41275" y="847725"/>
                  <a:pt x="41275" y="847725"/>
                </a:cubicBezTo>
                <a:cubicBezTo>
                  <a:pt x="39688" y="565150"/>
                  <a:pt x="38100" y="282575"/>
                  <a:pt x="36513" y="0"/>
                </a:cubicBezTo>
                <a:close/>
              </a:path>
            </a:pathLst>
          </a:custGeom>
          <a:solidFill>
            <a:srgbClr val="6699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1" grpId="0" animBg="1"/>
      <p:bldP spid="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r>
              <a:rPr lang="sl-SI" sz="2400" dirty="0" smtClean="0"/>
              <a:t>SuperKEKB requirements</a:t>
            </a:r>
            <a:endParaRPr lang="en-US" sz="2400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0" y="1055079"/>
            <a:ext cx="51251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Symbol"/>
              </a:rPr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Calligraphy" pitchFamily="66" charset="0"/>
              </a:rPr>
              <a:t>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(10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higher luminosity</a:t>
            </a:r>
            <a:endParaRPr lang="sl-SI" dirty="0" smtClean="0">
              <a:solidFill>
                <a:srgbClr val="006600"/>
              </a:solidFill>
            </a:endParaRPr>
          </a:p>
          <a:p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complementarity to other intensity frontiers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experiments (LHCb, BES III, ....); 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  </a:t>
            </a:r>
            <a:r>
              <a:rPr lang="sl-SI" dirty="0" smtClean="0">
                <a:solidFill>
                  <a:srgbClr val="006600"/>
                </a:solidFill>
              </a:rPr>
              <a:t>accurate theoretical predictions </a:t>
            </a:r>
            <a:r>
              <a:rPr lang="sl-SI" dirty="0" smtClean="0">
                <a:solidFill>
                  <a:schemeClr val="tx1"/>
                </a:solidFill>
              </a:rPr>
              <a:t>to compare to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5" name="Picture 24" descr="compl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01917" y="480646"/>
            <a:ext cx="5706690" cy="6072730"/>
          </a:xfrm>
          <a:prstGeom prst="rect">
            <a:avLst/>
          </a:prstGeom>
        </p:spPr>
      </p:pic>
      <p:sp>
        <p:nvSpPr>
          <p:cNvPr id="26" name="Text Box 170"/>
          <p:cNvSpPr txBox="1">
            <a:spLocks noChangeArrowheads="1"/>
          </p:cNvSpPr>
          <p:nvPr/>
        </p:nvSpPr>
        <p:spPr bwMode="auto">
          <a:xfrm>
            <a:off x="150068" y="5988473"/>
            <a:ext cx="2776529" cy="461665"/>
          </a:xfrm>
          <a:prstGeom prst="rect">
            <a:avLst/>
          </a:prstGeom>
          <a:solidFill>
            <a:srgbClr val="669900">
              <a:alpha val="3882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G. Isidori</a:t>
            </a:r>
            <a:r>
              <a:rPr lang="en-US" sz="1200" dirty="0" smtClean="0">
                <a:solidFill>
                  <a:schemeClr val="tx1"/>
                </a:solidFill>
              </a:rPr>
              <a:t> et al., </a:t>
            </a:r>
            <a:endParaRPr lang="sl-SI" sz="1200" dirty="0" smtClean="0">
              <a:solidFill>
                <a:schemeClr val="tx1"/>
              </a:solidFill>
            </a:endParaRPr>
          </a:p>
          <a:p>
            <a:r>
              <a:rPr lang="sl-SI" sz="1200" dirty="0" smtClean="0">
                <a:solidFill>
                  <a:schemeClr val="tx1"/>
                </a:solidFill>
              </a:rPr>
              <a:t>Ann.Rev.Nucl.Part.Sci. 60, 355 (2010)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734300" y="1181100"/>
            <a:ext cx="514350" cy="419100"/>
          </a:xfrm>
          <a:prstGeom prst="rect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724775" y="2695575"/>
            <a:ext cx="514350" cy="238125"/>
          </a:xfrm>
          <a:prstGeom prst="rect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724775" y="3609975"/>
            <a:ext cx="514350" cy="628650"/>
          </a:xfrm>
          <a:prstGeom prst="rect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05725" y="4933950"/>
            <a:ext cx="514350" cy="628650"/>
          </a:xfrm>
          <a:prstGeom prst="rect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4642339" y="1277815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630616" y="1500554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6846277" y="1289538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6846278" y="1512277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4630616" y="2825262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6834554" y="2813538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630615" y="3692768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6846278" y="3704492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4630616" y="3915508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6834554" y="3927231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4630615" y="4126523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6822831" y="4149969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4630616" y="5029199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6822832" y="5040923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4618892" y="5228492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630616" y="5474677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6834555" y="5486400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339969" y="3516923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351693" y="4501662"/>
            <a:ext cx="351692" cy="0"/>
          </a:xfrm>
          <a:prstGeom prst="straightConnector1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738554" y="3341077"/>
            <a:ext cx="2193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theory uncertainty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matches the expected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exp. precision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8893" y="4314092"/>
            <a:ext cx="21563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theory uncertainty will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match the expected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exp. precision with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expected progress in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LQCD</a:t>
            </a:r>
            <a:endParaRPr lang="sl-SI" sz="1600" dirty="0">
              <a:solidFill>
                <a:schemeClr val="tx1"/>
              </a:solidFill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55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r>
              <a:rPr lang="sl-SI" sz="2400" dirty="0" smtClean="0"/>
              <a:t>Summary</a:t>
            </a:r>
            <a:endParaRPr lang="en-US" sz="2400" dirty="0" smtClean="0"/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304800" y="1066800"/>
            <a:ext cx="530145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The SuperKEKB and Belle II project approved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by the Japanese government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Truly int. coll. with strong European participation</a:t>
            </a:r>
          </a:p>
          <a:p>
            <a:pPr>
              <a:buFont typeface="Arial" pitchFamily="34" charset="0"/>
              <a:buChar char="•"/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Groundbreaking ceremony in November last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year</a:t>
            </a:r>
          </a:p>
          <a:p>
            <a:pPr>
              <a:buFont typeface="Arial" pitchFamily="34" charset="0"/>
              <a:buChar char="•"/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Both accelerator upgrade and detector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re-building are well on track</a:t>
            </a:r>
          </a:p>
          <a:p>
            <a:pPr>
              <a:buFont typeface="Arial" pitchFamily="34" charset="0"/>
              <a:buChar char="•"/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SuperKEKB will provide 50 ab</a:t>
            </a:r>
            <a:r>
              <a:rPr lang="sl-SI" baseline="30000" dirty="0" smtClean="0">
                <a:solidFill>
                  <a:schemeClr val="tx1"/>
                </a:solidFill>
              </a:rPr>
              <a:t>-1</a:t>
            </a:r>
            <a:r>
              <a:rPr lang="sl-SI" dirty="0" smtClean="0">
                <a:solidFill>
                  <a:schemeClr val="tx1"/>
                </a:solidFill>
              </a:rPr>
              <a:t> by 2022,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Belle II detector with equal or better performance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than Belle under higher backgrounds</a:t>
            </a:r>
          </a:p>
          <a:p>
            <a:pPr>
              <a:buFont typeface="Arial" pitchFamily="34" charset="0"/>
              <a:buChar char="•"/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Next collaboration meeting: March 2012, open 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to everyone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7018" y="799801"/>
            <a:ext cx="2945705" cy="19785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96588" y="2824337"/>
            <a:ext cx="2901935" cy="2610859"/>
          </a:xfrm>
          <a:prstGeom prst="rect">
            <a:avLst/>
          </a:prstGeom>
        </p:spPr>
      </p:pic>
      <p:pic>
        <p:nvPicPr>
          <p:cNvPr id="58" name="Picture 57" descr="LER_bend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3261" y="3470030"/>
            <a:ext cx="3126154" cy="2344616"/>
          </a:xfrm>
          <a:prstGeom prst="rect">
            <a:avLst/>
          </a:prstGeom>
        </p:spPr>
      </p:pic>
      <p:pic>
        <p:nvPicPr>
          <p:cNvPr id="59" name="Picture 58" descr="IR_chamber_mocku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9139" y="996461"/>
            <a:ext cx="3122953" cy="2342215"/>
          </a:xfrm>
          <a:prstGeom prst="rect">
            <a:avLst/>
          </a:prstGeom>
        </p:spPr>
      </p:pic>
      <p:pic>
        <p:nvPicPr>
          <p:cNvPr id="60" name="Picture 59" descr="ma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73969" y="1832245"/>
            <a:ext cx="3270737" cy="20860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en-US" sz="2400" smtClean="0"/>
              <a:t>Introduction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514005"/>
            <a:ext cx="4406976" cy="89255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sl-SI" sz="2800" dirty="0" smtClean="0">
                <a:solidFill>
                  <a:schemeClr val="tx1"/>
                </a:solidFill>
              </a:rPr>
              <a:t>Quest for NP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       </a:t>
            </a:r>
            <a:r>
              <a:rPr lang="sl-SI" sz="2400" dirty="0" smtClean="0">
                <a:solidFill>
                  <a:schemeClr val="tx1"/>
                </a:solidFill>
              </a:rPr>
              <a:t>LHC at the energy frontier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>
            <a:off x="8823379" y="2427532"/>
            <a:ext cx="0" cy="6524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pic>
        <p:nvPicPr>
          <p:cNvPr id="39" name="Picture 38" descr="atlas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7182" y="1488831"/>
            <a:ext cx="4078362" cy="3921782"/>
          </a:xfrm>
          <a:prstGeom prst="rect">
            <a:avLst/>
          </a:prstGeom>
        </p:spPr>
      </p:pic>
      <p:sp>
        <p:nvSpPr>
          <p:cNvPr id="40" name="Text Box 211"/>
          <p:cNvSpPr txBox="1">
            <a:spLocks noChangeArrowheads="1"/>
          </p:cNvSpPr>
          <p:nvPr/>
        </p:nvSpPr>
        <p:spPr bwMode="auto">
          <a:xfrm>
            <a:off x="626740" y="5112288"/>
            <a:ext cx="2174121" cy="276999"/>
          </a:xfrm>
          <a:prstGeom prst="rect">
            <a:avLst/>
          </a:prstGeom>
          <a:solidFill>
            <a:srgbClr val="669900">
              <a:alpha val="4078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V. Sharma, LP11 conference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b="1" baseline="30000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3692" y="5416061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95% C.L. exclusion limits in         mass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SUSY plane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65" name="Text Box 211"/>
          <p:cNvSpPr txBox="1">
            <a:spLocks noChangeArrowheads="1"/>
          </p:cNvSpPr>
          <p:nvPr/>
        </p:nvSpPr>
        <p:spPr bwMode="auto">
          <a:xfrm>
            <a:off x="4987724" y="6038410"/>
            <a:ext cx="2340513" cy="276999"/>
          </a:xfrm>
          <a:prstGeom prst="rect">
            <a:avLst/>
          </a:prstGeom>
          <a:solidFill>
            <a:srgbClr val="669900">
              <a:alpha val="4078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H. Bachacou, LP11 conference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b="1" baseline="30000" dirty="0">
              <a:solidFill>
                <a:schemeClr val="tx1"/>
              </a:solidFill>
            </a:endParaRPr>
          </a:p>
        </p:txBody>
      </p:sp>
      <p:pic>
        <p:nvPicPr>
          <p:cNvPr id="66" name="Picture 65" descr="cms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330" y="1488830"/>
            <a:ext cx="4370736" cy="3259016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33045" y="4630615"/>
            <a:ext cx="3680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95% C.L. exclusion limits on MSSM A</a:t>
            </a:r>
            <a:r>
              <a:rPr lang="sl-SI" sz="1600" baseline="30000" dirty="0" smtClean="0">
                <a:solidFill>
                  <a:schemeClr val="tx1"/>
                </a:solidFill>
                <a:latin typeface="Arial"/>
                <a:cs typeface="Arial"/>
              </a:rPr>
              <a:t>0</a:t>
            </a:r>
            <a:endParaRPr lang="sl-SI" sz="1600" baseline="30000" dirty="0" smtClean="0">
              <a:solidFill>
                <a:schemeClr val="tx1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 bwMode="auto">
          <a:xfrm flipV="1">
            <a:off x="5205047" y="3329354"/>
            <a:ext cx="1840523" cy="1723292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5873261" y="3552092"/>
            <a:ext cx="77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1 TeV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230923" y="5650523"/>
            <a:ext cx="2988960" cy="646331"/>
          </a:xfrm>
          <a:prstGeom prst="rect">
            <a:avLst/>
          </a:prstGeom>
          <a:solidFill>
            <a:srgbClr val="006600">
              <a:alpha val="41000"/>
            </a:srgbClr>
          </a:solidFill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SUSY in the simplest forms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seems to be excluded</a:t>
            </a:r>
            <a:endParaRPr lang="sl-SI" dirty="0">
              <a:solidFill>
                <a:schemeClr val="tx1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476393" y="5437552"/>
          <a:ext cx="542192" cy="289169"/>
        </p:xfrm>
        <a:graphic>
          <a:graphicData uri="http://schemas.openxmlformats.org/presentationml/2006/ole">
            <p:oleObj spid="_x0000_s1275906" name="Equation" r:id="rId7" imgW="380880" imgH="203040" progId="Equation.3">
              <p:embed/>
            </p:oleObj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65" grpId="0" animBg="1"/>
      <p:bldP spid="67" grpId="0"/>
      <p:bldP spid="71" grpId="0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en-US" sz="2400" smtClean="0"/>
              <a:t>Introduction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514005"/>
            <a:ext cx="6830716" cy="89255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sl-SI" sz="2800" dirty="0" smtClean="0">
                <a:solidFill>
                  <a:schemeClr val="tx1"/>
                </a:solidFill>
              </a:rPr>
              <a:t>Quest for NP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       </a:t>
            </a:r>
            <a:r>
              <a:rPr lang="sl-SI" sz="2400" dirty="0" smtClean="0">
                <a:solidFill>
                  <a:schemeClr val="tx1"/>
                </a:solidFill>
              </a:rPr>
              <a:t>B factories, LHCb, ... at the intensity frontier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deltaAC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0016" y="1899139"/>
            <a:ext cx="4471509" cy="2766646"/>
          </a:xfrm>
          <a:prstGeom prst="rect">
            <a:avLst/>
          </a:prstGeom>
        </p:spPr>
      </p:pic>
      <p:pic>
        <p:nvPicPr>
          <p:cNvPr id="7" name="Picture 6" descr="Btaunu_ck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630" y="1518353"/>
            <a:ext cx="3938955" cy="3431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445" y="1383322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B mesons sector</a:t>
            </a:r>
            <a:endParaRPr lang="sl-SI" sz="1600" baseline="30000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2645" y="1418491"/>
            <a:ext cx="172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D mesons sector</a:t>
            </a:r>
            <a:endParaRPr lang="sl-SI" sz="1600" baseline="300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341081" y="4483588"/>
          <a:ext cx="4475162" cy="733425"/>
        </p:xfrm>
        <a:graphic>
          <a:graphicData uri="http://schemas.openxmlformats.org/presentationml/2006/ole">
            <p:oleObj spid="_x0000_s951297" name="Equation" r:id="rId7" imgW="2565360" imgH="419040" progId="Equation.3">
              <p:embed/>
            </p:oleObj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973016" y="4835349"/>
            <a:ext cx="2627473" cy="791726"/>
            <a:chOff x="644769" y="5362889"/>
            <a:chExt cx="2627473" cy="791726"/>
          </a:xfrm>
        </p:grpSpPr>
        <p:pic>
          <p:nvPicPr>
            <p:cNvPr id="14" name="Picture 13" descr="phi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0870" y="5362889"/>
              <a:ext cx="2211372" cy="79172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44769" y="5615353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i="1" dirty="0" smtClean="0">
                  <a:solidFill>
                    <a:schemeClr val="tx1"/>
                  </a:solidFill>
                  <a:latin typeface="Symbol" pitchFamily="18" charset="2"/>
                </a:rPr>
                <a:t>b </a:t>
              </a:r>
              <a:r>
                <a:rPr lang="sl-SI" dirty="0" smtClean="0">
                  <a:solidFill>
                    <a:schemeClr val="tx1"/>
                  </a:solidFill>
                </a:rPr>
                <a:t>=</a:t>
              </a:r>
              <a:endParaRPr lang="sl-SI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 Box 211"/>
          <p:cNvSpPr txBox="1">
            <a:spLocks noChangeArrowheads="1"/>
          </p:cNvSpPr>
          <p:nvPr/>
        </p:nvSpPr>
        <p:spPr bwMode="auto">
          <a:xfrm>
            <a:off x="1025326" y="2029119"/>
            <a:ext cx="1950534" cy="276999"/>
          </a:xfrm>
          <a:prstGeom prst="rect">
            <a:avLst/>
          </a:prstGeom>
          <a:solidFill>
            <a:srgbClr val="669900">
              <a:alpha val="4078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CKM Fitter, Summer 2011</a:t>
            </a:r>
            <a:endParaRPr lang="en-US" sz="1200" b="1" baseline="30000" dirty="0">
              <a:solidFill>
                <a:schemeClr val="tx1"/>
              </a:solidFill>
            </a:endParaRPr>
          </a:p>
        </p:txBody>
      </p:sp>
      <p:sp>
        <p:nvSpPr>
          <p:cNvPr id="12" name="Text Box 211"/>
          <p:cNvSpPr txBox="1">
            <a:spLocks noChangeArrowheads="1"/>
          </p:cNvSpPr>
          <p:nvPr/>
        </p:nvSpPr>
        <p:spPr bwMode="auto">
          <a:xfrm>
            <a:off x="5937295" y="2122904"/>
            <a:ext cx="1769395" cy="276999"/>
          </a:xfrm>
          <a:prstGeom prst="rect">
            <a:avLst/>
          </a:prstGeom>
          <a:solidFill>
            <a:srgbClr val="669900">
              <a:alpha val="40784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200" dirty="0" smtClean="0">
                <a:solidFill>
                  <a:schemeClr val="tx1"/>
                </a:solidFill>
              </a:rPr>
              <a:t>HFAG, December 2011</a:t>
            </a:r>
            <a:endParaRPr lang="en-US" sz="1200" b="1" baseline="30000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34188" y="3419475"/>
            <a:ext cx="119063" cy="114300"/>
            <a:chOff x="5705475" y="2724150"/>
            <a:chExt cx="119063" cy="114300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5710238" y="2724150"/>
              <a:ext cx="114300" cy="11430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5705475" y="2724150"/>
              <a:ext cx="114300" cy="11430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4372707" y="5779478"/>
            <a:ext cx="4403770" cy="369332"/>
          </a:xfrm>
          <a:prstGeom prst="rect">
            <a:avLst/>
          </a:prstGeom>
          <a:solidFill>
            <a:srgbClr val="006600">
              <a:alpha val="41000"/>
            </a:srgbClr>
          </a:solidFill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Hints of deviations from SM at few </a:t>
            </a:r>
            <a:r>
              <a:rPr lang="sl-SI" dirty="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sl-SI" dirty="0" smtClean="0">
                <a:solidFill>
                  <a:schemeClr val="tx1"/>
                </a:solidFill>
              </a:rPr>
              <a:t> level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858297" y="2389239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direct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measurement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9691" y="3780503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indirect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determination</a:t>
            </a:r>
            <a:endParaRPr lang="sl-SI" sz="1600" dirty="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22" grpId="0" animBg="1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en-US" sz="2400" smtClean="0"/>
              <a:t>Introduction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514005"/>
            <a:ext cx="5160387" cy="163121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sl-SI" sz="2800" dirty="0" smtClean="0">
                <a:solidFill>
                  <a:schemeClr val="tx1"/>
                </a:solidFill>
              </a:rPr>
              <a:t>Quest for NP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       </a:t>
            </a:r>
            <a:r>
              <a:rPr lang="sl-SI" sz="2400" dirty="0" smtClean="0">
                <a:solidFill>
                  <a:schemeClr val="tx1"/>
                </a:solidFill>
              </a:rPr>
              <a:t>Intensity frontier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        requirements for future facilities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        (quark sector)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 descr="NP_super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1258" y="1219200"/>
            <a:ext cx="3438619" cy="3387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49" y="2124148"/>
            <a:ext cx="51251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  <a:sym typeface="Symbol"/>
              </a:rPr>
              <a:t>  </a:t>
            </a:r>
            <a:r>
              <a:rPr lang="sl-SI" dirty="0" smtClean="0">
                <a:solidFill>
                  <a:schemeClr val="tx1"/>
                </a:solidFill>
                <a:latin typeface="Symbol" pitchFamily="18" charset="2"/>
                <a:sym typeface="Symbol"/>
              </a:rPr>
              <a:t>s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</a:t>
            </a:r>
            <a:r>
              <a:rPr lang="en-US" dirty="0" smtClean="0">
                <a:solidFill>
                  <a:schemeClr val="tx1"/>
                </a:solidFill>
              </a:rPr>
              <a:t>1/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</a:t>
            </a:r>
            <a:r>
              <a:rPr lang="en-US" dirty="0" smtClean="0">
                <a:solidFill>
                  <a:schemeClr val="tx1"/>
                </a:solidFill>
              </a:rPr>
              <a:t>N 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006600"/>
                </a:solidFill>
                <a:latin typeface="Lucida Calligraphy" pitchFamily="66" charset="0"/>
              </a:rPr>
              <a:t>O</a:t>
            </a:r>
            <a:r>
              <a:rPr lang="en-US" dirty="0" smtClean="0">
                <a:solidFill>
                  <a:srgbClr val="006600"/>
                </a:solidFill>
              </a:rPr>
              <a:t>(10</a:t>
            </a:r>
            <a:r>
              <a:rPr lang="en-US" baseline="30000" dirty="0" smtClean="0">
                <a:solidFill>
                  <a:srgbClr val="006600"/>
                </a:solidFill>
              </a:rPr>
              <a:t>2</a:t>
            </a:r>
            <a:r>
              <a:rPr lang="en-US" dirty="0" smtClean="0">
                <a:solidFill>
                  <a:srgbClr val="006600"/>
                </a:solidFill>
              </a:rPr>
              <a:t>) higher luminosity</a:t>
            </a:r>
            <a:endParaRPr lang="sl-SI" dirty="0" smtClean="0">
              <a:solidFill>
                <a:srgbClr val="006600"/>
              </a:solidFill>
            </a:endParaRPr>
          </a:p>
          <a:p>
            <a:endParaRPr lang="sl-SI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 </a:t>
            </a:r>
            <a:r>
              <a:rPr lang="sl-SI" dirty="0" smtClean="0">
                <a:solidFill>
                  <a:srgbClr val="006600"/>
                </a:solidFill>
              </a:rPr>
              <a:t>complementarity</a:t>
            </a:r>
            <a:r>
              <a:rPr lang="sl-SI" dirty="0" smtClean="0">
                <a:solidFill>
                  <a:schemeClr val="tx1"/>
                </a:solidFill>
              </a:rPr>
              <a:t> to other intensity frontiers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   experiments (LHCb, BES III, ....); </a:t>
            </a:r>
          </a:p>
          <a:p>
            <a:endParaRPr lang="sl-SI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   </a:t>
            </a:r>
            <a:r>
              <a:rPr lang="sl-SI" dirty="0" smtClean="0">
                <a:solidFill>
                  <a:srgbClr val="006600"/>
                </a:solidFill>
              </a:rPr>
              <a:t>accurate theoretical predictions</a:t>
            </a:r>
            <a:r>
              <a:rPr lang="sl-SI" dirty="0" smtClean="0">
                <a:solidFill>
                  <a:schemeClr val="tx1"/>
                </a:solidFill>
              </a:rPr>
              <a:t> to compare to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Picture 32" descr="Belle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451" y="5387134"/>
            <a:ext cx="911834" cy="70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belle2-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7005" y="5433281"/>
            <a:ext cx="872115" cy="7085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10" name="Picture 9" descr="KEKB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697" y="4355039"/>
            <a:ext cx="2060212" cy="980262"/>
          </a:xfrm>
          <a:prstGeom prst="rect">
            <a:avLst/>
          </a:prstGeom>
        </p:spPr>
      </p:pic>
      <p:sp>
        <p:nvSpPr>
          <p:cNvPr id="12" name="Striped Right Arrow 11"/>
          <p:cNvSpPr/>
          <p:nvPr/>
        </p:nvSpPr>
        <p:spPr bwMode="auto">
          <a:xfrm>
            <a:off x="2657359" y="4583639"/>
            <a:ext cx="1295400" cy="1320800"/>
          </a:xfrm>
          <a:prstGeom prst="stripedRightArrow">
            <a:avLst>
              <a:gd name="adj1" fmla="val 50000"/>
              <a:gd name="adj2" fmla="val 6363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pic>
        <p:nvPicPr>
          <p:cNvPr id="17" name="Picture 16" descr="logo_superkek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01613" y="4329283"/>
            <a:ext cx="1982666" cy="9794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055702" y="3533044"/>
            <a:ext cx="2719754" cy="550984"/>
          </a:xfrm>
          <a:prstGeom prst="rect">
            <a:avLst/>
          </a:prstGeom>
          <a:solidFill>
            <a:srgbClr val="FFC000">
              <a:alpha val="5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6063029" y="2432906"/>
            <a:ext cx="2686050" cy="1647825"/>
          </a:xfrm>
          <a:custGeom>
            <a:avLst/>
            <a:gdLst>
              <a:gd name="connsiteX0" fmla="*/ 0 w 2686050"/>
              <a:gd name="connsiteY0" fmla="*/ 1504950 h 1647825"/>
              <a:gd name="connsiteX1" fmla="*/ 2686050 w 2686050"/>
              <a:gd name="connsiteY1" fmla="*/ 0 h 1647825"/>
              <a:gd name="connsiteX2" fmla="*/ 2686050 w 2686050"/>
              <a:gd name="connsiteY2" fmla="*/ 1647825 h 1647825"/>
              <a:gd name="connsiteX3" fmla="*/ 19050 w 2686050"/>
              <a:gd name="connsiteY3" fmla="*/ 1643062 h 1647825"/>
              <a:gd name="connsiteX4" fmla="*/ 0 w 2686050"/>
              <a:gd name="connsiteY4" fmla="*/ 1504950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6050" h="1647825">
                <a:moveTo>
                  <a:pt x="0" y="1504950"/>
                </a:moveTo>
                <a:lnTo>
                  <a:pt x="2686050" y="0"/>
                </a:lnTo>
                <a:lnTo>
                  <a:pt x="2686050" y="1647825"/>
                </a:lnTo>
                <a:lnTo>
                  <a:pt x="19050" y="1643062"/>
                </a:lnTo>
                <a:lnTo>
                  <a:pt x="0" y="1504950"/>
                </a:lnTo>
                <a:close/>
              </a:path>
            </a:pathLst>
          </a:custGeom>
          <a:solidFill>
            <a:srgbClr val="669900">
              <a:alpha val="49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041781" y="3131162"/>
            <a:ext cx="2719754" cy="91293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6172567" y="1670906"/>
            <a:ext cx="2595562" cy="1476375"/>
          </a:xfrm>
          <a:custGeom>
            <a:avLst/>
            <a:gdLst>
              <a:gd name="connsiteX0" fmla="*/ 0 w 2595562"/>
              <a:gd name="connsiteY0" fmla="*/ 1476375 h 1476375"/>
              <a:gd name="connsiteX1" fmla="*/ 1228725 w 2595562"/>
              <a:gd name="connsiteY1" fmla="*/ 1476375 h 1476375"/>
              <a:gd name="connsiteX2" fmla="*/ 2590800 w 2595562"/>
              <a:gd name="connsiteY2" fmla="*/ 695325 h 1476375"/>
              <a:gd name="connsiteX3" fmla="*/ 2595562 w 2595562"/>
              <a:gd name="connsiteY3" fmla="*/ 0 h 1476375"/>
              <a:gd name="connsiteX4" fmla="*/ 0 w 2595562"/>
              <a:gd name="connsiteY4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562" h="1476375">
                <a:moveTo>
                  <a:pt x="0" y="1476375"/>
                </a:moveTo>
                <a:lnTo>
                  <a:pt x="1228725" y="1476375"/>
                </a:lnTo>
                <a:lnTo>
                  <a:pt x="2590800" y="695325"/>
                </a:lnTo>
                <a:cubicBezTo>
                  <a:pt x="2592387" y="463550"/>
                  <a:pt x="2593975" y="231775"/>
                  <a:pt x="2595562" y="0"/>
                </a:cubicBezTo>
                <a:lnTo>
                  <a:pt x="0" y="1476375"/>
                </a:lnTo>
                <a:close/>
              </a:path>
            </a:pathLst>
          </a:cu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8030" y="4314094"/>
            <a:ext cx="2218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NP flavor violating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couplings( </a:t>
            </a:r>
            <a:r>
              <a:rPr lang="sl-SI" sz="1600" dirty="0" smtClean="0">
                <a:solidFill>
                  <a:schemeClr val="tx1"/>
                </a:solidFill>
                <a:sym typeface="Symbol"/>
              </a:rPr>
              <a:t></a:t>
            </a:r>
            <a:r>
              <a:rPr lang="sl-SI" sz="1600" dirty="0" smtClean="0">
                <a:solidFill>
                  <a:schemeClr val="tx1"/>
                </a:solidFill>
              </a:rPr>
              <a:t>1 in MFV)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4630620" y="1887415"/>
            <a:ext cx="18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NP reach in terms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of mass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799929">
            <a:off x="6799383" y="2379785"/>
            <a:ext cx="1875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Terra Incognita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16769" y="820615"/>
            <a:ext cx="350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Illustrative reach of NP searches</a:t>
            </a:r>
            <a:endParaRPr lang="sl-SI" dirty="0">
              <a:solidFill>
                <a:schemeClr val="tx1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47" y="1365287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en-US" sz="2400" smtClean="0"/>
              <a:t>Introduction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514005"/>
            <a:ext cx="5511445" cy="89255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en-US" sz="2800" dirty="0" smtClean="0">
                <a:solidFill>
                  <a:schemeClr val="tx1"/>
                </a:solidFill>
              </a:rPr>
              <a:t>Accelerator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       “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B-Factory”,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sl-SI" sz="2400" dirty="0" smtClean="0">
                <a:solidFill>
                  <a:schemeClr val="tx1"/>
                </a:solidFill>
              </a:rPr>
              <a:t>           </a:t>
            </a:r>
            <a:r>
              <a:rPr lang="en-US" sz="2400" dirty="0" smtClean="0">
                <a:solidFill>
                  <a:schemeClr val="tx1"/>
                </a:solidFill>
              </a:rPr>
              <a:t>KEKB</a:t>
            </a:r>
            <a:r>
              <a:rPr lang="sl-SI" sz="2400" dirty="0" smtClean="0">
                <a:solidFill>
                  <a:schemeClr val="tx1"/>
                </a:solidFill>
              </a:rPr>
              <a:t> @</a:t>
            </a:r>
            <a:r>
              <a:rPr lang="en-US" sz="2400" dirty="0" smtClean="0">
                <a:solidFill>
                  <a:schemeClr val="tx1"/>
                </a:solidFill>
              </a:rPr>
              <a:t> KEK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5554594" y="2732332"/>
            <a:ext cx="11080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5554594" y="2732332"/>
            <a:ext cx="0" cy="6524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>
            <a:off x="8881994" y="2732332"/>
            <a:ext cx="0" cy="6524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46" name="Line 10"/>
          <p:cNvSpPr>
            <a:spLocks noChangeShapeType="1"/>
          </p:cNvSpPr>
          <p:nvPr/>
        </p:nvSpPr>
        <p:spPr bwMode="auto">
          <a:xfrm>
            <a:off x="6662669" y="2732332"/>
            <a:ext cx="11112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5554594" y="3384794"/>
            <a:ext cx="0" cy="57943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48" name="TextBox 18"/>
          <p:cNvSpPr txBox="1">
            <a:spLocks noChangeArrowheads="1"/>
          </p:cNvSpPr>
          <p:nvPr/>
        </p:nvSpPr>
        <p:spPr bwMode="auto">
          <a:xfrm>
            <a:off x="6648382" y="1511544"/>
            <a:ext cx="24705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KEKB:</a:t>
            </a:r>
          </a:p>
          <a:p>
            <a:pPr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</a:t>
            </a:r>
            <a:r>
              <a:rPr lang="en-US" sz="2000" baseline="30000" dirty="0" smtClean="0">
                <a:solidFill>
                  <a:schemeClr val="tx1"/>
                </a:solidFill>
              </a:rPr>
              <a:t>-</a:t>
            </a:r>
            <a:r>
              <a:rPr lang="en-US" sz="2000" dirty="0" smtClean="0">
                <a:solidFill>
                  <a:schemeClr val="tx1"/>
                </a:solidFill>
              </a:rPr>
              <a:t> (HER): 8.0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</a:t>
            </a:r>
            <a:r>
              <a:rPr lang="en-US" sz="2000" baseline="30000" dirty="0" smtClean="0">
                <a:solidFill>
                  <a:schemeClr val="tx1"/>
                </a:solidFill>
              </a:rPr>
              <a:t>+</a:t>
            </a:r>
            <a:r>
              <a:rPr lang="en-US" sz="2000" dirty="0" smtClean="0">
                <a:solidFill>
                  <a:schemeClr val="tx1"/>
                </a:solidFill>
              </a:rPr>
              <a:t> (LER): 3.5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crossing angle: 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22 </a:t>
            </a:r>
            <a:r>
              <a:rPr lang="en-US" sz="2000" dirty="0" err="1" smtClean="0">
                <a:solidFill>
                  <a:schemeClr val="tx1"/>
                </a:solidFill>
              </a:rPr>
              <a:t>mrad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</a:t>
            </a:r>
            <a:r>
              <a:rPr lang="en-US" sz="2000" baseline="-25000" dirty="0" smtClean="0">
                <a:solidFill>
                  <a:schemeClr val="tx1"/>
                </a:solidFill>
              </a:rPr>
              <a:t>CMS</a:t>
            </a:r>
            <a:r>
              <a:rPr lang="en-US" sz="2000" dirty="0" smtClean="0">
                <a:solidFill>
                  <a:schemeClr val="tx1"/>
                </a:solidFill>
              </a:rPr>
              <a:t>=M(</a:t>
            </a:r>
            <a:r>
              <a:rPr lang="en-US" sz="2000" dirty="0" smtClean="0">
                <a:solidFill>
                  <a:schemeClr val="tx1"/>
                </a:solidFill>
                <a:latin typeface="Symbol" pitchFamily="18" charset="2"/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(4S))c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</a:p>
          <a:p>
            <a:pPr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dN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</a:rPr>
              <a:t>dt</a:t>
            </a:r>
            <a:r>
              <a:rPr lang="en-US" sz="2000" dirty="0" smtClean="0">
                <a:solidFill>
                  <a:schemeClr val="tx1"/>
                </a:solidFill>
              </a:rPr>
              <a:t> = </a:t>
            </a:r>
            <a:r>
              <a:rPr lang="en-US" sz="2000" dirty="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e</a:t>
            </a:r>
            <a:r>
              <a:rPr lang="en-US" sz="2000" baseline="30000" dirty="0" err="1" smtClean="0">
                <a:solidFill>
                  <a:schemeClr val="tx1"/>
                </a:solidFill>
              </a:rPr>
              <a:t>+</a:t>
            </a:r>
            <a:r>
              <a:rPr lang="en-US" sz="2000" dirty="0" err="1" smtClean="0">
                <a:solidFill>
                  <a:schemeClr val="tx1"/>
                </a:solidFill>
              </a:rPr>
              <a:t>e</a:t>
            </a:r>
            <a:r>
              <a:rPr lang="en-US" sz="2000" baseline="30000" dirty="0" smtClean="0">
                <a:solidFill>
                  <a:schemeClr val="tx1"/>
                </a:solidFill>
              </a:rPr>
              <a:t>-</a:t>
            </a:r>
            <a:r>
              <a:rPr lang="en-US" sz="2000" dirty="0" smtClean="0">
                <a:solidFill>
                  <a:schemeClr val="tx1"/>
                </a:solidFill>
              </a:rPr>
              <a:t>→f) </a:t>
            </a:r>
            <a:r>
              <a:rPr lang="en-US" sz="2000" b="1" dirty="0" smtClean="0">
                <a:solidFill>
                  <a:schemeClr val="tx1"/>
                </a:solidFill>
                <a:latin typeface="Lucida Calligraphy" pitchFamily="66" charset="0"/>
              </a:rPr>
              <a:t>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Down Arrow 49"/>
          <p:cNvSpPr/>
          <p:nvPr/>
        </p:nvSpPr>
        <p:spPr bwMode="auto">
          <a:xfrm rot="19795887" flipV="1">
            <a:off x="1092358" y="2126588"/>
            <a:ext cx="493485" cy="1045028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9199993" lon="2099985" rev="18300000"/>
            </a:camera>
            <a:lightRig rig="threePt" dir="t"/>
          </a:scene3d>
          <a:sp3d extrusionH="76200" contourW="12700">
            <a:bevelT prst="angle"/>
            <a:extrusionClr>
              <a:schemeClr val="bg1"/>
            </a:extrusionClr>
            <a:contourClr>
              <a:srgbClr val="FFC000"/>
            </a:contourClr>
          </a:sp3d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468244" y="1546469"/>
            <a:ext cx="3732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Tokyo (40 mins by Tsukuba Exps)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6873" y="4898815"/>
            <a:ext cx="870751" cy="461665"/>
          </a:xfrm>
          <a:prstGeom prst="rect">
            <a:avLst/>
          </a:prstGeom>
          <a:noFill/>
          <a:scene3d>
            <a:camera prst="orthographicFront">
              <a:rot lat="19432261" lon="857816" rev="18805761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mtClean="0">
                <a:solidFill>
                  <a:schemeClr val="bg1"/>
                </a:solidFill>
              </a:rPr>
              <a:t>Belle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0800000" flipV="1">
            <a:off x="2369616" y="4637558"/>
            <a:ext cx="671979" cy="369332"/>
          </a:xfrm>
          <a:prstGeom prst="rect">
            <a:avLst/>
          </a:prstGeom>
          <a:noFill/>
          <a:scene3d>
            <a:camera prst="orthographicFront">
              <a:rot lat="20282831" lon="21519955" rev="195385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HER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4" name="Straight Arrow Connector 19"/>
          <p:cNvCxnSpPr>
            <a:cxnSpLocks noChangeShapeType="1"/>
          </p:cNvCxnSpPr>
          <p:nvPr/>
        </p:nvCxnSpPr>
        <p:spPr bwMode="auto">
          <a:xfrm rot="10800000">
            <a:off x="2270057" y="5015157"/>
            <a:ext cx="447675" cy="217487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55" name="Straight Arrow Connector 20"/>
          <p:cNvCxnSpPr>
            <a:cxnSpLocks noChangeShapeType="1"/>
          </p:cNvCxnSpPr>
          <p:nvPr/>
        </p:nvCxnSpPr>
        <p:spPr bwMode="auto">
          <a:xfrm>
            <a:off x="1549332" y="4456357"/>
            <a:ext cx="384175" cy="282575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6" name="TextBox 55"/>
          <p:cNvSpPr txBox="1"/>
          <p:nvPr/>
        </p:nvSpPr>
        <p:spPr>
          <a:xfrm rot="10800000" flipV="1">
            <a:off x="1655880" y="4179450"/>
            <a:ext cx="633507" cy="369332"/>
          </a:xfrm>
          <a:prstGeom prst="rect">
            <a:avLst/>
          </a:prstGeom>
          <a:noFill/>
          <a:scene3d>
            <a:camera prst="orthographicFront">
              <a:rot lat="20282831" lon="21519955" rev="195385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LER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1322" y="5719141"/>
            <a:ext cx="2000869" cy="400110"/>
          </a:xfrm>
          <a:prstGeom prst="rect">
            <a:avLst/>
          </a:prstGeom>
          <a:solidFill>
            <a:srgbClr val="0066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US" sz="2000" smtClean="0">
                <a:solidFill>
                  <a:schemeClr val="tx1"/>
                </a:solidFill>
                <a:sym typeface="Symbol"/>
              </a:rPr>
              <a:t></a:t>
            </a:r>
            <a:r>
              <a:rPr lang="en-US" sz="2000" b="1" smtClean="0">
                <a:solidFill>
                  <a:schemeClr val="tx1"/>
                </a:solidFill>
                <a:latin typeface="Lucida Calligraphy" pitchFamily="66" charset="0"/>
              </a:rPr>
              <a:t>L</a:t>
            </a:r>
            <a:r>
              <a:rPr lang="en-US" sz="2000" smtClean="0">
                <a:solidFill>
                  <a:schemeClr val="tx1"/>
                </a:solidFill>
              </a:rPr>
              <a:t>dt = 1020 fb</a:t>
            </a:r>
            <a:r>
              <a:rPr lang="en-US" sz="2000" baseline="30000" smtClean="0">
                <a:solidFill>
                  <a:schemeClr val="tx1"/>
                </a:solidFill>
              </a:rPr>
              <a:t>-1</a:t>
            </a:r>
            <a:endParaRPr lang="en-US" sz="2000"/>
          </a:p>
        </p:txBody>
      </p:sp>
      <p:sp>
        <p:nvSpPr>
          <p:cNvPr id="58" name="TextBox 57"/>
          <p:cNvSpPr txBox="1"/>
          <p:nvPr/>
        </p:nvSpPr>
        <p:spPr>
          <a:xfrm>
            <a:off x="6850170" y="5440362"/>
            <a:ext cx="524503" cy="276999"/>
          </a:xfrm>
          <a:prstGeom prst="rect">
            <a:avLst/>
          </a:prstGeom>
          <a:solidFill>
            <a:srgbClr val="006600">
              <a:alpha val="3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aseline="-25000" smtClean="0">
                <a:solidFill>
                  <a:schemeClr val="tx1"/>
                </a:solidFill>
              </a:rPr>
              <a:t>2010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46452" y="6116868"/>
            <a:ext cx="524503" cy="276999"/>
          </a:xfrm>
          <a:prstGeom prst="rect">
            <a:avLst/>
          </a:prstGeom>
          <a:solidFill>
            <a:srgbClr val="006600">
              <a:alpha val="4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aseline="30000" smtClean="0">
                <a:solidFill>
                  <a:schemeClr val="tx1"/>
                </a:solidFill>
              </a:rPr>
              <a:t>1999</a:t>
            </a:r>
          </a:p>
        </p:txBody>
      </p:sp>
      <p:pic>
        <p:nvPicPr>
          <p:cNvPr id="60" name="Picture 59" descr="Picture1.wm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912708">
            <a:off x="318188" y="1297120"/>
            <a:ext cx="5677304" cy="4892256"/>
          </a:xfrm>
          <a:prstGeom prst="rect">
            <a:avLst/>
          </a:prstGeom>
          <a:scene3d>
            <a:camera prst="orthographicFront">
              <a:rot lat="19631091" lon="2458780" rev="21115922"/>
            </a:camera>
            <a:lightRig rig="threePt" dir="t"/>
          </a:scene3d>
        </p:spPr>
      </p:pic>
      <p:sp>
        <p:nvSpPr>
          <p:cNvPr id="23" name="TextBox 22"/>
          <p:cNvSpPr txBox="1"/>
          <p:nvPr/>
        </p:nvSpPr>
        <p:spPr>
          <a:xfrm>
            <a:off x="6839211" y="58872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accelerator</a:t>
            </a:r>
          </a:p>
          <a:p>
            <a:r>
              <a:rPr lang="en-US" smtClean="0">
                <a:solidFill>
                  <a:schemeClr val="tx1"/>
                </a:solidFill>
              </a:rPr>
              <a:t>institute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rot="5400000" flipH="1" flipV="1">
            <a:off x="3845491" y="901874"/>
            <a:ext cx="225468" cy="158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958225" y="789140"/>
            <a:ext cx="2843408" cy="158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847573" y="1002082"/>
            <a:ext cx="1981200" cy="36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281819" y="4609578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e</a:t>
            </a:r>
            <a:r>
              <a:rPr lang="en-US" sz="2400" baseline="30000" smtClean="0">
                <a:solidFill>
                  <a:srgbClr val="FF0000"/>
                </a:solidFill>
              </a:rPr>
              <a:t>-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33178" y="5463436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CC00"/>
                </a:solidFill>
              </a:rPr>
              <a:t>e</a:t>
            </a:r>
            <a:r>
              <a:rPr lang="en-US" sz="2400" baseline="30000" smtClean="0">
                <a:solidFill>
                  <a:srgbClr val="00CC00"/>
                </a:solidFill>
              </a:rPr>
              <a:t>+</a:t>
            </a:r>
            <a:endParaRPr lang="en-US" sz="2400">
              <a:solidFill>
                <a:srgbClr val="00CC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3384115" y="5756901"/>
            <a:ext cx="298537" cy="17598"/>
          </a:xfrm>
          <a:prstGeom prst="line">
            <a:avLst/>
          </a:prstGeom>
          <a:noFill/>
          <a:ln w="19050" cap="flat" cmpd="sng" algn="ctr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10800000">
            <a:off x="3093928" y="4872626"/>
            <a:ext cx="267222" cy="954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7674795" y="611312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(1.02 ab</a:t>
            </a:r>
            <a:r>
              <a:rPr lang="en-US" baseline="30000" smtClean="0">
                <a:solidFill>
                  <a:schemeClr val="tx1"/>
                </a:solidFill>
              </a:rPr>
              <a:t>-1</a:t>
            </a:r>
            <a:r>
              <a:rPr lang="en-US" smtClean="0">
                <a:solidFill>
                  <a:schemeClr val="tx1"/>
                </a:solidFill>
              </a:rPr>
              <a:t>)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 animBg="1"/>
      <p:bldP spid="51" grpId="0"/>
      <p:bldP spid="52" grpId="0"/>
      <p:bldP spid="53" grpId="0"/>
      <p:bldP spid="56" grpId="0"/>
      <p:bldP spid="57" grpId="0" animBg="1"/>
      <p:bldP spid="58" grpId="0" animBg="1"/>
      <p:bldP spid="59" grpId="0" animBg="1"/>
      <p:bldP spid="23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en-US" sz="2400" smtClean="0"/>
              <a:t>Introduction</a:t>
            </a:r>
          </a:p>
        </p:txBody>
      </p:sp>
      <p:pic>
        <p:nvPicPr>
          <p:cNvPr id="21" name="Picture 38" descr="y4s_cross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796" y="1228603"/>
            <a:ext cx="4317127" cy="20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51"/>
          <p:cNvSpPr>
            <a:spLocks noChangeArrowheads="1"/>
          </p:cNvSpPr>
          <p:nvPr/>
        </p:nvSpPr>
        <p:spPr bwMode="auto">
          <a:xfrm>
            <a:off x="7611861" y="2785487"/>
            <a:ext cx="422275" cy="136525"/>
          </a:xfrm>
          <a:prstGeom prst="rect">
            <a:avLst/>
          </a:prstGeom>
          <a:solidFill>
            <a:srgbClr val="003300">
              <a:alpha val="61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" name="Pie 22"/>
          <p:cNvSpPr/>
          <p:nvPr/>
        </p:nvSpPr>
        <p:spPr bwMode="auto">
          <a:xfrm rot="5400000">
            <a:off x="7744418" y="2568568"/>
            <a:ext cx="139700" cy="392113"/>
          </a:xfrm>
          <a:prstGeom prst="pie">
            <a:avLst>
              <a:gd name="adj1" fmla="val 5400009"/>
              <a:gd name="adj2" fmla="val 16200000"/>
            </a:avLst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255093" y="4161539"/>
            <a:ext cx="4705154" cy="842920"/>
            <a:chOff x="1049878" y="5250578"/>
            <a:chExt cx="4705154" cy="842920"/>
          </a:xfrm>
        </p:grpSpPr>
        <p:sp>
          <p:nvSpPr>
            <p:cNvPr id="25" name="Text Box 75"/>
            <p:cNvSpPr txBox="1">
              <a:spLocks noChangeArrowheads="1"/>
            </p:cNvSpPr>
            <p:nvPr/>
          </p:nvSpPr>
          <p:spPr bwMode="auto">
            <a:xfrm>
              <a:off x="1109208" y="5447167"/>
              <a:ext cx="4645824" cy="6463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sl-SI" b="1" i="1" dirty="0" smtClean="0">
                <a:solidFill>
                  <a:schemeClr val="tx1"/>
                </a:solidFill>
                <a:latin typeface="Symbol" pitchFamily="18" charset="2"/>
              </a:endParaRPr>
            </a:p>
            <a:p>
              <a:r>
                <a:rPr lang="en-US" b="1" i="1" dirty="0" smtClean="0">
                  <a:solidFill>
                    <a:schemeClr val="tx1"/>
                  </a:solidFill>
                  <a:latin typeface="Symbol" pitchFamily="18" charset="2"/>
                </a:rPr>
                <a:t>s</a:t>
              </a:r>
              <a:r>
                <a:rPr lang="en-US" i="1" dirty="0" smtClean="0">
                  <a:solidFill>
                    <a:schemeClr val="tx1"/>
                  </a:solidFill>
                </a:rPr>
                <a:t>(</a:t>
              </a:r>
              <a:r>
                <a:rPr lang="en-US" i="1" dirty="0" err="1" smtClean="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b="1" i="1" baseline="30000" dirty="0" err="1" smtClean="0">
                  <a:solidFill>
                    <a:schemeClr val="tx1"/>
                  </a:solidFill>
                  <a:latin typeface="Arial" charset="0"/>
                </a:rPr>
                <a:t>+</a:t>
              </a:r>
              <a:r>
                <a:rPr lang="en-US" i="1" dirty="0" err="1" smtClean="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b="1" i="1" baseline="30000" dirty="0" smtClean="0">
                  <a:solidFill>
                    <a:schemeClr val="tx1"/>
                  </a:solidFill>
                  <a:latin typeface="Arial" charset="0"/>
                </a:rPr>
                <a:t>-</a:t>
              </a:r>
              <a:r>
                <a:rPr lang="en-US" i="1" dirty="0" smtClean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i="1" dirty="0" smtClean="0">
                  <a:solidFill>
                    <a:schemeClr val="tx1"/>
                  </a:solidFill>
                  <a:latin typeface="Lucida Console" pitchFamily="49" charset="0"/>
                </a:rPr>
                <a:t>→ </a:t>
              </a:r>
              <a:r>
                <a:rPr lang="en-US" i="1" dirty="0" smtClean="0">
                  <a:solidFill>
                    <a:schemeClr val="tx1"/>
                  </a:solidFill>
                </a:rPr>
                <a:t>c </a:t>
              </a:r>
              <a:r>
                <a:rPr lang="en-US" i="1" dirty="0" err="1">
                  <a:solidFill>
                    <a:schemeClr val="tx1"/>
                  </a:solidFill>
                </a:rPr>
                <a:t>c</a:t>
              </a:r>
              <a:r>
                <a:rPr lang="en-US" i="1" dirty="0">
                  <a:solidFill>
                    <a:schemeClr val="tx1"/>
                  </a:solidFill>
                </a:rPr>
                <a:t>)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  <a:sym typeface="Symbol" pitchFamily="18" charset="2"/>
                </a:rPr>
                <a:t> 1.3 </a:t>
              </a:r>
              <a:r>
                <a:rPr lang="en-US" dirty="0" err="1">
                  <a:solidFill>
                    <a:schemeClr val="tx1"/>
                  </a:solidFill>
                  <a:sym typeface="Symbol" pitchFamily="18" charset="2"/>
                </a:rPr>
                <a:t>nb</a:t>
              </a:r>
              <a:r>
                <a:rPr lang="en-US" dirty="0">
                  <a:solidFill>
                    <a:schemeClr val="tx1"/>
                  </a:solidFill>
                  <a:sym typeface="Symbol" pitchFamily="18" charset="2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sym typeface="Symbol" pitchFamily="18" charset="2"/>
                </a:rPr>
                <a:t>(~1.3x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10</a:t>
              </a:r>
              <a:r>
                <a:rPr lang="en-US" b="1" baseline="30000" dirty="0" smtClean="0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9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X</a:t>
              </a:r>
              <a:r>
                <a:rPr lang="en-US" b="1" baseline="-25000" dirty="0" err="1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c</a:t>
              </a:r>
              <a:r>
                <a:rPr lang="en-US" dirty="0" err="1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Y</a:t>
              </a:r>
              <a:r>
                <a:rPr lang="en-US" b="1" baseline="-25000" dirty="0" err="1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c</a:t>
              </a:r>
              <a:r>
                <a:rPr lang="en-US" dirty="0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 pairs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  <a:sym typeface="Symbol" pitchFamily="18" charset="2"/>
                </a:rPr>
                <a:t>)</a:t>
              </a:r>
            </a:p>
          </p:txBody>
        </p:sp>
        <p:sp>
          <p:nvSpPr>
            <p:cNvPr id="26" name="Line 76"/>
            <p:cNvSpPr>
              <a:spLocks noChangeShapeType="1"/>
            </p:cNvSpPr>
            <p:nvPr/>
          </p:nvSpPr>
          <p:spPr bwMode="auto">
            <a:xfrm>
              <a:off x="4734391" y="5730498"/>
              <a:ext cx="101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7" name="Line 78"/>
            <p:cNvSpPr>
              <a:spLocks noChangeShapeType="1"/>
            </p:cNvSpPr>
            <p:nvPr/>
          </p:nvSpPr>
          <p:spPr bwMode="auto">
            <a:xfrm>
              <a:off x="2338552" y="5806229"/>
              <a:ext cx="1047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Text Box 79"/>
            <p:cNvSpPr txBox="1">
              <a:spLocks noChangeArrowheads="1"/>
            </p:cNvSpPr>
            <p:nvPr/>
          </p:nvSpPr>
          <p:spPr bwMode="auto">
            <a:xfrm>
              <a:off x="1049878" y="5250578"/>
              <a:ext cx="2629246" cy="4616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”continuum” production</a:t>
              </a:r>
              <a:endParaRPr lang="sl-SI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9"/>
          <p:cNvGrpSpPr/>
          <p:nvPr/>
        </p:nvGrpSpPr>
        <p:grpSpPr>
          <a:xfrm>
            <a:off x="360320" y="2690407"/>
            <a:ext cx="4052713" cy="1200329"/>
            <a:chOff x="1055914" y="4007078"/>
            <a:chExt cx="4052713" cy="1200329"/>
          </a:xfrm>
        </p:grpSpPr>
        <p:sp>
          <p:nvSpPr>
            <p:cNvPr id="31" name="TextBox 30"/>
            <p:cNvSpPr txBox="1"/>
            <p:nvPr/>
          </p:nvSpPr>
          <p:spPr>
            <a:xfrm>
              <a:off x="1055914" y="4007078"/>
              <a:ext cx="4052713" cy="12003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chemeClr val="tx1"/>
                  </a:solidFill>
                  <a:latin typeface="Arial" charset="0"/>
                </a:rPr>
                <a:t>“on resonance” production</a:t>
              </a:r>
              <a:endParaRPr lang="en-US" dirty="0">
                <a:solidFill>
                  <a:schemeClr val="tx1"/>
                </a:solidFill>
                <a:latin typeface="Arial" charset="0"/>
              </a:endParaRPr>
            </a:p>
            <a:p>
              <a:pPr>
                <a:defRPr/>
              </a:pPr>
              <a:r>
                <a:rPr lang="en-US" i="1" dirty="0" err="1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b="1" i="1" baseline="30000" dirty="0" err="1">
                  <a:solidFill>
                    <a:schemeClr val="tx1"/>
                  </a:solidFill>
                  <a:latin typeface="Arial" charset="0"/>
                </a:rPr>
                <a:t>+</a:t>
              </a:r>
              <a:r>
                <a:rPr lang="en-US" i="1" dirty="0" err="1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b="1" i="1" baseline="30000" dirty="0">
                  <a:solidFill>
                    <a:schemeClr val="tx1"/>
                  </a:solidFill>
                  <a:latin typeface="Arial" charset="0"/>
                </a:rPr>
                <a:t>-</a:t>
              </a:r>
              <a:r>
                <a:rPr lang="en-US" i="1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i="1" dirty="0">
                  <a:solidFill>
                    <a:schemeClr val="tx1"/>
                  </a:solidFill>
                  <a:latin typeface="Lucida Console" pitchFamily="49" charset="0"/>
                </a:rPr>
                <a:t>→ </a:t>
              </a:r>
              <a:r>
                <a:rPr lang="en-US" i="1" dirty="0">
                  <a:solidFill>
                    <a:schemeClr val="tx1"/>
                  </a:solidFill>
                  <a:latin typeface="Symbol" pitchFamily="18" charset="2"/>
                </a:rPr>
                <a:t>U</a:t>
              </a:r>
              <a:r>
                <a:rPr lang="en-US" i="1" dirty="0">
                  <a:solidFill>
                    <a:schemeClr val="tx1"/>
                  </a:solidFill>
                  <a:latin typeface="+mn-lt"/>
                </a:rPr>
                <a:t>(4S)</a:t>
              </a:r>
              <a:r>
                <a:rPr lang="en-US" i="1" dirty="0">
                  <a:solidFill>
                    <a:schemeClr val="tx1"/>
                  </a:solidFill>
                  <a:latin typeface="Lucida Console" pitchFamily="49" charset="0"/>
                </a:rPr>
                <a:t> → </a:t>
              </a:r>
              <a:r>
                <a:rPr lang="en-US" i="1" dirty="0" smtClean="0">
                  <a:solidFill>
                    <a:schemeClr val="tx1"/>
                  </a:solidFill>
                  <a:latin typeface="Arial" charset="0"/>
                </a:rPr>
                <a:t>B</a:t>
              </a:r>
              <a:r>
                <a:rPr lang="sl-SI" i="1" baseline="-25000" dirty="0" smtClean="0">
                  <a:solidFill>
                    <a:schemeClr val="tx1"/>
                  </a:solidFill>
                  <a:latin typeface="Arial" charset="0"/>
                </a:rPr>
                <a:t>d</a:t>
              </a:r>
              <a:r>
                <a:rPr lang="en-US" b="1" i="1" baseline="30000" dirty="0" smtClean="0">
                  <a:solidFill>
                    <a:schemeClr val="tx1"/>
                  </a:solidFill>
                  <a:latin typeface="Arial" charset="0"/>
                </a:rPr>
                <a:t>0</a:t>
              </a:r>
              <a:r>
                <a:rPr lang="en-US" i="1" dirty="0" smtClean="0">
                  <a:solidFill>
                    <a:schemeClr val="tx1"/>
                  </a:solidFill>
                  <a:latin typeface="Arial" charset="0"/>
                </a:rPr>
                <a:t>B</a:t>
              </a:r>
              <a:r>
                <a:rPr lang="sl-SI" i="1" baseline="-25000" dirty="0" smtClean="0">
                  <a:solidFill>
                    <a:schemeClr val="tx1"/>
                  </a:solidFill>
                  <a:latin typeface="Arial" charset="0"/>
                </a:rPr>
                <a:t>d</a:t>
              </a:r>
              <a:r>
                <a:rPr lang="en-US" b="1" i="1" baseline="30000" dirty="0" smtClean="0">
                  <a:solidFill>
                    <a:schemeClr val="tx1"/>
                  </a:solidFill>
                  <a:latin typeface="Arial" charset="0"/>
                </a:rPr>
                <a:t>0</a:t>
              </a:r>
              <a:r>
                <a:rPr lang="en-US" i="1" dirty="0">
                  <a:solidFill>
                    <a:schemeClr val="tx1"/>
                  </a:solidFill>
                  <a:latin typeface="Arial" charset="0"/>
                </a:rPr>
                <a:t>, B</a:t>
              </a:r>
              <a:r>
                <a:rPr lang="en-US" b="1" i="1" baseline="30000" dirty="0">
                  <a:solidFill>
                    <a:schemeClr val="tx1"/>
                  </a:solidFill>
                  <a:latin typeface="Arial" charset="0"/>
                </a:rPr>
                <a:t>+</a:t>
              </a:r>
              <a:r>
                <a:rPr lang="en-US" i="1" dirty="0">
                  <a:solidFill>
                    <a:schemeClr val="tx1"/>
                  </a:solidFill>
                  <a:latin typeface="Arial" charset="0"/>
                </a:rPr>
                <a:t>B</a:t>
              </a:r>
              <a:r>
                <a:rPr lang="en-US" b="1" i="1" baseline="30000" dirty="0">
                  <a:solidFill>
                    <a:schemeClr val="tx1"/>
                  </a:solidFill>
                  <a:latin typeface="Arial" charset="0"/>
                </a:rPr>
                <a:t>- </a:t>
              </a:r>
              <a:r>
                <a:rPr lang="en-US" i="1" dirty="0">
                  <a:solidFill>
                    <a:schemeClr val="tx1"/>
                  </a:solidFill>
                  <a:latin typeface="Arial" charset="0"/>
                </a:rPr>
                <a:t> </a:t>
              </a:r>
              <a:endParaRPr lang="sl-SI" i="1" dirty="0" smtClean="0">
                <a:solidFill>
                  <a:schemeClr val="tx1"/>
                </a:solidFill>
                <a:latin typeface="Arial" charset="0"/>
              </a:endParaRPr>
            </a:p>
            <a:p>
              <a:pPr>
                <a:defRPr/>
              </a:pPr>
              <a:endParaRPr lang="en-US" i="1" dirty="0">
                <a:solidFill>
                  <a:schemeClr val="tx1"/>
                </a:solidFill>
                <a:latin typeface="Arial" charset="0"/>
              </a:endParaRPr>
            </a:p>
            <a:p>
              <a:pPr>
                <a:defRPr/>
              </a:pPr>
              <a:r>
                <a:rPr lang="en-US" b="1" i="1" dirty="0" smtClean="0">
                  <a:solidFill>
                    <a:schemeClr val="tx1"/>
                  </a:solidFill>
                  <a:latin typeface="Symbol" pitchFamily="18" charset="2"/>
                </a:rPr>
                <a:t>s</a:t>
              </a:r>
              <a:r>
                <a:rPr lang="en-US" i="1" dirty="0" smtClean="0">
                  <a:solidFill>
                    <a:schemeClr val="tx1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b="1" i="1" baseline="30000" dirty="0" err="1" smtClean="0">
                  <a:solidFill>
                    <a:schemeClr val="tx1"/>
                  </a:solidFill>
                  <a:latin typeface="Arial" charset="0"/>
                </a:rPr>
                <a:t>+</a:t>
              </a:r>
              <a:r>
                <a:rPr lang="en-US" i="1" dirty="0" err="1" smtClean="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b="1" i="1" baseline="30000" dirty="0" smtClean="0">
                  <a:solidFill>
                    <a:schemeClr val="tx1"/>
                  </a:solidFill>
                  <a:latin typeface="Arial" charset="0"/>
                </a:rPr>
                <a:t>-</a:t>
              </a:r>
              <a:r>
                <a:rPr lang="en-US" i="1" dirty="0" smtClean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i="1" dirty="0" smtClean="0">
                  <a:solidFill>
                    <a:schemeClr val="tx1"/>
                  </a:solidFill>
                  <a:latin typeface="Lucida Console" pitchFamily="49" charset="0"/>
                </a:rPr>
                <a:t>→ </a:t>
              </a:r>
              <a:r>
                <a:rPr lang="en-US" i="1" dirty="0" smtClean="0">
                  <a:solidFill>
                    <a:schemeClr val="tx1"/>
                  </a:solidFill>
                  <a:latin typeface="Arial" charset="0"/>
                </a:rPr>
                <a:t>BB</a:t>
              </a:r>
              <a:r>
                <a:rPr lang="en-US" i="1" dirty="0">
                  <a:solidFill>
                    <a:schemeClr val="tx1"/>
                  </a:solidFill>
                  <a:latin typeface="Arial" charset="0"/>
                </a:rPr>
                <a:t>) </a:t>
              </a:r>
              <a:r>
                <a:rPr lang="en-US" dirty="0">
                  <a:solidFill>
                    <a:schemeClr val="tx1"/>
                  </a:solidFill>
                  <a:latin typeface="Arial" charset="0"/>
                  <a:sym typeface="Symbol" pitchFamily="18" charset="2"/>
                </a:rPr>
                <a:t> 1.1 </a:t>
              </a:r>
              <a:r>
                <a:rPr lang="en-US" dirty="0" err="1">
                  <a:solidFill>
                    <a:schemeClr val="tx1"/>
                  </a:solidFill>
                  <a:latin typeface="Arial" charset="0"/>
                  <a:sym typeface="Symbol" pitchFamily="18" charset="2"/>
                </a:rPr>
                <a:t>nb</a:t>
              </a:r>
              <a:r>
                <a:rPr lang="en-US" dirty="0">
                  <a:solidFill>
                    <a:schemeClr val="tx1"/>
                  </a:solidFill>
                  <a:latin typeface="Arial" charset="0"/>
                  <a:sym typeface="Symbol" pitchFamily="18" charset="2"/>
                </a:rPr>
                <a:t> (~</a:t>
              </a:r>
              <a:r>
                <a:rPr lang="en-US" dirty="0">
                  <a:solidFill>
                    <a:schemeClr val="tx1"/>
                  </a:solidFill>
                  <a:latin typeface="Arial" charset="0"/>
                  <a:cs typeface="Arial" charset="0"/>
                  <a:sym typeface="Symbol" pitchFamily="18" charset="2"/>
                </a:rPr>
                <a:t>10</a:t>
              </a:r>
              <a:r>
                <a:rPr lang="en-US" b="1" baseline="30000" dirty="0">
                  <a:solidFill>
                    <a:schemeClr val="tx1"/>
                  </a:solidFill>
                  <a:latin typeface="Arial" charset="0"/>
                  <a:cs typeface="Arial" charset="0"/>
                  <a:sym typeface="Symbol" pitchFamily="18" charset="2"/>
                </a:rPr>
                <a:t>9</a:t>
              </a:r>
              <a:r>
                <a:rPr lang="en-US" dirty="0">
                  <a:solidFill>
                    <a:schemeClr val="tx1"/>
                  </a:solidFill>
                  <a:latin typeface="Arial" charset="0"/>
                  <a:cs typeface="Arial" charset="0"/>
                  <a:sym typeface="Symbol" pitchFamily="18" charset="2"/>
                </a:rPr>
                <a:t> BB pairs)</a:t>
              </a:r>
            </a:p>
          </p:txBody>
        </p:sp>
        <p:sp>
          <p:nvSpPr>
            <p:cNvPr id="32" name="Line 76"/>
            <p:cNvSpPr>
              <a:spLocks noChangeShapeType="1"/>
            </p:cNvSpPr>
            <p:nvPr/>
          </p:nvSpPr>
          <p:spPr bwMode="auto">
            <a:xfrm>
              <a:off x="3253236" y="4327499"/>
              <a:ext cx="101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3" name="Line 76"/>
            <p:cNvSpPr>
              <a:spLocks noChangeShapeType="1"/>
            </p:cNvSpPr>
            <p:nvPr/>
          </p:nvSpPr>
          <p:spPr bwMode="auto">
            <a:xfrm>
              <a:off x="2248781" y="4862009"/>
              <a:ext cx="101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4" name="Line 76"/>
            <p:cNvSpPr>
              <a:spLocks noChangeShapeType="1"/>
            </p:cNvSpPr>
            <p:nvPr/>
          </p:nvSpPr>
          <p:spPr bwMode="auto">
            <a:xfrm>
              <a:off x="4161075" y="4872930"/>
              <a:ext cx="101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476170" y="985593"/>
            <a:ext cx="2093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/>
                </a:solidFill>
                <a:sym typeface="Symbol"/>
              </a:rPr>
              <a:t>Belle </a:t>
            </a:r>
            <a:r>
              <a:rPr lang="en-US" sz="1600" smtClean="0">
                <a:solidFill>
                  <a:schemeClr val="tx1"/>
                </a:solidFill>
                <a:latin typeface="Lucida Calligraphy" pitchFamily="66" charset="0"/>
              </a:rPr>
              <a:t>L</a:t>
            </a:r>
            <a:r>
              <a:rPr lang="en-US" sz="1600" smtClean="0">
                <a:solidFill>
                  <a:schemeClr val="tx1"/>
                </a:solidFill>
              </a:rPr>
              <a:t>dt </a:t>
            </a:r>
            <a:r>
              <a:rPr lang="en-US" sz="1600" smtClean="0">
                <a:solidFill>
                  <a:schemeClr val="tx1"/>
                </a:solidFill>
                <a:sym typeface="Symbol"/>
              </a:rPr>
              <a:t></a:t>
            </a:r>
            <a:r>
              <a:rPr lang="en-US" sz="1600" smtClean="0">
                <a:solidFill>
                  <a:schemeClr val="tx1"/>
                </a:solidFill>
              </a:rPr>
              <a:t> 1020 fb</a:t>
            </a:r>
            <a:r>
              <a:rPr lang="en-US" sz="1600" baseline="30000" smtClean="0">
                <a:solidFill>
                  <a:schemeClr val="tx1"/>
                </a:solidFill>
              </a:rPr>
              <a:t>-1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0" y="514005"/>
            <a:ext cx="4576894" cy="89255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en-US" sz="2800" dirty="0" smtClean="0">
                <a:solidFill>
                  <a:schemeClr val="tx1"/>
                </a:solidFill>
              </a:rPr>
              <a:t>Accelerator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       “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B-Factory”,</a:t>
            </a:r>
            <a:r>
              <a:rPr lang="en-US" sz="2400" dirty="0" smtClean="0">
                <a:solidFill>
                  <a:schemeClr val="tx1"/>
                </a:solidFill>
              </a:rPr>
              <a:t> KEKB</a:t>
            </a:r>
            <a:r>
              <a:rPr lang="sl-SI" sz="2400" dirty="0" smtClean="0">
                <a:solidFill>
                  <a:schemeClr val="tx1"/>
                </a:solidFill>
              </a:rPr>
              <a:t> @</a:t>
            </a:r>
            <a:r>
              <a:rPr lang="en-US" sz="2400" dirty="0" smtClean="0">
                <a:solidFill>
                  <a:schemeClr val="tx1"/>
                </a:solidFill>
              </a:rPr>
              <a:t>, KEK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3559433" y="2261628"/>
            <a:ext cx="21512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600" smtClean="0">
                <a:solidFill>
                  <a:schemeClr val="tx1"/>
                </a:solidFill>
              </a:rPr>
              <a:t>(e</a:t>
            </a:r>
            <a:r>
              <a:rPr lang="en-US" sz="1600" baseline="30000" smtClean="0">
                <a:solidFill>
                  <a:schemeClr val="tx1"/>
                </a:solidFill>
              </a:rPr>
              <a:t>+</a:t>
            </a:r>
            <a:r>
              <a:rPr lang="en-US" sz="1600" smtClean="0">
                <a:solidFill>
                  <a:schemeClr val="tx1"/>
                </a:solidFill>
              </a:rPr>
              <a:t>e</a:t>
            </a:r>
            <a:r>
              <a:rPr lang="en-US" sz="1600" baseline="30000" smtClean="0">
                <a:solidFill>
                  <a:schemeClr val="tx1"/>
                </a:solidFill>
              </a:rPr>
              <a:t>-</a:t>
            </a:r>
            <a:r>
              <a:rPr lang="en-US" sz="1600" smtClean="0">
                <a:solidFill>
                  <a:schemeClr val="tx1"/>
                </a:solidFill>
              </a:rPr>
              <a:t>→hadroni) [nb]</a:t>
            </a:r>
            <a:endParaRPr lang="en-US" sz="1600"/>
          </a:p>
        </p:txBody>
      </p:sp>
      <p:grpSp>
        <p:nvGrpSpPr>
          <p:cNvPr id="63" name="Group 62"/>
          <p:cNvGrpSpPr/>
          <p:nvPr/>
        </p:nvGrpSpPr>
        <p:grpSpPr>
          <a:xfrm>
            <a:off x="806422" y="1734427"/>
            <a:ext cx="671512" cy="780173"/>
            <a:chOff x="806422" y="1614111"/>
            <a:chExt cx="671512" cy="780173"/>
          </a:xfrm>
        </p:grpSpPr>
        <p:sp>
          <p:nvSpPr>
            <p:cNvPr id="50" name="Oval 49"/>
            <p:cNvSpPr/>
            <p:nvPr/>
          </p:nvSpPr>
          <p:spPr>
            <a:xfrm>
              <a:off x="806422" y="1614111"/>
              <a:ext cx="671512" cy="780173"/>
            </a:xfrm>
            <a:prstGeom prst="ellipse">
              <a:avLst/>
            </a:prstGeom>
            <a:solidFill>
              <a:srgbClr val="669900">
                <a:alpha val="31000"/>
              </a:srgbClr>
            </a:solidFill>
            <a:ln w="12700"/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cxnSp>
          <p:nvCxnSpPr>
            <p:cNvPr id="51" name="Straight Connector 50"/>
            <p:cNvCxnSpPr/>
            <p:nvPr/>
          </p:nvCxnSpPr>
          <p:spPr>
            <a:xfrm rot="5400000" flipH="1" flipV="1">
              <a:off x="1199065" y="1722856"/>
              <a:ext cx="1588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1006447" y="1676026"/>
              <a:ext cx="285749" cy="285751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  <a:ln w="12700">
              <a:solidFill>
                <a:schemeClr val="accent2"/>
              </a:solidFill>
            </a:ln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grpSp>
          <p:nvGrpSpPr>
            <p:cNvPr id="55" name="Group 90"/>
            <p:cNvGrpSpPr>
              <a:grpSpLocks/>
            </p:cNvGrpSpPr>
            <p:nvPr/>
          </p:nvGrpSpPr>
          <p:grpSpPr bwMode="auto">
            <a:xfrm>
              <a:off x="1064127" y="1670469"/>
              <a:ext cx="268288" cy="277812"/>
              <a:chOff x="5587441" y="554810"/>
              <a:chExt cx="269626" cy="276999"/>
            </a:xfrm>
          </p:grpSpPr>
          <p:sp>
            <p:nvSpPr>
              <p:cNvPr id="56" name="TextBox 12"/>
              <p:cNvSpPr txBox="1">
                <a:spLocks noChangeArrowheads="1"/>
              </p:cNvSpPr>
              <p:nvPr/>
            </p:nvSpPr>
            <p:spPr bwMode="auto">
              <a:xfrm>
                <a:off x="5587441" y="554810"/>
                <a:ext cx="26962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en-US" sz="1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V="1">
                <a:off x="5664021" y="588049"/>
                <a:ext cx="8615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 rot="5400000" flipH="1" flipV="1">
              <a:off x="1219118" y="2067761"/>
              <a:ext cx="1588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026500" y="2020931"/>
              <a:ext cx="285749" cy="285751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  <a:ln w="12700">
              <a:solidFill>
                <a:schemeClr val="accent2"/>
              </a:solidFill>
            </a:ln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sp>
          <p:nvSpPr>
            <p:cNvPr id="61" name="TextBox 12"/>
            <p:cNvSpPr txBox="1">
              <a:spLocks noChangeArrowheads="1"/>
            </p:cNvSpPr>
            <p:nvPr/>
          </p:nvSpPr>
          <p:spPr bwMode="auto">
            <a:xfrm>
              <a:off x="1084180" y="2015374"/>
              <a:ext cx="268288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57706" y="1578017"/>
            <a:ext cx="671512" cy="710366"/>
            <a:chOff x="2117864" y="1397543"/>
            <a:chExt cx="671512" cy="710366"/>
          </a:xfrm>
        </p:grpSpPr>
        <p:sp>
          <p:nvSpPr>
            <p:cNvPr id="64" name="Oval 63"/>
            <p:cNvSpPr/>
            <p:nvPr/>
          </p:nvSpPr>
          <p:spPr>
            <a:xfrm>
              <a:off x="2117864" y="1397543"/>
              <a:ext cx="671512" cy="707984"/>
            </a:xfrm>
            <a:prstGeom prst="ellipse">
              <a:avLst/>
            </a:prstGeom>
            <a:solidFill>
              <a:srgbClr val="669900">
                <a:alpha val="29000"/>
              </a:srgbClr>
            </a:solidFill>
            <a:ln w="12700"/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cxnSp>
          <p:nvCxnSpPr>
            <p:cNvPr id="86" name="Straight Connector 85"/>
            <p:cNvCxnSpPr/>
            <p:nvPr/>
          </p:nvCxnSpPr>
          <p:spPr>
            <a:xfrm rot="5400000" flipH="1" flipV="1">
              <a:off x="2510507" y="1506287"/>
              <a:ext cx="1588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2317889" y="1459457"/>
              <a:ext cx="285749" cy="285751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  <a:ln w="12700">
              <a:solidFill>
                <a:schemeClr val="accent2"/>
              </a:solidFill>
            </a:ln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sp>
          <p:nvSpPr>
            <p:cNvPr id="88" name="Oval 87"/>
            <p:cNvSpPr/>
            <p:nvPr/>
          </p:nvSpPr>
          <p:spPr>
            <a:xfrm>
              <a:off x="2286557" y="1822158"/>
              <a:ext cx="285749" cy="285751"/>
            </a:xfrm>
            <a:prstGeom prst="ellipse">
              <a:avLst/>
            </a:prstGeom>
            <a:solidFill>
              <a:schemeClr val="accent3">
                <a:alpha val="68000"/>
              </a:schemeClr>
            </a:solidFill>
            <a:ln w="12700">
              <a:solidFill>
                <a:schemeClr val="accent3"/>
              </a:solidFill>
            </a:ln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sp>
          <p:nvSpPr>
            <p:cNvPr id="89" name="TextBox 33"/>
            <p:cNvSpPr txBox="1">
              <a:spLocks noChangeArrowheads="1"/>
            </p:cNvSpPr>
            <p:nvPr/>
          </p:nvSpPr>
          <p:spPr bwMode="auto">
            <a:xfrm>
              <a:off x="2310899" y="1775326"/>
              <a:ext cx="3921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u,d</a:t>
              </a:r>
              <a:endParaRPr lang="en-US"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0" name="Group 90"/>
            <p:cNvGrpSpPr>
              <a:grpSpLocks/>
            </p:cNvGrpSpPr>
            <p:nvPr/>
          </p:nvGrpSpPr>
          <p:grpSpPr bwMode="auto">
            <a:xfrm>
              <a:off x="2375569" y="1453900"/>
              <a:ext cx="268288" cy="277812"/>
              <a:chOff x="5587441" y="554810"/>
              <a:chExt cx="269626" cy="276999"/>
            </a:xfrm>
          </p:grpSpPr>
          <p:sp>
            <p:nvSpPr>
              <p:cNvPr id="91" name="TextBox 12"/>
              <p:cNvSpPr txBox="1">
                <a:spLocks noChangeArrowheads="1"/>
              </p:cNvSpPr>
              <p:nvPr/>
            </p:nvSpPr>
            <p:spPr bwMode="auto">
              <a:xfrm>
                <a:off x="5587441" y="554810"/>
                <a:ext cx="26962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en-US" sz="1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V="1">
                <a:off x="5664021" y="588049"/>
                <a:ext cx="8615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oup 105"/>
          <p:cNvGrpSpPr/>
          <p:nvPr/>
        </p:nvGrpSpPr>
        <p:grpSpPr>
          <a:xfrm>
            <a:off x="2906434" y="1867275"/>
            <a:ext cx="671512" cy="791704"/>
            <a:chOff x="3604265" y="1518360"/>
            <a:chExt cx="671512" cy="791704"/>
          </a:xfrm>
        </p:grpSpPr>
        <p:sp>
          <p:nvSpPr>
            <p:cNvPr id="96" name="Oval 95"/>
            <p:cNvSpPr/>
            <p:nvPr/>
          </p:nvSpPr>
          <p:spPr>
            <a:xfrm>
              <a:off x="3604265" y="1518360"/>
              <a:ext cx="671512" cy="791704"/>
            </a:xfrm>
            <a:prstGeom prst="ellipse">
              <a:avLst/>
            </a:prstGeom>
            <a:solidFill>
              <a:srgbClr val="669900">
                <a:alpha val="30000"/>
              </a:srgbClr>
            </a:solidFill>
            <a:ln w="12700"/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cxnSp>
          <p:nvCxnSpPr>
            <p:cNvPr id="97" name="Straight Connector 96"/>
            <p:cNvCxnSpPr/>
            <p:nvPr/>
          </p:nvCxnSpPr>
          <p:spPr>
            <a:xfrm rot="5400000" flipH="1" flipV="1">
              <a:off x="3996908" y="1627104"/>
              <a:ext cx="1588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3804290" y="1580274"/>
              <a:ext cx="285749" cy="285751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  <a:ln w="12700">
              <a:solidFill>
                <a:schemeClr val="accent2"/>
              </a:solidFill>
            </a:ln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sp>
          <p:nvSpPr>
            <p:cNvPr id="99" name="Oval 98"/>
            <p:cNvSpPr/>
            <p:nvPr/>
          </p:nvSpPr>
          <p:spPr>
            <a:xfrm>
              <a:off x="3797022" y="2003133"/>
              <a:ext cx="285749" cy="285751"/>
            </a:xfrm>
            <a:prstGeom prst="ellipse">
              <a:avLst/>
            </a:prstGeom>
            <a:solidFill>
              <a:schemeClr val="accent3">
                <a:alpha val="68000"/>
              </a:schemeClr>
            </a:solidFill>
            <a:ln w="12700">
              <a:solidFill>
                <a:schemeClr val="accent3"/>
              </a:solidFill>
            </a:ln>
            <a:effectLst>
              <a:outerShdw blurRad="76200" dir="18900000" sy="23000" kx="-1200000" algn="bl" rotWithShape="0">
                <a:schemeClr val="accent1">
                  <a:alpha val="52000"/>
                </a:schemeClr>
              </a:outerShdw>
            </a:effectLst>
            <a:scene3d>
              <a:camera prst="isometricOffAxis1Left"/>
              <a:lightRig rig="soft" dir="t"/>
            </a:scene3d>
            <a:sp3d>
              <a:bevelT/>
              <a:bevelB/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l-S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/>
            </a:p>
          </p:txBody>
        </p:sp>
        <p:sp>
          <p:nvSpPr>
            <p:cNvPr id="101" name="TextBox 12"/>
            <p:cNvSpPr txBox="1">
              <a:spLocks noChangeArrowheads="1"/>
            </p:cNvSpPr>
            <p:nvPr/>
          </p:nvSpPr>
          <p:spPr bwMode="auto">
            <a:xfrm>
              <a:off x="3852445" y="1555667"/>
              <a:ext cx="268288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2" name="Group 126"/>
            <p:cNvGrpSpPr>
              <a:grpSpLocks/>
            </p:cNvGrpSpPr>
            <p:nvPr/>
          </p:nvGrpSpPr>
          <p:grpSpPr bwMode="auto">
            <a:xfrm>
              <a:off x="3821364" y="1956301"/>
              <a:ext cx="392113" cy="276225"/>
              <a:chOff x="5854169" y="4421982"/>
              <a:chExt cx="393056" cy="276999"/>
            </a:xfrm>
          </p:grpSpPr>
          <p:sp>
            <p:nvSpPr>
              <p:cNvPr id="103" name="TextBox 33"/>
              <p:cNvSpPr txBox="1">
                <a:spLocks noChangeArrowheads="1"/>
              </p:cNvSpPr>
              <p:nvPr/>
            </p:nvSpPr>
            <p:spPr bwMode="auto">
              <a:xfrm>
                <a:off x="5854169" y="4421982"/>
                <a:ext cx="39305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u,d</a:t>
                </a:r>
                <a:endParaRPr lang="en-US" sz="1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 flipV="1">
                <a:off x="5930552" y="4512724"/>
                <a:ext cx="8593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6054675" y="4445862"/>
                <a:ext cx="8593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TextBox 106"/>
          <p:cNvSpPr txBox="1"/>
          <p:nvPr/>
        </p:nvSpPr>
        <p:spPr>
          <a:xfrm>
            <a:off x="156410" y="194911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chemeClr val="tx1"/>
                </a:solidFill>
                <a:latin typeface="Symbol" pitchFamily="18" charset="2"/>
              </a:rPr>
              <a:t>U</a:t>
            </a:r>
            <a:r>
              <a:rPr lang="en-US" i="1" smtClean="0">
                <a:solidFill>
                  <a:schemeClr val="tx1"/>
                </a:solidFill>
              </a:rPr>
              <a:t>(4S)</a:t>
            </a:r>
            <a:endParaRPr lang="en-US"/>
          </a:p>
        </p:txBody>
      </p:sp>
      <p:cxnSp>
        <p:nvCxnSpPr>
          <p:cNvPr id="109" name="Straight Connector 108"/>
          <p:cNvCxnSpPr/>
          <p:nvPr/>
        </p:nvCxnSpPr>
        <p:spPr bwMode="auto">
          <a:xfrm flipV="1">
            <a:off x="1491916" y="1913021"/>
            <a:ext cx="709863" cy="12031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1491916" y="2189748"/>
            <a:ext cx="1564105" cy="24063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2" name="TextBox 111"/>
          <p:cNvSpPr txBox="1"/>
          <p:nvPr/>
        </p:nvSpPr>
        <p:spPr>
          <a:xfrm>
            <a:off x="2707105" y="154004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  <a:latin typeface="Arial" charset="0"/>
              </a:rPr>
              <a:t>B</a:t>
            </a:r>
            <a:r>
              <a:rPr lang="sl-SI" i="1" baseline="-25000" dirty="0" smtClean="0">
                <a:solidFill>
                  <a:schemeClr val="tx1"/>
                </a:solidFill>
                <a:latin typeface="Arial" charset="0"/>
              </a:rPr>
              <a:t>d</a:t>
            </a:r>
            <a:r>
              <a:rPr lang="en-US" b="1" i="1" baseline="30000" dirty="0" smtClean="0">
                <a:solidFill>
                  <a:schemeClr val="tx1"/>
                </a:solidFill>
                <a:latin typeface="Arial" charset="0"/>
              </a:rPr>
              <a:t>0</a:t>
            </a:r>
            <a:r>
              <a:rPr lang="en-US" i="1" dirty="0" smtClean="0">
                <a:solidFill>
                  <a:schemeClr val="tx1"/>
                </a:solidFill>
                <a:latin typeface="Arial" charset="0"/>
              </a:rPr>
              <a:t>, B</a:t>
            </a:r>
            <a:r>
              <a:rPr lang="en-US" b="1" i="1" baseline="30000" dirty="0" smtClean="0">
                <a:solidFill>
                  <a:schemeClr val="tx1"/>
                </a:solidFill>
                <a:latin typeface="Arial" charset="0"/>
              </a:rPr>
              <a:t>+</a:t>
            </a:r>
            <a:endParaRPr lang="en-US" dirty="0"/>
          </a:p>
        </p:txBody>
      </p:sp>
      <p:grpSp>
        <p:nvGrpSpPr>
          <p:cNvPr id="115" name="Group 114"/>
          <p:cNvGrpSpPr/>
          <p:nvPr/>
        </p:nvGrpSpPr>
        <p:grpSpPr>
          <a:xfrm>
            <a:off x="3617494" y="2113547"/>
            <a:ext cx="841897" cy="369332"/>
            <a:chOff x="3617494" y="1993231"/>
            <a:chExt cx="841897" cy="369332"/>
          </a:xfrm>
        </p:grpSpPr>
        <p:sp>
          <p:nvSpPr>
            <p:cNvPr id="113" name="TextBox 112"/>
            <p:cNvSpPr txBox="1"/>
            <p:nvPr/>
          </p:nvSpPr>
          <p:spPr>
            <a:xfrm>
              <a:off x="3617494" y="1993231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1"/>
                  </a:solidFill>
                  <a:latin typeface="Arial" charset="0"/>
                </a:rPr>
                <a:t>B</a:t>
              </a:r>
              <a:r>
                <a:rPr lang="sl-SI" i="1" baseline="-25000" dirty="0" smtClean="0">
                  <a:solidFill>
                    <a:schemeClr val="tx1"/>
                  </a:solidFill>
                  <a:latin typeface="Arial" charset="0"/>
                </a:rPr>
                <a:t>d</a:t>
              </a:r>
              <a:r>
                <a:rPr lang="en-US" b="1" i="1" baseline="30000" dirty="0" smtClean="0">
                  <a:solidFill>
                    <a:schemeClr val="tx1"/>
                  </a:solidFill>
                  <a:latin typeface="Arial" charset="0"/>
                </a:rPr>
                <a:t>0</a:t>
              </a:r>
              <a:r>
                <a:rPr lang="en-US" i="1" dirty="0" smtClean="0">
                  <a:solidFill>
                    <a:schemeClr val="tx1"/>
                  </a:solidFill>
                  <a:latin typeface="Arial" charset="0"/>
                </a:rPr>
                <a:t>, B</a:t>
              </a:r>
              <a:r>
                <a:rPr lang="en-US" b="1" i="1" baseline="30000" dirty="0" smtClean="0">
                  <a:solidFill>
                    <a:schemeClr val="tx1"/>
                  </a:solidFill>
                  <a:latin typeface="Arial" charset="0"/>
                </a:rPr>
                <a:t>-</a:t>
              </a:r>
              <a:endParaRPr lang="en-US" dirty="0"/>
            </a:p>
          </p:txBody>
        </p:sp>
        <p:sp>
          <p:nvSpPr>
            <p:cNvPr id="114" name="Line 76"/>
            <p:cNvSpPr>
              <a:spLocks noChangeShapeType="1"/>
            </p:cNvSpPr>
            <p:nvPr/>
          </p:nvSpPr>
          <p:spPr bwMode="auto">
            <a:xfrm>
              <a:off x="3751297" y="2043921"/>
              <a:ext cx="101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cxnSp>
        <p:nvCxnSpPr>
          <p:cNvPr id="121" name="Straight Connector 120"/>
          <p:cNvCxnSpPr/>
          <p:nvPr/>
        </p:nvCxnSpPr>
        <p:spPr bwMode="auto">
          <a:xfrm rot="5400000">
            <a:off x="7340167" y="2544370"/>
            <a:ext cx="325646" cy="79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3" name="TextBox 122"/>
          <p:cNvSpPr txBox="1"/>
          <p:nvPr/>
        </p:nvSpPr>
        <p:spPr>
          <a:xfrm>
            <a:off x="7034154" y="1792397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energ</a:t>
            </a:r>
            <a:r>
              <a:rPr lang="en-US" sz="1600" dirty="0" smtClean="0">
                <a:solidFill>
                  <a:schemeClr val="tx1"/>
                </a:solidFill>
              </a:rPr>
              <a:t>. threshold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for </a:t>
            </a:r>
            <a:r>
              <a:rPr lang="en-US" sz="1600" i="1" dirty="0" smtClean="0">
                <a:solidFill>
                  <a:schemeClr val="tx1"/>
                </a:solidFill>
              </a:rPr>
              <a:t>BB </a:t>
            </a:r>
            <a:r>
              <a:rPr lang="en-US" sz="1600" dirty="0" smtClean="0">
                <a:solidFill>
                  <a:schemeClr val="tx1"/>
                </a:solidFill>
              </a:rPr>
              <a:t>production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5" name="Line 76"/>
          <p:cNvSpPr>
            <a:spLocks noChangeShapeType="1"/>
          </p:cNvSpPr>
          <p:nvPr/>
        </p:nvSpPr>
        <p:spPr bwMode="auto">
          <a:xfrm>
            <a:off x="7566142" y="2097305"/>
            <a:ext cx="10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5145067" y="4006728"/>
            <a:ext cx="2760604" cy="963457"/>
            <a:chOff x="5726903" y="5404119"/>
            <a:chExt cx="2760604" cy="963457"/>
          </a:xfrm>
        </p:grpSpPr>
        <p:grpSp>
          <p:nvGrpSpPr>
            <p:cNvPr id="4" name="Group 82"/>
            <p:cNvGrpSpPr>
              <a:grpSpLocks/>
            </p:cNvGrpSpPr>
            <p:nvPr/>
          </p:nvGrpSpPr>
          <p:grpSpPr bwMode="auto">
            <a:xfrm>
              <a:off x="6615322" y="5440488"/>
              <a:ext cx="1036638" cy="877887"/>
              <a:chOff x="6181724" y="4711146"/>
              <a:chExt cx="1037334" cy="877883"/>
            </a:xfrm>
          </p:grpSpPr>
          <p:sp>
            <p:nvSpPr>
              <p:cNvPr id="36" name="Line 54"/>
              <p:cNvSpPr>
                <a:spLocks noChangeShapeType="1"/>
              </p:cNvSpPr>
              <p:nvPr/>
            </p:nvSpPr>
            <p:spPr bwMode="auto">
              <a:xfrm>
                <a:off x="6181724" y="5134142"/>
                <a:ext cx="35940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Line 55"/>
              <p:cNvSpPr>
                <a:spLocks noChangeShapeType="1"/>
              </p:cNvSpPr>
              <p:nvPr/>
            </p:nvSpPr>
            <p:spPr bwMode="auto">
              <a:xfrm flipV="1">
                <a:off x="6547448" y="4911551"/>
                <a:ext cx="301845" cy="2225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Line 56"/>
              <p:cNvSpPr>
                <a:spLocks noChangeShapeType="1"/>
              </p:cNvSpPr>
              <p:nvPr/>
            </p:nvSpPr>
            <p:spPr bwMode="auto">
              <a:xfrm>
                <a:off x="6549554" y="5137620"/>
                <a:ext cx="301845" cy="2225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 Box 57"/>
              <p:cNvSpPr txBox="1">
                <a:spLocks noChangeArrowheads="1"/>
              </p:cNvSpPr>
              <p:nvPr/>
            </p:nvSpPr>
            <p:spPr bwMode="auto">
              <a:xfrm>
                <a:off x="6275787" y="4743449"/>
                <a:ext cx="410690" cy="461998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chemeClr val="tx1"/>
                    </a:solidFill>
                    <a:latin typeface="Symbol" pitchFamily="18" charset="2"/>
                  </a:rPr>
                  <a:t>g</a:t>
                </a:r>
                <a:r>
                  <a:rPr lang="en-US" sz="2000">
                    <a:solidFill>
                      <a:schemeClr val="tx1"/>
                    </a:solidFill>
                  </a:rPr>
                  <a:t>*</a:t>
                </a:r>
              </a:p>
            </p:txBody>
          </p:sp>
          <p:sp>
            <p:nvSpPr>
              <p:cNvPr id="40" name="Text Box 58"/>
              <p:cNvSpPr txBox="1">
                <a:spLocks noChangeArrowheads="1"/>
              </p:cNvSpPr>
              <p:nvPr/>
            </p:nvSpPr>
            <p:spPr bwMode="auto">
              <a:xfrm>
                <a:off x="6850200" y="4711146"/>
                <a:ext cx="312906" cy="400399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41" name="Text Box 59"/>
              <p:cNvSpPr txBox="1">
                <a:spLocks noChangeArrowheads="1"/>
              </p:cNvSpPr>
              <p:nvPr/>
            </p:nvSpPr>
            <p:spPr bwMode="auto">
              <a:xfrm>
                <a:off x="6906152" y="5188630"/>
                <a:ext cx="312906" cy="400399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42" name="Straight Connector 80"/>
              <p:cNvCxnSpPr>
                <a:cxnSpLocks noChangeShapeType="1"/>
              </p:cNvCxnSpPr>
              <p:nvPr/>
            </p:nvCxnSpPr>
            <p:spPr bwMode="auto">
              <a:xfrm rot="10800000" flipH="1">
                <a:off x="7021957" y="5309367"/>
                <a:ext cx="137585" cy="158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16" name="Line 56"/>
            <p:cNvSpPr>
              <a:spLocks noChangeShapeType="1"/>
            </p:cNvSpPr>
            <p:nvPr/>
          </p:nvSpPr>
          <p:spPr bwMode="auto">
            <a:xfrm flipV="1">
              <a:off x="6235652" y="5846571"/>
              <a:ext cx="371237" cy="2612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7" name="Line 56"/>
            <p:cNvSpPr>
              <a:spLocks noChangeShapeType="1"/>
            </p:cNvSpPr>
            <p:nvPr/>
          </p:nvSpPr>
          <p:spPr bwMode="auto">
            <a:xfrm>
              <a:off x="6196323" y="5586016"/>
              <a:ext cx="371237" cy="2612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736735" y="5404119"/>
              <a:ext cx="3642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tx1"/>
                  </a:solidFill>
                </a:rPr>
                <a:t>e</a:t>
              </a:r>
              <a:r>
                <a:rPr lang="en-US" baseline="30000" smtClean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726903" y="5925228"/>
              <a:ext cx="402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tx1"/>
                  </a:solidFill>
                </a:rPr>
                <a:t>e</a:t>
              </a:r>
              <a:r>
                <a:rPr lang="en-US" baseline="30000" smtClean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" name="Line 55"/>
            <p:cNvSpPr>
              <a:spLocks noChangeShapeType="1"/>
            </p:cNvSpPr>
            <p:nvPr/>
          </p:nvSpPr>
          <p:spPr bwMode="auto">
            <a:xfrm flipV="1">
              <a:off x="7566954" y="5404337"/>
              <a:ext cx="815045" cy="1543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Line 55"/>
            <p:cNvSpPr>
              <a:spLocks noChangeShapeType="1"/>
            </p:cNvSpPr>
            <p:nvPr/>
          </p:nvSpPr>
          <p:spPr bwMode="auto">
            <a:xfrm flipV="1">
              <a:off x="7672462" y="5967045"/>
              <a:ext cx="815045" cy="1543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" name="Line 55"/>
            <p:cNvSpPr>
              <a:spLocks noChangeShapeType="1"/>
            </p:cNvSpPr>
            <p:nvPr/>
          </p:nvSpPr>
          <p:spPr bwMode="auto">
            <a:xfrm>
              <a:off x="7590401" y="5662245"/>
              <a:ext cx="815045" cy="1543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Line 55"/>
            <p:cNvSpPr>
              <a:spLocks noChangeShapeType="1"/>
            </p:cNvSpPr>
            <p:nvPr/>
          </p:nvSpPr>
          <p:spPr bwMode="auto">
            <a:xfrm>
              <a:off x="7672462" y="6213229"/>
              <a:ext cx="815045" cy="1543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7893950" y="403039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hadrons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905674" y="459310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hadrons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9" name="Table 78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pSp>
        <p:nvGrpSpPr>
          <p:cNvPr id="81" name="Group 80"/>
          <p:cNvGrpSpPr/>
          <p:nvPr/>
        </p:nvGrpSpPr>
        <p:grpSpPr>
          <a:xfrm>
            <a:off x="433754" y="5451230"/>
            <a:ext cx="3711272" cy="369332"/>
            <a:chOff x="433754" y="5451230"/>
            <a:chExt cx="3711272" cy="369332"/>
          </a:xfrm>
        </p:grpSpPr>
        <p:sp>
          <p:nvSpPr>
            <p:cNvPr id="78" name="TextBox 77"/>
            <p:cNvSpPr txBox="1"/>
            <p:nvPr/>
          </p:nvSpPr>
          <p:spPr>
            <a:xfrm>
              <a:off x="433754" y="5451230"/>
              <a:ext cx="371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>
                  <a:solidFill>
                    <a:schemeClr val="tx1"/>
                  </a:solidFill>
                </a:rPr>
                <a:t>running at </a:t>
              </a:r>
              <a:r>
                <a:rPr lang="sl-SI" i="1" dirty="0" smtClean="0">
                  <a:solidFill>
                    <a:schemeClr val="tx1"/>
                  </a:solidFill>
                </a:rPr>
                <a:t>Y(nS)</a:t>
              </a:r>
              <a:r>
                <a:rPr lang="sl-SI" dirty="0" smtClean="0">
                  <a:solidFill>
                    <a:schemeClr val="tx1"/>
                  </a:solidFill>
                </a:rPr>
                <a:t>, e.g. </a:t>
              </a:r>
              <a:r>
                <a:rPr lang="sl-SI" i="1" dirty="0" smtClean="0">
                  <a:solidFill>
                    <a:schemeClr val="tx1"/>
                  </a:solidFill>
                </a:rPr>
                <a:t>Y(5S)</a:t>
              </a:r>
              <a:r>
                <a:rPr lang="sl-SI" dirty="0" smtClean="0">
                  <a:solidFill>
                    <a:schemeClr val="tx1"/>
                  </a:solidFill>
                </a:rPr>
                <a:t> (</a:t>
              </a:r>
              <a:r>
                <a:rPr lang="sl-SI" i="1" dirty="0" smtClean="0">
                  <a:solidFill>
                    <a:schemeClr val="tx1"/>
                  </a:solidFill>
                </a:rPr>
                <a:t>B</a:t>
              </a:r>
              <a:r>
                <a:rPr lang="sl-SI" i="1" baseline="-25000" dirty="0" smtClean="0">
                  <a:solidFill>
                    <a:schemeClr val="tx1"/>
                  </a:solidFill>
                </a:rPr>
                <a:t>s</a:t>
              </a:r>
              <a:r>
                <a:rPr lang="sl-SI" i="1" dirty="0" smtClean="0">
                  <a:solidFill>
                    <a:schemeClr val="tx1"/>
                  </a:solidFill>
                </a:rPr>
                <a:t>B</a:t>
              </a:r>
              <a:r>
                <a:rPr lang="sl-SI" i="1" baseline="-25000" dirty="0" smtClean="0">
                  <a:solidFill>
                    <a:schemeClr val="tx1"/>
                  </a:solidFill>
                </a:rPr>
                <a:t>s</a:t>
              </a:r>
              <a:r>
                <a:rPr lang="sl-SI" dirty="0" smtClean="0">
                  <a:solidFill>
                    <a:schemeClr val="tx1"/>
                  </a:solidFill>
                </a:rPr>
                <a:t>)</a:t>
              </a:r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80" name="Line 76"/>
            <p:cNvSpPr>
              <a:spLocks noChangeShapeType="1"/>
            </p:cNvSpPr>
            <p:nvPr/>
          </p:nvSpPr>
          <p:spPr bwMode="auto">
            <a:xfrm>
              <a:off x="3763760" y="5508967"/>
              <a:ext cx="101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cxnSp>
        <p:nvCxnSpPr>
          <p:cNvPr id="83" name="Straight Arrow Connector 82"/>
          <p:cNvCxnSpPr/>
          <p:nvPr/>
        </p:nvCxnSpPr>
        <p:spPr bwMode="auto">
          <a:xfrm>
            <a:off x="5310554" y="2790092"/>
            <a:ext cx="0" cy="38686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84" name="Straight Arrow Connector 83"/>
          <p:cNvCxnSpPr/>
          <p:nvPr/>
        </p:nvCxnSpPr>
        <p:spPr bwMode="auto">
          <a:xfrm>
            <a:off x="5990492" y="2790092"/>
            <a:ext cx="0" cy="38686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85" name="Straight Arrow Connector 84"/>
          <p:cNvCxnSpPr/>
          <p:nvPr/>
        </p:nvCxnSpPr>
        <p:spPr bwMode="auto">
          <a:xfrm>
            <a:off x="6611815" y="2790092"/>
            <a:ext cx="0" cy="38686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24" name="Straight Arrow Connector 123"/>
          <p:cNvCxnSpPr/>
          <p:nvPr/>
        </p:nvCxnSpPr>
        <p:spPr bwMode="auto">
          <a:xfrm>
            <a:off x="9003323" y="2895600"/>
            <a:ext cx="0" cy="38686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3" grpId="0"/>
      <p:bldP spid="48" grpId="0" animBg="1"/>
      <p:bldP spid="112" grpId="0"/>
      <p:bldP spid="123" grpId="0"/>
      <p:bldP spid="125" grpId="0" animBg="1"/>
      <p:bldP spid="120" grpId="0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89589" y="2526359"/>
            <a:ext cx="4254411" cy="326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Accelerator</a:t>
            </a:r>
            <a:endParaRPr lang="en-US" sz="2400" dirty="0" smtClean="0"/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0" y="514005"/>
            <a:ext cx="2270173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sl-SI" sz="2800" dirty="0" smtClean="0">
                <a:solidFill>
                  <a:schemeClr val="tx1"/>
                </a:solidFill>
              </a:rPr>
              <a:t>Super</a:t>
            </a:r>
            <a:r>
              <a:rPr lang="en-US" sz="2800" dirty="0" smtClean="0">
                <a:solidFill>
                  <a:schemeClr val="tx1"/>
                </a:solidFill>
              </a:rPr>
              <a:t>KEKB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8" name="Line 14"/>
          <p:cNvSpPr>
            <a:spLocks noChangeShapeType="1"/>
          </p:cNvSpPr>
          <p:nvPr/>
        </p:nvSpPr>
        <p:spPr bwMode="auto">
          <a:xfrm>
            <a:off x="8723540" y="741816"/>
            <a:ext cx="0" cy="8382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pic>
        <p:nvPicPr>
          <p:cNvPr id="79" name="Picture 78" descr="nanobea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2510" y="1000620"/>
            <a:ext cx="2122599" cy="1240018"/>
          </a:xfrm>
          <a:prstGeom prst="rect">
            <a:avLst/>
          </a:prstGeom>
        </p:spPr>
      </p:pic>
      <p:pic>
        <p:nvPicPr>
          <p:cNvPr id="80" name="Picture 79" descr="nonanobea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7961" y="1194871"/>
            <a:ext cx="2114704" cy="108977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739019" y="734785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400" baseline="-25000" smtClean="0">
                <a:solidFill>
                  <a:schemeClr val="tx1"/>
                </a:solidFill>
              </a:rPr>
              <a:t>x</a:t>
            </a:r>
            <a:r>
              <a:rPr lang="en-US" sz="1400" smtClean="0">
                <a:solidFill>
                  <a:schemeClr val="tx1"/>
                </a:solidFill>
              </a:rPr>
              <a:t>~100</a:t>
            </a:r>
            <a:r>
              <a:rPr lang="en-US" sz="140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400" smtClean="0">
                <a:solidFill>
                  <a:schemeClr val="tx1"/>
                </a:solidFill>
              </a:rPr>
              <a:t>m,</a:t>
            </a:r>
            <a:r>
              <a:rPr lang="en-US" sz="140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400" baseline="-25000" smtClean="0">
                <a:solidFill>
                  <a:schemeClr val="tx1"/>
                </a:solidFill>
              </a:rPr>
              <a:t>y</a:t>
            </a:r>
            <a:r>
              <a:rPr lang="en-US" sz="1400" smtClean="0">
                <a:solidFill>
                  <a:schemeClr val="tx1"/>
                </a:solidFill>
              </a:rPr>
              <a:t>~2</a:t>
            </a:r>
            <a:r>
              <a:rPr lang="en-US" sz="140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400" smtClean="0">
                <a:solidFill>
                  <a:schemeClr val="tx1"/>
                </a:solidFill>
              </a:rPr>
              <a:t>m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786644" y="696685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400" baseline="-25000" smtClean="0">
                <a:solidFill>
                  <a:schemeClr val="tx1"/>
                </a:solidFill>
              </a:rPr>
              <a:t>x</a:t>
            </a:r>
            <a:r>
              <a:rPr lang="en-US" sz="1400" smtClean="0">
                <a:solidFill>
                  <a:schemeClr val="tx1"/>
                </a:solidFill>
              </a:rPr>
              <a:t>~10</a:t>
            </a:r>
            <a:r>
              <a:rPr lang="en-US" sz="140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400" smtClean="0">
                <a:solidFill>
                  <a:schemeClr val="tx1"/>
                </a:solidFill>
              </a:rPr>
              <a:t>m,</a:t>
            </a:r>
            <a:r>
              <a:rPr lang="en-US" sz="140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400" baseline="-25000" smtClean="0">
                <a:solidFill>
                  <a:schemeClr val="tx1"/>
                </a:solidFill>
              </a:rPr>
              <a:t>y</a:t>
            </a:r>
            <a:r>
              <a:rPr lang="en-US" sz="1400" smtClean="0">
                <a:solidFill>
                  <a:schemeClr val="tx1"/>
                </a:solidFill>
              </a:rPr>
              <a:t>~60</a:t>
            </a:r>
            <a:r>
              <a:rPr lang="en-US" sz="1400" smtClean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1400" smtClean="0">
                <a:solidFill>
                  <a:schemeClr val="tx1"/>
                </a:solidFill>
              </a:rPr>
              <a:t>m</a:t>
            </a:r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 rot="10800000">
            <a:off x="6448927" y="789273"/>
            <a:ext cx="2050181" cy="149191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5919537" y="1501541"/>
            <a:ext cx="3012707" cy="10587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5890661" y="118390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e</a:t>
            </a:r>
            <a:r>
              <a:rPr lang="sl-SI" baseline="30000" dirty="0" smtClean="0">
                <a:solidFill>
                  <a:srgbClr val="C00000"/>
                </a:solidFill>
              </a:rPr>
              <a:t>-</a:t>
            </a:r>
            <a:endParaRPr lang="sl-SI" baseline="30000" dirty="0">
              <a:solidFill>
                <a:srgbClr val="C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449377" y="194269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006600"/>
                </a:solidFill>
              </a:rPr>
              <a:t>e</a:t>
            </a:r>
            <a:r>
              <a:rPr lang="sl-SI" baseline="30000" dirty="0" smtClean="0">
                <a:solidFill>
                  <a:srgbClr val="006600"/>
                </a:solidFill>
              </a:rPr>
              <a:t>+</a:t>
            </a:r>
            <a:endParaRPr lang="sl-SI" baseline="30000" dirty="0">
              <a:solidFill>
                <a:srgbClr val="0066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66916" y="1061884"/>
            <a:ext cx="2925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Nano beams design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(P. Raimondi)</a:t>
            </a:r>
            <a:endParaRPr lang="sl-SI" sz="2400" dirty="0">
              <a:solidFill>
                <a:schemeClr val="tx1"/>
              </a:solidFill>
            </a:endParaRPr>
          </a:p>
        </p:txBody>
      </p:sp>
      <p:graphicFrame>
        <p:nvGraphicFramePr>
          <p:cNvPr id="1067010" name="Object 2"/>
          <p:cNvGraphicFramePr>
            <a:graphicFrameLocks noChangeAspect="1"/>
          </p:cNvGraphicFramePr>
          <p:nvPr/>
        </p:nvGraphicFramePr>
        <p:xfrm>
          <a:off x="772652" y="1926303"/>
          <a:ext cx="3581400" cy="1079500"/>
        </p:xfrm>
        <a:graphic>
          <a:graphicData uri="http://schemas.openxmlformats.org/presentationml/2006/ole">
            <p:oleObj spid="_x0000_s1370114" name="Equation" r:id="rId8" imgW="1714500" imgH="520700" progId="Equation.3">
              <p:embed/>
            </p:oleObj>
          </a:graphicData>
        </a:graphic>
      </p:graphicFrame>
      <p:sp>
        <p:nvSpPr>
          <p:cNvPr id="102" name="TextBox 101"/>
          <p:cNvSpPr txBox="1"/>
          <p:nvPr/>
        </p:nvSpPr>
        <p:spPr>
          <a:xfrm>
            <a:off x="723535" y="4184782"/>
            <a:ext cx="3324949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                                 </a:t>
            </a:r>
            <a:r>
              <a:rPr lang="sl-SI" dirty="0">
                <a:solidFill>
                  <a:schemeClr val="tx1"/>
                </a:solidFill>
                <a:cs typeface="+mn-cs"/>
              </a:rPr>
              <a:t>small </a:t>
            </a:r>
            <a:r>
              <a:rPr lang="sl-SI" dirty="0">
                <a:solidFill>
                  <a:schemeClr val="tx1"/>
                </a:solidFill>
                <a:latin typeface="Symbol" pitchFamily="18" charset="2"/>
                <a:cs typeface="+mn-cs"/>
              </a:rPr>
              <a:t>b</a:t>
            </a:r>
            <a:r>
              <a:rPr lang="sl-SI" baseline="-25000" dirty="0">
                <a:solidFill>
                  <a:schemeClr val="tx1"/>
                </a:solidFill>
                <a:cs typeface="+mn-cs"/>
              </a:rPr>
              <a:t>y</a:t>
            </a:r>
            <a:r>
              <a:rPr lang="sl-SI" dirty="0">
                <a:solidFill>
                  <a:schemeClr val="tx1"/>
                </a:solidFill>
                <a:cs typeface="+mn-cs"/>
              </a:rPr>
              <a:t>*</a:t>
            </a:r>
          </a:p>
          <a:p>
            <a:pPr>
              <a:defRPr/>
            </a:pPr>
            <a:r>
              <a:rPr lang="sl-SI" dirty="0">
                <a:solidFill>
                  <a:schemeClr val="tx1"/>
                </a:solidFill>
                <a:cs typeface="+mn-cs"/>
              </a:rPr>
              <a:t>large </a:t>
            </a:r>
            <a:r>
              <a:rPr lang="sl-SI" dirty="0">
                <a:solidFill>
                  <a:schemeClr val="tx1"/>
                </a:solidFill>
                <a:latin typeface="Symbol" pitchFamily="18" charset="2"/>
                <a:cs typeface="+mn-cs"/>
              </a:rPr>
              <a:t>x</a:t>
            </a:r>
            <a:r>
              <a:rPr lang="sl-SI" baseline="-25000" dirty="0">
                <a:solidFill>
                  <a:schemeClr val="tx1"/>
                </a:solidFill>
                <a:cs typeface="+mn-cs"/>
              </a:rPr>
              <a:t>y</a:t>
            </a:r>
            <a:r>
              <a:rPr lang="sl-SI" dirty="0">
                <a:solidFill>
                  <a:schemeClr val="tx1"/>
                </a:solidFill>
                <a:cs typeface="+mn-cs"/>
              </a:rPr>
              <a:t> </a:t>
            </a:r>
            <a:r>
              <a:rPr lang="sl-SI" dirty="0">
                <a:solidFill>
                  <a:schemeClr val="tx1"/>
                </a:solidFill>
                <a:cs typeface="+mn-cs"/>
                <a:sym typeface="Symbol"/>
              </a:rPr>
              <a:t> </a:t>
            </a:r>
            <a:r>
              <a:rPr lang="sl-SI" dirty="0">
                <a:solidFill>
                  <a:schemeClr val="tx1"/>
                </a:solidFill>
                <a:cs typeface="+mn-cs"/>
              </a:rPr>
              <a:t>(</a:t>
            </a:r>
            <a:r>
              <a:rPr lang="sl-SI" dirty="0">
                <a:solidFill>
                  <a:schemeClr val="tx1"/>
                </a:solidFill>
                <a:latin typeface="Symbol" pitchFamily="18" charset="2"/>
                <a:cs typeface="+mn-cs"/>
              </a:rPr>
              <a:t>b</a:t>
            </a:r>
            <a:r>
              <a:rPr lang="sl-SI" baseline="-25000" dirty="0">
                <a:solidFill>
                  <a:schemeClr val="tx1"/>
                </a:solidFill>
                <a:cs typeface="+mn-cs"/>
              </a:rPr>
              <a:t>y</a:t>
            </a:r>
            <a:r>
              <a:rPr lang="sl-SI" dirty="0">
                <a:solidFill>
                  <a:schemeClr val="tx1"/>
                </a:solidFill>
                <a:cs typeface="+mn-cs"/>
              </a:rPr>
              <a:t>*/</a:t>
            </a:r>
            <a:r>
              <a:rPr lang="sl-SI" dirty="0">
                <a:solidFill>
                  <a:schemeClr val="tx1"/>
                </a:solidFill>
                <a:latin typeface="Symbol" pitchFamily="18" charset="2"/>
                <a:cs typeface="+mn-cs"/>
              </a:rPr>
              <a:t>e</a:t>
            </a:r>
            <a:r>
              <a:rPr lang="sl-SI" baseline="-25000" dirty="0">
                <a:solidFill>
                  <a:schemeClr val="tx1"/>
                </a:solidFill>
                <a:cs typeface="+mn-cs"/>
              </a:rPr>
              <a:t>y</a:t>
            </a:r>
            <a:r>
              <a:rPr lang="sl-SI" dirty="0">
                <a:solidFill>
                  <a:schemeClr val="tx1"/>
                </a:solidFill>
                <a:cs typeface="+mn-cs"/>
              </a:rPr>
              <a:t>) </a:t>
            </a:r>
            <a:r>
              <a:rPr lang="sl-SI" dirty="0">
                <a:solidFill>
                  <a:schemeClr val="tx1"/>
                </a:solidFill>
                <a:cs typeface="+mn-cs"/>
                <a:sym typeface="Symbol"/>
              </a:rPr>
              <a:t> </a:t>
            </a:r>
            <a:r>
              <a:rPr lang="sl-SI" dirty="0">
                <a:solidFill>
                  <a:schemeClr val="tx1"/>
                </a:solidFill>
                <a:cs typeface="+mn-cs"/>
              </a:rPr>
              <a:t>small </a:t>
            </a:r>
            <a:r>
              <a:rPr lang="sl-SI" dirty="0">
                <a:solidFill>
                  <a:schemeClr val="tx1"/>
                </a:solidFill>
                <a:latin typeface="Symbol" pitchFamily="18" charset="2"/>
                <a:cs typeface="+mn-cs"/>
              </a:rPr>
              <a:t>e</a:t>
            </a:r>
            <a:r>
              <a:rPr lang="sl-SI" baseline="-25000" dirty="0">
                <a:solidFill>
                  <a:schemeClr val="tx1"/>
                </a:solidFill>
                <a:cs typeface="+mn-cs"/>
              </a:rPr>
              <a:t>y</a:t>
            </a:r>
          </a:p>
          <a:p>
            <a:pPr>
              <a:defRPr/>
            </a:pPr>
            <a:r>
              <a:rPr lang="sl-SI" dirty="0">
                <a:solidFill>
                  <a:schemeClr val="tx1"/>
                </a:solidFill>
                <a:cs typeface="+mn-cs"/>
              </a:rPr>
              <a:t>hourglass effect  </a:t>
            </a:r>
            <a:r>
              <a:rPr lang="sl-SI" dirty="0">
                <a:solidFill>
                  <a:schemeClr val="tx1"/>
                </a:solidFill>
                <a:cs typeface="+mn-cs"/>
                <a:sym typeface="Symbol"/>
              </a:rPr>
              <a:t>    </a:t>
            </a:r>
            <a:r>
              <a:rPr lang="sl-SI" dirty="0">
                <a:solidFill>
                  <a:schemeClr val="tx1"/>
                </a:solidFill>
                <a:cs typeface="+mn-cs"/>
              </a:rPr>
              <a:t>small </a:t>
            </a:r>
            <a:r>
              <a:rPr lang="sl-SI" dirty="0">
                <a:solidFill>
                  <a:schemeClr val="tx1"/>
                </a:solidFill>
                <a:latin typeface="Symbol" pitchFamily="18" charset="2"/>
                <a:cs typeface="+mn-cs"/>
              </a:rPr>
              <a:t>b</a:t>
            </a:r>
            <a:r>
              <a:rPr lang="sl-SI" baseline="-25000" dirty="0">
                <a:solidFill>
                  <a:schemeClr val="tx1"/>
                </a:solidFill>
                <a:cs typeface="+mn-cs"/>
              </a:rPr>
              <a:t>x</a:t>
            </a:r>
            <a:r>
              <a:rPr lang="sl-SI" dirty="0" smtClean="0">
                <a:solidFill>
                  <a:schemeClr val="tx1"/>
                </a:solidFill>
                <a:cs typeface="+mn-cs"/>
              </a:rPr>
              <a:t>*</a:t>
            </a:r>
          </a:p>
          <a:p>
            <a:pPr>
              <a:defRPr/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sl-SI" dirty="0" smtClean="0">
                <a:solidFill>
                  <a:srgbClr val="000000"/>
                </a:solidFill>
              </a:rPr>
              <a:t>increase </a:t>
            </a:r>
            <a:r>
              <a:rPr lang="sl-SI" i="1" dirty="0" smtClean="0">
                <a:solidFill>
                  <a:srgbClr val="000000"/>
                </a:solidFill>
              </a:rPr>
              <a:t>I</a:t>
            </a:r>
            <a:endParaRPr lang="sl-SI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3023419" y="2005781"/>
            <a:ext cx="737420" cy="943896"/>
          </a:xfrm>
          <a:prstGeom prst="rect">
            <a:avLst/>
          </a:prstGeom>
          <a:solidFill>
            <a:srgbClr val="006600">
              <a:alpha val="4117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110" name="TextBox 4"/>
          <p:cNvSpPr txBox="1">
            <a:spLocks noChangeArrowheads="1"/>
          </p:cNvSpPr>
          <p:nvPr/>
        </p:nvSpPr>
        <p:spPr bwMode="auto">
          <a:xfrm>
            <a:off x="792930" y="3119540"/>
            <a:ext cx="28664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600" dirty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sl-SI" sz="1600" dirty="0">
                <a:solidFill>
                  <a:schemeClr val="tx1"/>
                </a:solidFill>
              </a:rPr>
              <a:t>*: beta-function (trajectories </a:t>
            </a:r>
          </a:p>
          <a:p>
            <a:r>
              <a:rPr lang="sl-SI" sz="1600" dirty="0">
                <a:solidFill>
                  <a:schemeClr val="tx1"/>
                </a:solidFill>
              </a:rPr>
              <a:t>     envelope) at </a:t>
            </a:r>
            <a:r>
              <a:rPr lang="sl-SI" sz="1600" dirty="0" smtClean="0">
                <a:solidFill>
                  <a:schemeClr val="tx1"/>
                </a:solidFill>
              </a:rPr>
              <a:t>IP</a:t>
            </a:r>
          </a:p>
          <a:p>
            <a:r>
              <a:rPr lang="sl-SI" sz="1600" dirty="0" smtClean="0">
                <a:solidFill>
                  <a:schemeClr val="tx1"/>
                </a:solidFill>
                <a:latin typeface="Symbol" pitchFamily="18" charset="2"/>
              </a:rPr>
              <a:t>x</a:t>
            </a:r>
            <a:r>
              <a:rPr lang="sl-SI" sz="1600" baseline="-25000" dirty="0" smtClean="0">
                <a:solidFill>
                  <a:schemeClr val="tx1"/>
                </a:solidFill>
              </a:rPr>
              <a:t>y</a:t>
            </a:r>
            <a:r>
              <a:rPr lang="sl-SI" sz="1600" dirty="0" smtClean="0">
                <a:solidFill>
                  <a:schemeClr val="tx1"/>
                </a:solidFill>
                <a:sym typeface="Symbol"/>
              </a:rPr>
              <a:t>: b</a:t>
            </a:r>
            <a:r>
              <a:rPr lang="sl-SI" sz="1600" dirty="0" smtClean="0">
                <a:solidFill>
                  <a:schemeClr val="tx1"/>
                </a:solidFill>
              </a:rPr>
              <a:t>eam-beam parameter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376497" y="4403426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  <a:latin typeface="Lucida Calligraphy" pitchFamily="66" charset="0"/>
              </a:rPr>
              <a:t>L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[s</a:t>
            </a:r>
            <a:r>
              <a:rPr lang="sl-SI" baseline="30000" dirty="0" smtClean="0">
                <a:solidFill>
                  <a:schemeClr val="tx1"/>
                </a:solidFill>
              </a:rPr>
              <a:t>-1</a:t>
            </a:r>
            <a:r>
              <a:rPr lang="sl-SI" dirty="0" smtClean="0">
                <a:solidFill>
                  <a:schemeClr val="tx1"/>
                </a:solidFill>
              </a:rPr>
              <a:t>cm</a:t>
            </a:r>
            <a:r>
              <a:rPr lang="sl-SI" baseline="30000" dirty="0" smtClean="0">
                <a:solidFill>
                  <a:schemeClr val="tx1"/>
                </a:solidFill>
              </a:rPr>
              <a:t>-2</a:t>
            </a:r>
            <a:r>
              <a:rPr lang="sl-SI" dirty="0" smtClean="0">
                <a:solidFill>
                  <a:schemeClr val="tx1"/>
                </a:solidFill>
              </a:rPr>
              <a:t>]</a:t>
            </a:r>
            <a:endParaRPr lang="sl-SI" dirty="0">
              <a:solidFill>
                <a:schemeClr val="tx1"/>
              </a:solidFill>
              <a:latin typeface="Lucida Calligraphy" pitchFamily="66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566997" y="2622251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  <a:latin typeface="Lucida Calligraphy" pitchFamily="66" charset="0"/>
              </a:rPr>
              <a:t>∫L </a:t>
            </a:r>
            <a:r>
              <a:rPr lang="sl-SI" sz="1600" dirty="0" smtClean="0">
                <a:solidFill>
                  <a:schemeClr val="tx1"/>
                </a:solidFill>
                <a:latin typeface="+mn-lt"/>
              </a:rPr>
              <a:t>dt</a:t>
            </a:r>
          </a:p>
          <a:p>
            <a:r>
              <a:rPr lang="sl-SI" sz="1600" dirty="0" smtClean="0">
                <a:solidFill>
                  <a:schemeClr val="tx1"/>
                </a:solidFill>
                <a:latin typeface="+mn-lt"/>
              </a:rPr>
              <a:t>[ab</a:t>
            </a:r>
            <a:r>
              <a:rPr lang="sl-SI" sz="1600" baseline="30000" dirty="0" smtClean="0">
                <a:solidFill>
                  <a:schemeClr val="tx1"/>
                </a:solidFill>
                <a:latin typeface="+mn-lt"/>
              </a:rPr>
              <a:t>-1</a:t>
            </a:r>
            <a:r>
              <a:rPr lang="sl-SI" sz="1600" dirty="0" smtClean="0">
                <a:solidFill>
                  <a:schemeClr val="tx1"/>
                </a:solidFill>
                <a:latin typeface="+mn-lt"/>
              </a:rPr>
              <a:t>]</a:t>
            </a:r>
            <a:endParaRPr lang="sl-SI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33" name="Straight Connector 132"/>
          <p:cNvCxnSpPr/>
          <p:nvPr/>
        </p:nvCxnSpPr>
        <p:spPr bwMode="auto">
          <a:xfrm>
            <a:off x="5529022" y="3231851"/>
            <a:ext cx="3362325" cy="0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5481397" y="4193876"/>
            <a:ext cx="2457450" cy="0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 flipV="1">
            <a:off x="5490922" y="4403426"/>
            <a:ext cx="3390900" cy="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5509972" y="4536776"/>
            <a:ext cx="3362325" cy="0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0" name="TextBox 139"/>
          <p:cNvSpPr txBox="1"/>
          <p:nvPr/>
        </p:nvSpPr>
        <p:spPr>
          <a:xfrm>
            <a:off x="5719522" y="4498676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rgbClr val="008000"/>
                </a:solidFill>
              </a:rPr>
              <a:t>design </a:t>
            </a:r>
            <a:r>
              <a:rPr lang="sl-SI" sz="1600" dirty="0" smtClean="0">
                <a:solidFill>
                  <a:srgbClr val="008000"/>
                </a:solidFill>
                <a:latin typeface="Lucida Calligraphy" pitchFamily="66" charset="0"/>
              </a:rPr>
              <a:t>L</a:t>
            </a:r>
            <a:r>
              <a:rPr lang="sl-SI" sz="1600" dirty="0" smtClean="0">
                <a:solidFill>
                  <a:srgbClr val="008000"/>
                </a:solidFill>
              </a:rPr>
              <a:t>=8·10</a:t>
            </a:r>
            <a:r>
              <a:rPr lang="sl-SI" sz="1600" baseline="30000" dirty="0" smtClean="0">
                <a:solidFill>
                  <a:srgbClr val="008000"/>
                </a:solidFill>
              </a:rPr>
              <a:t>35</a:t>
            </a:r>
            <a:r>
              <a:rPr lang="sl-SI" sz="1600" dirty="0" smtClean="0">
                <a:solidFill>
                  <a:srgbClr val="008000"/>
                </a:solidFill>
              </a:rPr>
              <a:t> s</a:t>
            </a:r>
            <a:r>
              <a:rPr lang="sl-SI" sz="1600" baseline="30000" dirty="0" smtClean="0">
                <a:solidFill>
                  <a:srgbClr val="008000"/>
                </a:solidFill>
              </a:rPr>
              <a:t>-1</a:t>
            </a:r>
            <a:r>
              <a:rPr lang="sl-SI" sz="1600" dirty="0" smtClean="0">
                <a:solidFill>
                  <a:srgbClr val="008000"/>
                </a:solidFill>
              </a:rPr>
              <a:t>cm</a:t>
            </a:r>
            <a:r>
              <a:rPr lang="sl-SI" sz="1600" baseline="30000" dirty="0" smtClean="0">
                <a:solidFill>
                  <a:srgbClr val="008000"/>
                </a:solidFill>
              </a:rPr>
              <a:t>-2</a:t>
            </a:r>
            <a:endParaRPr lang="sl-SI" sz="1600" baseline="30000" dirty="0">
              <a:solidFill>
                <a:srgbClr val="008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014797" y="4146251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rgbClr val="C00000"/>
                </a:solidFill>
              </a:rPr>
              <a:t>current B factories</a:t>
            </a:r>
            <a:endParaRPr lang="sl-SI" sz="1400" baseline="30000" dirty="0">
              <a:solidFill>
                <a:srgbClr val="C00000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538547" y="3860501"/>
            <a:ext cx="2097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rgbClr val="008000"/>
                </a:solidFill>
                <a:latin typeface="Lucida Calligraphy" pitchFamily="66" charset="0"/>
              </a:rPr>
              <a:t>∫L </a:t>
            </a:r>
            <a:r>
              <a:rPr lang="sl-SI" sz="1600" dirty="0" smtClean="0">
                <a:solidFill>
                  <a:srgbClr val="008000"/>
                </a:solidFill>
              </a:rPr>
              <a:t>dt=10 ab</a:t>
            </a:r>
            <a:r>
              <a:rPr lang="sl-SI" sz="1600" baseline="30000" dirty="0" smtClean="0">
                <a:solidFill>
                  <a:srgbClr val="008000"/>
                </a:solidFill>
              </a:rPr>
              <a:t>-1</a:t>
            </a:r>
            <a:r>
              <a:rPr lang="sl-SI" sz="1600" dirty="0" smtClean="0">
                <a:solidFill>
                  <a:srgbClr val="C00000"/>
                </a:solidFill>
              </a:rPr>
              <a:t> </a:t>
            </a:r>
            <a:r>
              <a:rPr lang="sl-SI" sz="1600" dirty="0" smtClean="0">
                <a:solidFill>
                  <a:srgbClr val="008000"/>
                </a:solidFill>
              </a:rPr>
              <a:t>(2018)</a:t>
            </a:r>
            <a:endParaRPr lang="sl-SI" sz="1600" baseline="30000" dirty="0">
              <a:solidFill>
                <a:srgbClr val="00800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157672" y="3222326"/>
            <a:ext cx="2097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rgbClr val="008000"/>
                </a:solidFill>
                <a:latin typeface="Lucida Calligraphy" pitchFamily="66" charset="0"/>
              </a:rPr>
              <a:t>∫L </a:t>
            </a:r>
            <a:r>
              <a:rPr lang="sl-SI" sz="1600" dirty="0" smtClean="0">
                <a:solidFill>
                  <a:srgbClr val="008000"/>
                </a:solidFill>
              </a:rPr>
              <a:t>dt=50 ab</a:t>
            </a:r>
            <a:r>
              <a:rPr lang="sl-SI" sz="1600" baseline="30000" dirty="0" smtClean="0">
                <a:solidFill>
                  <a:srgbClr val="008000"/>
                </a:solidFill>
              </a:rPr>
              <a:t>-1</a:t>
            </a:r>
            <a:r>
              <a:rPr lang="sl-SI" sz="1600" dirty="0" smtClean="0">
                <a:solidFill>
                  <a:srgbClr val="C00000"/>
                </a:solidFill>
              </a:rPr>
              <a:t> </a:t>
            </a:r>
            <a:r>
              <a:rPr lang="sl-SI" sz="1600" dirty="0" smtClean="0">
                <a:solidFill>
                  <a:srgbClr val="008000"/>
                </a:solidFill>
              </a:rPr>
              <a:t>(2022)</a:t>
            </a:r>
            <a:endParaRPr lang="sl-SI" sz="1600" baseline="30000" dirty="0">
              <a:solidFill>
                <a:srgbClr val="008000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471652" y="70792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KEKB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12891" y="7275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SuperKEKB</a:t>
            </a:r>
            <a:endParaRPr lang="sl-SI" dirty="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/>
      <p:bldP spid="85" grpId="0"/>
      <p:bldP spid="90" grpId="0"/>
      <p:bldP spid="102" grpId="0"/>
      <p:bldP spid="106" grpId="0" animBg="1"/>
      <p:bldP spid="130" grpId="0"/>
      <p:bldP spid="131" grpId="0"/>
      <p:bldP spid="140" grpId="0"/>
      <p:bldP spid="141" grpId="0"/>
      <p:bldP spid="142" grpId="0"/>
      <p:bldP spid="143" grpId="0"/>
      <p:bldP spid="31" grpId="0"/>
      <p:bldP spid="31" grpId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30"/>
          <p:cNvSpPr>
            <a:spLocks noGrp="1" noChangeArrowheads="1"/>
          </p:cNvSpPr>
          <p:nvPr>
            <p:ph type="title"/>
          </p:nvPr>
        </p:nvSpPr>
        <p:spPr>
          <a:xfrm>
            <a:off x="4538133" y="0"/>
            <a:ext cx="4605867" cy="462844"/>
          </a:xfrm>
          <a:solidFill>
            <a:srgbClr val="669900"/>
          </a:solidFill>
        </p:spPr>
        <p:txBody>
          <a:bodyPr/>
          <a:lstStyle/>
          <a:p>
            <a:pPr eaLnBrk="1" hangingPunct="1"/>
            <a:r>
              <a:rPr lang="sl-SI" sz="2400" dirty="0" smtClean="0"/>
              <a:t>Accelerator</a:t>
            </a:r>
            <a:endParaRPr lang="en-US" sz="2400" dirty="0" smtClean="0"/>
          </a:p>
        </p:txBody>
      </p:sp>
      <p:pic>
        <p:nvPicPr>
          <p:cNvPr id="40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91" y="861752"/>
            <a:ext cx="7871172" cy="56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10" y="5163734"/>
            <a:ext cx="1846653" cy="9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円/楕円 13"/>
          <p:cNvSpPr/>
          <p:nvPr/>
        </p:nvSpPr>
        <p:spPr bwMode="auto">
          <a:xfrm>
            <a:off x="4215228" y="2619559"/>
            <a:ext cx="1134583" cy="4790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>
              <a:solidFill>
                <a:srgbClr val="FFFFFF"/>
              </a:solidFill>
            </a:endParaRPr>
          </a:p>
        </p:txBody>
      </p:sp>
      <p:cxnSp>
        <p:nvCxnSpPr>
          <p:cNvPr id="78" name="直線矢印コネクタ 14"/>
          <p:cNvCxnSpPr>
            <a:cxnSpLocks noChangeShapeType="1"/>
          </p:cNvCxnSpPr>
          <p:nvPr/>
        </p:nvCxnSpPr>
        <p:spPr bwMode="auto">
          <a:xfrm>
            <a:off x="4847522" y="1477626"/>
            <a:ext cx="425469" cy="6843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4" name="図 5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79" y="1219265"/>
            <a:ext cx="1026920" cy="141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5128" y="2397347"/>
            <a:ext cx="1125719" cy="85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直線矢印コネクタ 23"/>
          <p:cNvCxnSpPr>
            <a:cxnSpLocks noChangeShapeType="1"/>
          </p:cNvCxnSpPr>
          <p:nvPr/>
        </p:nvCxnSpPr>
        <p:spPr bwMode="auto">
          <a:xfrm rot="16200000" flipH="1">
            <a:off x="983912" y="2464096"/>
            <a:ext cx="1505626" cy="0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87" name="Picture 330" descr="OHO_TiN_After"/>
          <p:cNvPicPr>
            <a:picLocks noChangeAspect="1" noChangeArrowheads="1"/>
          </p:cNvPicPr>
          <p:nvPr/>
        </p:nvPicPr>
        <p:blipFill>
          <a:blip r:embed="rId8" cstate="screen">
            <a:lum contrast="-18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2805" y="5193232"/>
            <a:ext cx="1269019" cy="91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356" y="3497002"/>
            <a:ext cx="1348795" cy="18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34"/>
          <p:cNvSpPr txBox="1">
            <a:spLocks noChangeArrowheads="1"/>
          </p:cNvSpPr>
          <p:nvPr/>
        </p:nvSpPr>
        <p:spPr bwMode="auto">
          <a:xfrm>
            <a:off x="2649266" y="4397324"/>
            <a:ext cx="879007" cy="219548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Damping ring</a:t>
            </a:r>
          </a:p>
        </p:txBody>
      </p:sp>
      <p:sp>
        <p:nvSpPr>
          <p:cNvPr id="90" name="Line 35"/>
          <p:cNvSpPr>
            <a:spLocks noChangeShapeType="1"/>
          </p:cNvSpPr>
          <p:nvPr/>
        </p:nvSpPr>
        <p:spPr bwMode="auto">
          <a:xfrm flipH="1">
            <a:off x="2743625" y="4730933"/>
            <a:ext cx="780026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Line 36"/>
          <p:cNvSpPr>
            <a:spLocks noChangeShapeType="1"/>
          </p:cNvSpPr>
          <p:nvPr/>
        </p:nvSpPr>
        <p:spPr bwMode="auto">
          <a:xfrm flipH="1">
            <a:off x="4351141" y="4830716"/>
            <a:ext cx="212734" cy="342152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Text Box 37"/>
          <p:cNvSpPr txBox="1">
            <a:spLocks noChangeArrowheads="1"/>
          </p:cNvSpPr>
          <p:nvPr/>
        </p:nvSpPr>
        <p:spPr bwMode="auto">
          <a:xfrm>
            <a:off x="3566684" y="5172868"/>
            <a:ext cx="1177425" cy="21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Low emittance gun</a:t>
            </a:r>
          </a:p>
        </p:txBody>
      </p:sp>
      <p:sp>
        <p:nvSpPr>
          <p:cNvPr id="93" name="Line 38"/>
          <p:cNvSpPr>
            <a:spLocks noChangeShapeType="1"/>
          </p:cNvSpPr>
          <p:nvPr/>
        </p:nvSpPr>
        <p:spPr bwMode="auto">
          <a:xfrm flipH="1">
            <a:off x="3712938" y="5172868"/>
            <a:ext cx="638203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5485725" y="4249058"/>
            <a:ext cx="1003102" cy="219548"/>
          </a:xfrm>
          <a:prstGeom prst="rect">
            <a:avLst/>
          </a:prstGeom>
          <a:solidFill>
            <a:srgbClr val="006600">
              <a:alpha val="41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Positron source</a:t>
            </a:r>
          </a:p>
        </p:txBody>
      </p:sp>
      <p:sp>
        <p:nvSpPr>
          <p:cNvPr id="95" name="Line 40"/>
          <p:cNvSpPr>
            <a:spLocks noChangeShapeType="1"/>
          </p:cNvSpPr>
          <p:nvPr/>
        </p:nvSpPr>
        <p:spPr bwMode="auto">
          <a:xfrm>
            <a:off x="5462279" y="4527221"/>
            <a:ext cx="1063672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Text Box 41"/>
          <p:cNvSpPr txBox="1">
            <a:spLocks noChangeArrowheads="1"/>
          </p:cNvSpPr>
          <p:nvPr/>
        </p:nvSpPr>
        <p:spPr bwMode="auto">
          <a:xfrm>
            <a:off x="2693511" y="1897646"/>
            <a:ext cx="1001624" cy="356408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New beam pipe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&amp; bellows</a:t>
            </a:r>
          </a:p>
        </p:txBody>
      </p:sp>
      <p:sp>
        <p:nvSpPr>
          <p:cNvPr id="97" name="Line 42"/>
          <p:cNvSpPr>
            <a:spLocks noChangeShapeType="1"/>
          </p:cNvSpPr>
          <p:nvPr/>
        </p:nvSpPr>
        <p:spPr bwMode="auto">
          <a:xfrm>
            <a:off x="2649266" y="2298791"/>
            <a:ext cx="921849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Text Box 43"/>
          <p:cNvSpPr txBox="1">
            <a:spLocks noChangeArrowheads="1"/>
          </p:cNvSpPr>
          <p:nvPr/>
        </p:nvSpPr>
        <p:spPr bwMode="auto">
          <a:xfrm>
            <a:off x="6809158" y="1027433"/>
            <a:ext cx="527403" cy="219548"/>
          </a:xfrm>
          <a:prstGeom prst="rect">
            <a:avLst/>
          </a:prstGeom>
          <a:solidFill>
            <a:srgbClr val="006600">
              <a:alpha val="41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Belle II</a:t>
            </a:r>
          </a:p>
        </p:txBody>
      </p:sp>
      <p:sp>
        <p:nvSpPr>
          <p:cNvPr id="99" name="Line 44"/>
          <p:cNvSpPr>
            <a:spLocks noChangeShapeType="1"/>
          </p:cNvSpPr>
          <p:nvPr/>
        </p:nvSpPr>
        <p:spPr bwMode="auto">
          <a:xfrm flipV="1">
            <a:off x="6123929" y="1230923"/>
            <a:ext cx="663734" cy="109842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Text Box 45"/>
          <p:cNvSpPr txBox="1">
            <a:spLocks noChangeArrowheads="1"/>
          </p:cNvSpPr>
          <p:nvPr/>
        </p:nvSpPr>
        <p:spPr bwMode="auto">
          <a:xfrm>
            <a:off x="6677778" y="1324601"/>
            <a:ext cx="555473" cy="219548"/>
          </a:xfrm>
          <a:prstGeom prst="rect">
            <a:avLst/>
          </a:prstGeom>
          <a:solidFill>
            <a:srgbClr val="006600">
              <a:alpha val="39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000" dirty="0">
                <a:solidFill>
                  <a:schemeClr val="tx1"/>
                </a:solidFill>
                <a:latin typeface="Helvetica Neue" charset="0"/>
                <a:cs typeface="HGｺﾞｼｯｸM" charset="0"/>
              </a:rPr>
              <a:t>New IR</a:t>
            </a:r>
          </a:p>
        </p:txBody>
      </p:sp>
      <p:sp>
        <p:nvSpPr>
          <p:cNvPr id="101" name="Line 46"/>
          <p:cNvSpPr>
            <a:spLocks noChangeShapeType="1"/>
          </p:cNvSpPr>
          <p:nvPr/>
        </p:nvSpPr>
        <p:spPr bwMode="auto">
          <a:xfrm flipV="1">
            <a:off x="6296775" y="1614486"/>
            <a:ext cx="709115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Line 47"/>
          <p:cNvSpPr>
            <a:spLocks noChangeShapeType="1"/>
          </p:cNvSpPr>
          <p:nvPr/>
        </p:nvSpPr>
        <p:spPr bwMode="auto">
          <a:xfrm flipH="1">
            <a:off x="2436532" y="1477626"/>
            <a:ext cx="496380" cy="273722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Line 48"/>
          <p:cNvSpPr>
            <a:spLocks noChangeShapeType="1"/>
          </p:cNvSpPr>
          <p:nvPr/>
        </p:nvSpPr>
        <p:spPr bwMode="auto">
          <a:xfrm flipH="1" flipV="1">
            <a:off x="5060256" y="1203904"/>
            <a:ext cx="425469" cy="6843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Line 49"/>
          <p:cNvSpPr>
            <a:spLocks noChangeShapeType="1"/>
          </p:cNvSpPr>
          <p:nvPr/>
        </p:nvSpPr>
        <p:spPr bwMode="auto">
          <a:xfrm flipH="1" flipV="1">
            <a:off x="6123928" y="1888208"/>
            <a:ext cx="354557" cy="205291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50"/>
          <p:cNvSpPr>
            <a:spLocks noChangeShapeType="1"/>
          </p:cNvSpPr>
          <p:nvPr/>
        </p:nvSpPr>
        <p:spPr bwMode="auto">
          <a:xfrm flipH="1">
            <a:off x="6194839" y="3051525"/>
            <a:ext cx="496380" cy="273722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Line 51"/>
          <p:cNvSpPr>
            <a:spLocks noChangeShapeType="1"/>
          </p:cNvSpPr>
          <p:nvPr/>
        </p:nvSpPr>
        <p:spPr bwMode="auto">
          <a:xfrm>
            <a:off x="6478485" y="1682917"/>
            <a:ext cx="354557" cy="136861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7" name="Picture 1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982" y="4759106"/>
            <a:ext cx="910030" cy="6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テキスト ボックス 46"/>
          <p:cNvSpPr txBox="1">
            <a:spLocks noChangeArrowheads="1"/>
          </p:cNvSpPr>
          <p:nvPr/>
        </p:nvSpPr>
        <p:spPr bwMode="auto">
          <a:xfrm>
            <a:off x="448782" y="6153189"/>
            <a:ext cx="2845403" cy="276999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 err="1">
                <a:solidFill>
                  <a:schemeClr val="tx1"/>
                </a:solidFill>
                <a:latin typeface="Corbel" charset="0"/>
                <a:cs typeface="HGｺﾞｼｯｸM" charset="0"/>
              </a:rPr>
              <a:t>TiN</a:t>
            </a: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-coated beam pipe with antechambers</a:t>
            </a:r>
          </a:p>
        </p:txBody>
      </p:sp>
      <p:sp>
        <p:nvSpPr>
          <p:cNvPr id="109" name="テキスト ボックス 47"/>
          <p:cNvSpPr txBox="1">
            <a:spLocks noChangeArrowheads="1"/>
          </p:cNvSpPr>
          <p:nvPr/>
        </p:nvSpPr>
        <p:spPr bwMode="auto">
          <a:xfrm>
            <a:off x="438715" y="4242563"/>
            <a:ext cx="2037229" cy="646331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Redesign the lattices of HER &amp; LER to squeeze the </a:t>
            </a:r>
            <a:r>
              <a:rPr kumimoji="1" lang="en-US" altLang="ja-JP" sz="1200" dirty="0" err="1">
                <a:solidFill>
                  <a:schemeClr val="tx1"/>
                </a:solidFill>
                <a:latin typeface="Corbel" charset="0"/>
                <a:cs typeface="HGｺﾞｼｯｸM" charset="0"/>
              </a:rPr>
              <a:t>emittance</a:t>
            </a: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 </a:t>
            </a:r>
          </a:p>
        </p:txBody>
      </p:sp>
      <p:sp>
        <p:nvSpPr>
          <p:cNvPr id="110" name="テキスト ボックス 48"/>
          <p:cNvSpPr txBox="1">
            <a:spLocks noChangeArrowheads="1"/>
          </p:cNvSpPr>
          <p:nvPr/>
        </p:nvSpPr>
        <p:spPr bwMode="auto">
          <a:xfrm>
            <a:off x="5630835" y="3451645"/>
            <a:ext cx="1780173" cy="414860"/>
          </a:xfrm>
          <a:prstGeom prst="rect">
            <a:avLst/>
          </a:prstGeom>
          <a:solidFill>
            <a:srgbClr val="006600">
              <a:alpha val="39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Add / modify RF systems for higher beam current</a:t>
            </a:r>
          </a:p>
        </p:txBody>
      </p:sp>
      <p:sp>
        <p:nvSpPr>
          <p:cNvPr id="111" name="テキスト ボックス 49"/>
          <p:cNvSpPr txBox="1">
            <a:spLocks noChangeArrowheads="1"/>
          </p:cNvSpPr>
          <p:nvPr/>
        </p:nvSpPr>
        <p:spPr bwMode="auto">
          <a:xfrm>
            <a:off x="6154800" y="5538258"/>
            <a:ext cx="1666419" cy="414860"/>
          </a:xfrm>
          <a:prstGeom prst="rect">
            <a:avLst/>
          </a:prstGeom>
          <a:solidFill>
            <a:srgbClr val="006600">
              <a:alpha val="39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New positron target / capture section</a:t>
            </a:r>
          </a:p>
        </p:txBody>
      </p:sp>
      <p:sp>
        <p:nvSpPr>
          <p:cNvPr id="112" name="テキスト ボックス 50"/>
          <p:cNvSpPr txBox="1">
            <a:spLocks noChangeArrowheads="1"/>
          </p:cNvSpPr>
          <p:nvPr/>
        </p:nvSpPr>
        <p:spPr bwMode="auto">
          <a:xfrm>
            <a:off x="7258556" y="1522610"/>
            <a:ext cx="1709261" cy="830997"/>
          </a:xfrm>
          <a:prstGeom prst="rect">
            <a:avLst/>
          </a:prstGeom>
          <a:solidFill>
            <a:srgbClr val="006600">
              <a:alpha val="40784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New superconducting /permanent final focusing quads near </a:t>
            </a:r>
            <a:r>
              <a:rPr kumimoji="1" lang="en-US" altLang="ja-JP" sz="1200" dirty="0" smtClean="0">
                <a:solidFill>
                  <a:schemeClr val="tx1"/>
                </a:solidFill>
                <a:latin typeface="Corbel" charset="0"/>
                <a:cs typeface="HGｺﾞｼｯｸM" charset="0"/>
              </a:rPr>
              <a:t>the</a:t>
            </a:r>
            <a:r>
              <a:rPr kumimoji="1" lang="sl-SI" altLang="ja-JP" sz="1200" dirty="0" smtClean="0">
                <a:solidFill>
                  <a:schemeClr val="tx1"/>
                </a:solidFill>
                <a:latin typeface="Corbel" charset="0"/>
                <a:cs typeface="HGｺﾞｼｯｸM" charset="0"/>
              </a:rPr>
              <a:t> </a:t>
            </a:r>
            <a:r>
              <a:rPr kumimoji="1" lang="en-US" altLang="ja-JP" sz="1200" dirty="0" smtClean="0">
                <a:solidFill>
                  <a:schemeClr val="tx1"/>
                </a:solidFill>
                <a:latin typeface="Corbel" charset="0"/>
                <a:cs typeface="HGｺﾞｼｯｸM" charset="0"/>
              </a:rPr>
              <a:t>IP</a:t>
            </a:r>
            <a:endParaRPr kumimoji="1" lang="en-US" altLang="ja-JP" sz="1200" dirty="0">
              <a:solidFill>
                <a:schemeClr val="tx1"/>
              </a:solidFill>
              <a:latin typeface="Corbel" charset="0"/>
              <a:cs typeface="HGｺﾞｼｯｸM" charset="0"/>
            </a:endParaRPr>
          </a:p>
        </p:txBody>
      </p:sp>
      <p:sp>
        <p:nvSpPr>
          <p:cNvPr id="113" name="テキスト ボックス 51"/>
          <p:cNvSpPr txBox="1">
            <a:spLocks noChangeArrowheads="1"/>
          </p:cNvSpPr>
          <p:nvPr/>
        </p:nvSpPr>
        <p:spPr bwMode="auto">
          <a:xfrm>
            <a:off x="3636118" y="5378160"/>
            <a:ext cx="1648691" cy="41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Low </a:t>
            </a:r>
            <a:r>
              <a:rPr kumimoji="1" lang="en-US" altLang="ja-JP" sz="1200" dirty="0" err="1">
                <a:solidFill>
                  <a:schemeClr val="tx1"/>
                </a:solidFill>
                <a:latin typeface="Corbel" charset="0"/>
                <a:cs typeface="HGｺﾞｼｯｸM" charset="0"/>
              </a:rPr>
              <a:t>emittance</a:t>
            </a: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 electrons to inject</a:t>
            </a:r>
          </a:p>
        </p:txBody>
      </p:sp>
      <p:sp>
        <p:nvSpPr>
          <p:cNvPr id="114" name="テキスト ボックス 52"/>
          <p:cNvSpPr txBox="1">
            <a:spLocks noChangeArrowheads="1"/>
          </p:cNvSpPr>
          <p:nvPr/>
        </p:nvSpPr>
        <p:spPr bwMode="auto">
          <a:xfrm>
            <a:off x="2864955" y="3897234"/>
            <a:ext cx="1648691" cy="41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Low </a:t>
            </a:r>
            <a:r>
              <a:rPr kumimoji="1" lang="en-US" altLang="ja-JP" sz="1200" dirty="0" err="1">
                <a:solidFill>
                  <a:schemeClr val="tx1"/>
                </a:solidFill>
                <a:latin typeface="Corbel" charset="0"/>
                <a:cs typeface="HGｺﾞｼｯｸM" charset="0"/>
              </a:rPr>
              <a:t>emittance</a:t>
            </a: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 positrons to inject</a:t>
            </a:r>
          </a:p>
        </p:txBody>
      </p:sp>
      <p:sp>
        <p:nvSpPr>
          <p:cNvPr id="115" name="テキスト ボックス 45"/>
          <p:cNvSpPr txBox="1">
            <a:spLocks noChangeArrowheads="1"/>
          </p:cNvSpPr>
          <p:nvPr/>
        </p:nvSpPr>
        <p:spPr bwMode="auto">
          <a:xfrm>
            <a:off x="325438" y="2623106"/>
            <a:ext cx="1644260" cy="413434"/>
          </a:xfrm>
          <a:prstGeom prst="rect">
            <a:avLst/>
          </a:prstGeom>
          <a:solidFill>
            <a:srgbClr val="006600">
              <a:alpha val="40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charset="0"/>
              <a:defRPr sz="22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tx1"/>
                </a:solidFill>
                <a:latin typeface="Corbel" charset="0"/>
                <a:cs typeface="HGｺﾞｼｯｸM" charset="0"/>
              </a:rPr>
              <a:t>Replace short  dipoles with longer ones (LER)</a:t>
            </a:r>
          </a:p>
        </p:txBody>
      </p:sp>
      <p:grpSp>
        <p:nvGrpSpPr>
          <p:cNvPr id="116" name="図形グループ 71"/>
          <p:cNvGrpSpPr>
            <a:grpSpLocks/>
          </p:cNvGrpSpPr>
          <p:nvPr/>
        </p:nvGrpSpPr>
        <p:grpSpPr bwMode="auto">
          <a:xfrm>
            <a:off x="470160" y="3027651"/>
            <a:ext cx="2248826" cy="1165622"/>
            <a:chOff x="135650" y="2716983"/>
            <a:chExt cx="2415713" cy="1297180"/>
          </a:xfrm>
        </p:grpSpPr>
        <p:pic>
          <p:nvPicPr>
            <p:cNvPr id="117" name="図 67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26" y="3480724"/>
              <a:ext cx="2404237" cy="53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図 68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0" y="2716983"/>
              <a:ext cx="2362164" cy="51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下矢印 69"/>
            <p:cNvSpPr/>
            <p:nvPr/>
          </p:nvSpPr>
          <p:spPr>
            <a:xfrm>
              <a:off x="1186480" y="3269774"/>
              <a:ext cx="365000" cy="217355"/>
            </a:xfrm>
            <a:prstGeom prst="downArrow">
              <a:avLst/>
            </a:prstGeom>
            <a:solidFill>
              <a:srgbClr val="6699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/>
            </a:p>
          </p:txBody>
        </p:sp>
      </p:grp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0" y="514005"/>
            <a:ext cx="2369559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 </a:t>
            </a:r>
            <a:r>
              <a:rPr lang="sl-SI" sz="2800" dirty="0" smtClean="0">
                <a:solidFill>
                  <a:schemeClr val="tx1"/>
                </a:solidFill>
              </a:rPr>
              <a:t>Super KEKB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cxnSp>
        <p:nvCxnSpPr>
          <p:cNvPr id="124" name="直線矢印コネクタ 23"/>
          <p:cNvCxnSpPr>
            <a:cxnSpLocks noChangeShapeType="1"/>
          </p:cNvCxnSpPr>
          <p:nvPr/>
        </p:nvCxnSpPr>
        <p:spPr bwMode="auto">
          <a:xfrm flipH="1">
            <a:off x="1266092" y="1705708"/>
            <a:ext cx="1711" cy="908538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26" name="直線矢印コネクタ 23"/>
          <p:cNvCxnSpPr>
            <a:cxnSpLocks noChangeShapeType="1"/>
          </p:cNvCxnSpPr>
          <p:nvPr/>
        </p:nvCxnSpPr>
        <p:spPr bwMode="auto">
          <a:xfrm flipH="1" flipV="1">
            <a:off x="7479323" y="3892062"/>
            <a:ext cx="281354" cy="433753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 flipH="1" flipV="1">
            <a:off x="7256585" y="3634154"/>
            <a:ext cx="199292" cy="24618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2418736" y="1091381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e</a:t>
            </a:r>
            <a:r>
              <a:rPr lang="sl-SI" sz="2400" baseline="30000" dirty="0" smtClean="0">
                <a:solidFill>
                  <a:srgbClr val="FF0000"/>
                </a:solidFill>
              </a:rPr>
              <a:t>+</a:t>
            </a:r>
            <a:endParaRPr lang="sl-SI" sz="2400" baseline="300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30181" y="2807110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e</a:t>
            </a:r>
            <a:r>
              <a:rPr lang="sl-SI" sz="2400" baseline="30000" dirty="0" smtClean="0"/>
              <a:t>-</a:t>
            </a:r>
            <a:endParaRPr lang="sl-SI" sz="2400" baseline="30000" dirty="0"/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-2" y="0"/>
          <a:ext cx="4549424" cy="461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12"/>
                <a:gridCol w="2274712"/>
              </a:tblGrid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Introduction</a:t>
                      </a:r>
                      <a:endParaRPr lang="sl-SI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/>
                          </a:solidFill>
                        </a:rPr>
                        <a:t>Accelerator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Calorimeter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Vertex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General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7|6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7|64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7|6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7|6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7|6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3.6|3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3.6|3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3.9|26.4|11.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_BG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F7F7F"/>
      </a:hlink>
      <a:folHlink>
        <a:srgbClr val="7F7F7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Arial" charset="0"/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80706</TotalTime>
  <Words>2000</Words>
  <Application>Microsoft Office PowerPoint</Application>
  <PresentationFormat>On-screen Show (4:3)</PresentationFormat>
  <Paragraphs>660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Symbol</vt:lpstr>
      <vt:lpstr>Lucida Calligraphy</vt:lpstr>
      <vt:lpstr>Lucida Console</vt:lpstr>
      <vt:lpstr>Times New Roman</vt:lpstr>
      <vt:lpstr>Helvetica Neue</vt:lpstr>
      <vt:lpstr>ＭＳ Ｐゴシック</vt:lpstr>
      <vt:lpstr>HGｺﾞｼｯｸM</vt:lpstr>
      <vt:lpstr>Corbel</vt:lpstr>
      <vt:lpstr>Osaka</vt:lpstr>
      <vt:lpstr>Comic Sans MS</vt:lpstr>
      <vt:lpstr>Mathematica1</vt:lpstr>
      <vt:lpstr>French Script MT</vt:lpstr>
      <vt:lpstr>Calibri</vt:lpstr>
      <vt:lpstr>Custom Design</vt:lpstr>
      <vt:lpstr>theme_BG</vt:lpstr>
      <vt:lpstr>1_Custom Design</vt:lpstr>
      <vt:lpstr>Equation</vt:lpstr>
      <vt:lpstr>The Belle II Project</vt:lpstr>
      <vt:lpstr>Introduction</vt:lpstr>
      <vt:lpstr>Introduction</vt:lpstr>
      <vt:lpstr>Introduction</vt:lpstr>
      <vt:lpstr>Introduction</vt:lpstr>
      <vt:lpstr>Introduction</vt:lpstr>
      <vt:lpstr>Introduction</vt:lpstr>
      <vt:lpstr>Accelerator</vt:lpstr>
      <vt:lpstr>Accelerator</vt:lpstr>
      <vt:lpstr>Detector</vt:lpstr>
      <vt:lpstr>Vertex detector</vt:lpstr>
      <vt:lpstr>t-dependent CPV</vt:lpstr>
      <vt:lpstr>PID</vt:lpstr>
      <vt:lpstr>Direct CPV</vt:lpstr>
      <vt:lpstr>EM Calorimeter</vt:lpstr>
      <vt:lpstr>Emiss measurements</vt:lpstr>
      <vt:lpstr>Emiss measurements</vt:lpstr>
      <vt:lpstr>SuperKEKB requirements</vt:lpstr>
      <vt:lpstr>SuperKEKB requirements</vt:lpstr>
      <vt:lpstr>SuperKEKB requirements</vt:lpstr>
      <vt:lpstr>SuperKEKB requirements</vt:lpstr>
      <vt:lpstr>SuperKEKB requirements</vt:lpstr>
      <vt:lpstr>Summary</vt:lpstr>
    </vt:vector>
  </TitlesOfParts>
  <Company>University of Ljubljana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Bostjan Golob</dc:creator>
  <cp:lastModifiedBy>Bostjan</cp:lastModifiedBy>
  <cp:revision>3914</cp:revision>
  <dcterms:created xsi:type="dcterms:W3CDTF">2003-05-06T13:12:03Z</dcterms:created>
  <dcterms:modified xsi:type="dcterms:W3CDTF">2012-01-10T11:35:16Z</dcterms:modified>
</cp:coreProperties>
</file>