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770" r:id="rId1"/>
  </p:sldMasterIdLst>
  <p:notesMasterIdLst>
    <p:notesMasterId r:id="rId40"/>
  </p:notesMasterIdLst>
  <p:handoutMasterIdLst>
    <p:handoutMasterId r:id="rId41"/>
  </p:handoutMasterIdLst>
  <p:sldIdLst>
    <p:sldId id="256" r:id="rId2"/>
    <p:sldId id="574" r:id="rId3"/>
    <p:sldId id="615" r:id="rId4"/>
    <p:sldId id="585" r:id="rId5"/>
    <p:sldId id="588" r:id="rId6"/>
    <p:sldId id="590" r:id="rId7"/>
    <p:sldId id="586" r:id="rId8"/>
    <p:sldId id="589" r:id="rId9"/>
    <p:sldId id="587" r:id="rId10"/>
    <p:sldId id="592" r:id="rId11"/>
    <p:sldId id="591" r:id="rId12"/>
    <p:sldId id="575" r:id="rId13"/>
    <p:sldId id="593" r:id="rId14"/>
    <p:sldId id="616" r:id="rId15"/>
    <p:sldId id="617" r:id="rId16"/>
    <p:sldId id="594" r:id="rId17"/>
    <p:sldId id="595" r:id="rId18"/>
    <p:sldId id="596" r:id="rId19"/>
    <p:sldId id="597" r:id="rId20"/>
    <p:sldId id="598" r:id="rId21"/>
    <p:sldId id="599" r:id="rId22"/>
    <p:sldId id="600" r:id="rId23"/>
    <p:sldId id="601" r:id="rId24"/>
    <p:sldId id="602" r:id="rId25"/>
    <p:sldId id="603" r:id="rId26"/>
    <p:sldId id="604" r:id="rId27"/>
    <p:sldId id="613" r:id="rId28"/>
    <p:sldId id="620" r:id="rId29"/>
    <p:sldId id="621" r:id="rId30"/>
    <p:sldId id="623" r:id="rId31"/>
    <p:sldId id="612" r:id="rId32"/>
    <p:sldId id="619" r:id="rId33"/>
    <p:sldId id="609" r:id="rId34"/>
    <p:sldId id="618" r:id="rId35"/>
    <p:sldId id="605" r:id="rId36"/>
    <p:sldId id="606" r:id="rId37"/>
    <p:sldId id="607" r:id="rId38"/>
    <p:sldId id="611" r:id="rId39"/>
  </p:sldIdLst>
  <p:sldSz cx="9144000" cy="6858000" type="screen4x3"/>
  <p:notesSz cx="6858000" cy="9144000"/>
  <p:custDataLst>
    <p:tags r:id="rId4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F6600"/>
    <a:srgbClr val="00A84C"/>
    <a:srgbClr val="AC248F"/>
    <a:srgbClr val="CC3399"/>
    <a:srgbClr val="FF3399"/>
    <a:srgbClr val="FF0066"/>
    <a:srgbClr val="C0C0C0"/>
    <a:srgbClr val="009999"/>
    <a:srgbClr val="C98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91" autoAdjust="0"/>
    <p:restoredTop sz="89590" autoAdjust="0"/>
  </p:normalViewPr>
  <p:slideViewPr>
    <p:cSldViewPr snapToGrid="0">
      <p:cViewPr varScale="1">
        <p:scale>
          <a:sx n="46" d="100"/>
          <a:sy n="46" d="100"/>
        </p:scale>
        <p:origin x="-140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-1692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FD02E1-7B54-425F-9101-492BE6F0CCA5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9417209-AC1C-43A9-B371-30F09B4896DA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~1 kHz charm physics</a:t>
          </a:r>
          <a:endParaRPr lang="en-GB" sz="1400" dirty="0">
            <a:latin typeface="Arial Unicode MS" pitchFamily="34" charset="-128"/>
            <a:ea typeface="Arial Unicode MS" pitchFamily="34" charset="-128"/>
            <a:cs typeface="Arial Unicode MS" pitchFamily="34" charset="-128"/>
          </a:endParaRPr>
        </a:p>
      </dgm:t>
    </dgm:pt>
    <dgm:pt modelId="{44B426BD-5800-4801-9DA5-7E521814B0EF}" type="parTrans" cxnId="{CA4E6BF2-1FD5-437A-AAEF-5592C20E4B8A}">
      <dgm:prSet/>
      <dgm:spPr>
        <a:ln>
          <a:solidFill>
            <a:srgbClr val="7030A0"/>
          </a:solidFill>
        </a:ln>
      </dgm:spPr>
      <dgm:t>
        <a:bodyPr/>
        <a:lstStyle/>
        <a:p>
          <a:endParaRPr lang="en-GB"/>
        </a:p>
      </dgm:t>
    </dgm:pt>
    <dgm:pt modelId="{6A1284F7-CBFB-4C7C-AFBC-0C0CA084CB7B}" type="sibTrans" cxnId="{CA4E6BF2-1FD5-437A-AAEF-5592C20E4B8A}">
      <dgm:prSet/>
      <dgm:spPr/>
      <dgm:t>
        <a:bodyPr/>
        <a:lstStyle/>
        <a:p>
          <a:endParaRPr lang="en-GB"/>
        </a:p>
      </dgm:t>
    </dgm:pt>
    <dgm:pt modelId="{C6B86D14-4650-4BD5-A898-EA35EFBA1C21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~1 kHz B physics</a:t>
          </a:r>
          <a:endParaRPr lang="en-GB" sz="1400" dirty="0">
            <a:latin typeface="Arial Unicode MS" pitchFamily="34" charset="-128"/>
            <a:ea typeface="Arial Unicode MS" pitchFamily="34" charset="-128"/>
            <a:cs typeface="Arial Unicode MS" pitchFamily="34" charset="-128"/>
          </a:endParaRPr>
        </a:p>
      </dgm:t>
    </dgm:pt>
    <dgm:pt modelId="{CF2EEF88-F346-4415-BCD3-8E2BE959533F}" type="parTrans" cxnId="{90BE330C-36E8-43B9-94D1-473781632A9A}">
      <dgm:prSet/>
      <dgm:spPr>
        <a:ln>
          <a:solidFill>
            <a:srgbClr val="7030A0"/>
          </a:solidFill>
        </a:ln>
      </dgm:spPr>
      <dgm:t>
        <a:bodyPr/>
        <a:lstStyle/>
        <a:p>
          <a:endParaRPr lang="en-GB"/>
        </a:p>
      </dgm:t>
    </dgm:pt>
    <dgm:pt modelId="{EA66F58F-038D-4EC8-A4BB-A45683D89455}" type="sibTrans" cxnId="{90BE330C-36E8-43B9-94D1-473781632A9A}">
      <dgm:prSet/>
      <dgm:spPr/>
      <dgm:t>
        <a:bodyPr/>
        <a:lstStyle/>
        <a:p>
          <a:endParaRPr lang="en-GB"/>
        </a:p>
      </dgm:t>
    </dgm:pt>
    <dgm:pt modelId="{108CEB32-FF04-4D43-A8F1-51C4582C92A5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~1 kHz others </a:t>
          </a:r>
          <a:r>
            <a:rPr lang="en-US" sz="1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(</a:t>
          </a:r>
          <a:r>
            <a:rPr lang="en-US" sz="1000" dirty="0" err="1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dimuons</a:t>
          </a:r>
          <a:r>
            <a:rPr lang="en-US" sz="1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, EW…)</a:t>
          </a:r>
          <a:endParaRPr lang="en-GB" sz="1000" dirty="0">
            <a:latin typeface="Arial Unicode MS" pitchFamily="34" charset="-128"/>
            <a:ea typeface="Arial Unicode MS" pitchFamily="34" charset="-128"/>
            <a:cs typeface="Arial Unicode MS" pitchFamily="34" charset="-128"/>
          </a:endParaRPr>
        </a:p>
      </dgm:t>
    </dgm:pt>
    <dgm:pt modelId="{4096AFF6-68D1-4A5F-B827-0D37E386D5D1}" type="parTrans" cxnId="{1F3348C9-06B7-44C8-B7C7-BB826B0B2545}">
      <dgm:prSet/>
      <dgm:spPr>
        <a:solidFill>
          <a:srgbClr val="7030A0"/>
        </a:solidFill>
        <a:ln>
          <a:solidFill>
            <a:srgbClr val="7030A0"/>
          </a:solidFill>
        </a:ln>
      </dgm:spPr>
      <dgm:t>
        <a:bodyPr/>
        <a:lstStyle/>
        <a:p>
          <a:endParaRPr lang="en-GB"/>
        </a:p>
      </dgm:t>
    </dgm:pt>
    <dgm:pt modelId="{139FCB54-EDBE-48E0-8CB4-2C275FB4E65D}" type="sibTrans" cxnId="{1F3348C9-06B7-44C8-B7C7-BB826B0B2545}">
      <dgm:prSet/>
      <dgm:spPr/>
      <dgm:t>
        <a:bodyPr/>
        <a:lstStyle/>
        <a:p>
          <a:endParaRPr lang="en-GB"/>
        </a:p>
      </dgm:t>
    </dgm:pt>
    <dgm:pt modelId="{D6418CD5-0E1D-4D47-83C4-1C3392CA7304}">
      <dgm:prSet phldrT="[Text]"/>
      <dgm:spPr/>
      <dgm:t>
        <a:bodyPr/>
        <a:lstStyle/>
        <a:p>
          <a:r>
            <a:rPr lang="en-US" dirty="0" smtClean="0"/>
            <a:t>3 kHz</a:t>
          </a:r>
          <a:endParaRPr lang="en-GB" dirty="0"/>
        </a:p>
      </dgm:t>
    </dgm:pt>
    <dgm:pt modelId="{99E4157B-50B6-4207-BDA0-B6AAE8FCE1CE}" type="sibTrans" cxnId="{25F324DB-79E7-4257-B406-187E8F74A8CC}">
      <dgm:prSet/>
      <dgm:spPr/>
      <dgm:t>
        <a:bodyPr/>
        <a:lstStyle/>
        <a:p>
          <a:endParaRPr lang="en-GB"/>
        </a:p>
      </dgm:t>
    </dgm:pt>
    <dgm:pt modelId="{4354D99B-3DA4-4DBF-BB9D-5B100D69557A}" type="parTrans" cxnId="{25F324DB-79E7-4257-B406-187E8F74A8CC}">
      <dgm:prSet/>
      <dgm:spPr/>
      <dgm:t>
        <a:bodyPr/>
        <a:lstStyle/>
        <a:p>
          <a:endParaRPr lang="en-GB"/>
        </a:p>
      </dgm:t>
    </dgm:pt>
    <dgm:pt modelId="{1EF77534-F5BC-4EFC-BC37-3D2C930CF5F2}" type="pres">
      <dgm:prSet presAssocID="{F2FD02E1-7B54-425F-9101-492BE6F0CCA5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808C5707-31DC-4FE8-836D-7689CE62DBAF}" type="pres">
      <dgm:prSet presAssocID="{D6418CD5-0E1D-4D47-83C4-1C3392CA7304}" presName="root1" presStyleCnt="0"/>
      <dgm:spPr/>
    </dgm:pt>
    <dgm:pt modelId="{E566D748-08D8-43EF-95DD-B3A48DEB4169}" type="pres">
      <dgm:prSet presAssocID="{D6418CD5-0E1D-4D47-83C4-1C3392CA7304}" presName="LevelOneTextNode" presStyleLbl="node0" presStyleIdx="0" presStyleCnt="1" custScaleX="35014" custScaleY="14211" custLinFactX="-162282" custLinFactNeighborX="-200000" custLinFactNeighborY="1779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178761FB-A127-425B-A761-C363EB81F27E}" type="pres">
      <dgm:prSet presAssocID="{D6418CD5-0E1D-4D47-83C4-1C3392CA7304}" presName="level2hierChild" presStyleCnt="0"/>
      <dgm:spPr/>
    </dgm:pt>
    <dgm:pt modelId="{A69CBF31-B1EE-4ABC-807B-8963E55F6F7B}" type="pres">
      <dgm:prSet presAssocID="{44B426BD-5800-4801-9DA5-7E521814B0EF}" presName="conn2-1" presStyleLbl="parChTrans1D2" presStyleIdx="0" presStyleCnt="3"/>
      <dgm:spPr/>
      <dgm:t>
        <a:bodyPr/>
        <a:lstStyle/>
        <a:p>
          <a:endParaRPr lang="en-GB"/>
        </a:p>
      </dgm:t>
    </dgm:pt>
    <dgm:pt modelId="{684FD662-D0EE-400C-93EE-503C8262D9A4}" type="pres">
      <dgm:prSet presAssocID="{44B426BD-5800-4801-9DA5-7E521814B0EF}" presName="connTx" presStyleLbl="parChTrans1D2" presStyleIdx="0" presStyleCnt="3"/>
      <dgm:spPr/>
      <dgm:t>
        <a:bodyPr/>
        <a:lstStyle/>
        <a:p>
          <a:endParaRPr lang="en-GB"/>
        </a:p>
      </dgm:t>
    </dgm:pt>
    <dgm:pt modelId="{B7C7523C-F1A3-42A3-90BD-6883254FFD1A}" type="pres">
      <dgm:prSet presAssocID="{C9417209-AC1C-43A9-B371-30F09B4896DA}" presName="root2" presStyleCnt="0"/>
      <dgm:spPr/>
    </dgm:pt>
    <dgm:pt modelId="{1EA45209-7D80-431E-924B-324D47AE925D}" type="pres">
      <dgm:prSet presAssocID="{C9417209-AC1C-43A9-B371-30F09B4896DA}" presName="LevelTwoTextNode" presStyleLbl="node2" presStyleIdx="0" presStyleCnt="3" custScaleX="157472" custLinFactNeighborX="-45732" custLinFactNeighborY="2458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95BA0DA9-C2B0-4355-B451-60F7C5D71CFA}" type="pres">
      <dgm:prSet presAssocID="{C9417209-AC1C-43A9-B371-30F09B4896DA}" presName="level3hierChild" presStyleCnt="0"/>
      <dgm:spPr/>
    </dgm:pt>
    <dgm:pt modelId="{46212481-54E4-4C59-B45E-D6C93006D775}" type="pres">
      <dgm:prSet presAssocID="{CF2EEF88-F346-4415-BCD3-8E2BE959533F}" presName="conn2-1" presStyleLbl="parChTrans1D2" presStyleIdx="1" presStyleCnt="3"/>
      <dgm:spPr/>
      <dgm:t>
        <a:bodyPr/>
        <a:lstStyle/>
        <a:p>
          <a:endParaRPr lang="en-GB"/>
        </a:p>
      </dgm:t>
    </dgm:pt>
    <dgm:pt modelId="{C26E6B22-DC4D-4B40-8431-67CE27CE85D1}" type="pres">
      <dgm:prSet presAssocID="{CF2EEF88-F346-4415-BCD3-8E2BE959533F}" presName="connTx" presStyleLbl="parChTrans1D2" presStyleIdx="1" presStyleCnt="3"/>
      <dgm:spPr/>
      <dgm:t>
        <a:bodyPr/>
        <a:lstStyle/>
        <a:p>
          <a:endParaRPr lang="en-GB"/>
        </a:p>
      </dgm:t>
    </dgm:pt>
    <dgm:pt modelId="{05A4A164-7D1E-4874-8C32-40726B8F4D96}" type="pres">
      <dgm:prSet presAssocID="{C6B86D14-4650-4BD5-A898-EA35EFBA1C21}" presName="root2" presStyleCnt="0"/>
      <dgm:spPr/>
    </dgm:pt>
    <dgm:pt modelId="{645A9018-F5A2-47AA-8A80-46328AE2E107}" type="pres">
      <dgm:prSet presAssocID="{C6B86D14-4650-4BD5-A898-EA35EFBA1C21}" presName="LevelTwoTextNode" presStyleLbl="node2" presStyleIdx="1" presStyleCnt="3" custScaleX="157908" custLinFactNeighborX="-45732" custLinFactNeighborY="2458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7EC786A5-D1D1-402E-B0A4-BA580E72C49D}" type="pres">
      <dgm:prSet presAssocID="{C6B86D14-4650-4BD5-A898-EA35EFBA1C21}" presName="level3hierChild" presStyleCnt="0"/>
      <dgm:spPr/>
    </dgm:pt>
    <dgm:pt modelId="{03D1530C-C795-4FD6-BAF9-11EA020A0BD0}" type="pres">
      <dgm:prSet presAssocID="{4096AFF6-68D1-4A5F-B827-0D37E386D5D1}" presName="conn2-1" presStyleLbl="parChTrans1D2" presStyleIdx="2" presStyleCnt="3"/>
      <dgm:spPr/>
      <dgm:t>
        <a:bodyPr/>
        <a:lstStyle/>
        <a:p>
          <a:endParaRPr lang="en-GB"/>
        </a:p>
      </dgm:t>
    </dgm:pt>
    <dgm:pt modelId="{26C67585-10DE-4234-90E6-A0CB082B16D7}" type="pres">
      <dgm:prSet presAssocID="{4096AFF6-68D1-4A5F-B827-0D37E386D5D1}" presName="connTx" presStyleLbl="parChTrans1D2" presStyleIdx="2" presStyleCnt="3"/>
      <dgm:spPr/>
      <dgm:t>
        <a:bodyPr/>
        <a:lstStyle/>
        <a:p>
          <a:endParaRPr lang="en-GB"/>
        </a:p>
      </dgm:t>
    </dgm:pt>
    <dgm:pt modelId="{22F5496C-7B13-4854-98C7-8ABAF92403EB}" type="pres">
      <dgm:prSet presAssocID="{108CEB32-FF04-4D43-A8F1-51C4582C92A5}" presName="root2" presStyleCnt="0"/>
      <dgm:spPr/>
    </dgm:pt>
    <dgm:pt modelId="{A6642C9E-F2B4-4C32-82F7-23E190CF5D88}" type="pres">
      <dgm:prSet presAssocID="{108CEB32-FF04-4D43-A8F1-51C4582C92A5}" presName="LevelTwoTextNode" presStyleLbl="node2" presStyleIdx="2" presStyleCnt="3" custScaleX="157908" custLinFactNeighborX="-45732" custLinFactNeighborY="2458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11DA5F53-4C7F-4612-8437-6E931EC63377}" type="pres">
      <dgm:prSet presAssocID="{108CEB32-FF04-4D43-A8F1-51C4582C92A5}" presName="level3hierChild" presStyleCnt="0"/>
      <dgm:spPr/>
    </dgm:pt>
  </dgm:ptLst>
  <dgm:cxnLst>
    <dgm:cxn modelId="{A466BC96-CE0A-44FE-AE37-A07B0991085F}" type="presOf" srcId="{44B426BD-5800-4801-9DA5-7E521814B0EF}" destId="{A69CBF31-B1EE-4ABC-807B-8963E55F6F7B}" srcOrd="0" destOrd="0" presId="urn:microsoft.com/office/officeart/2008/layout/HorizontalMultiLevelHierarchy"/>
    <dgm:cxn modelId="{68543BAA-E93A-47C1-AD50-EB32B211A4EC}" type="presOf" srcId="{44B426BD-5800-4801-9DA5-7E521814B0EF}" destId="{684FD662-D0EE-400C-93EE-503C8262D9A4}" srcOrd="1" destOrd="0" presId="urn:microsoft.com/office/officeart/2008/layout/HorizontalMultiLevelHierarchy"/>
    <dgm:cxn modelId="{94FE64BF-A236-4619-B9A8-7E9F6E21A63D}" type="presOf" srcId="{4096AFF6-68D1-4A5F-B827-0D37E386D5D1}" destId="{03D1530C-C795-4FD6-BAF9-11EA020A0BD0}" srcOrd="0" destOrd="0" presId="urn:microsoft.com/office/officeart/2008/layout/HorizontalMultiLevelHierarchy"/>
    <dgm:cxn modelId="{1F3348C9-06B7-44C8-B7C7-BB826B0B2545}" srcId="{D6418CD5-0E1D-4D47-83C4-1C3392CA7304}" destId="{108CEB32-FF04-4D43-A8F1-51C4582C92A5}" srcOrd="2" destOrd="0" parTransId="{4096AFF6-68D1-4A5F-B827-0D37E386D5D1}" sibTransId="{139FCB54-EDBE-48E0-8CB4-2C275FB4E65D}"/>
    <dgm:cxn modelId="{2CFA7783-D1D7-4487-A8F0-D55D9F7C0582}" type="presOf" srcId="{108CEB32-FF04-4D43-A8F1-51C4582C92A5}" destId="{A6642C9E-F2B4-4C32-82F7-23E190CF5D88}" srcOrd="0" destOrd="0" presId="urn:microsoft.com/office/officeart/2008/layout/HorizontalMultiLevelHierarchy"/>
    <dgm:cxn modelId="{CA4E6BF2-1FD5-437A-AAEF-5592C20E4B8A}" srcId="{D6418CD5-0E1D-4D47-83C4-1C3392CA7304}" destId="{C9417209-AC1C-43A9-B371-30F09B4896DA}" srcOrd="0" destOrd="0" parTransId="{44B426BD-5800-4801-9DA5-7E521814B0EF}" sibTransId="{6A1284F7-CBFB-4C7C-AFBC-0C0CA084CB7B}"/>
    <dgm:cxn modelId="{90BE330C-36E8-43B9-94D1-473781632A9A}" srcId="{D6418CD5-0E1D-4D47-83C4-1C3392CA7304}" destId="{C6B86D14-4650-4BD5-A898-EA35EFBA1C21}" srcOrd="1" destOrd="0" parTransId="{CF2EEF88-F346-4415-BCD3-8E2BE959533F}" sibTransId="{EA66F58F-038D-4EC8-A4BB-A45683D89455}"/>
    <dgm:cxn modelId="{003BA8C1-FEAD-4BA7-8F9E-84C101C147A5}" type="presOf" srcId="{F2FD02E1-7B54-425F-9101-492BE6F0CCA5}" destId="{1EF77534-F5BC-4EFC-BC37-3D2C930CF5F2}" srcOrd="0" destOrd="0" presId="urn:microsoft.com/office/officeart/2008/layout/HorizontalMultiLevelHierarchy"/>
    <dgm:cxn modelId="{64DF6EF7-0CFF-42E6-BF59-6E22B13B449F}" type="presOf" srcId="{4096AFF6-68D1-4A5F-B827-0D37E386D5D1}" destId="{26C67585-10DE-4234-90E6-A0CB082B16D7}" srcOrd="1" destOrd="0" presId="urn:microsoft.com/office/officeart/2008/layout/HorizontalMultiLevelHierarchy"/>
    <dgm:cxn modelId="{792D3F1F-6CB8-49CB-96CA-A8389A189E15}" type="presOf" srcId="{D6418CD5-0E1D-4D47-83C4-1C3392CA7304}" destId="{E566D748-08D8-43EF-95DD-B3A48DEB4169}" srcOrd="0" destOrd="0" presId="urn:microsoft.com/office/officeart/2008/layout/HorizontalMultiLevelHierarchy"/>
    <dgm:cxn modelId="{25F324DB-79E7-4257-B406-187E8F74A8CC}" srcId="{F2FD02E1-7B54-425F-9101-492BE6F0CCA5}" destId="{D6418CD5-0E1D-4D47-83C4-1C3392CA7304}" srcOrd="0" destOrd="0" parTransId="{4354D99B-3DA4-4DBF-BB9D-5B100D69557A}" sibTransId="{99E4157B-50B6-4207-BDA0-B6AAE8FCE1CE}"/>
    <dgm:cxn modelId="{978D9A70-3A0F-448A-A7A6-36AC835D0D19}" type="presOf" srcId="{C6B86D14-4650-4BD5-A898-EA35EFBA1C21}" destId="{645A9018-F5A2-47AA-8A80-46328AE2E107}" srcOrd="0" destOrd="0" presId="urn:microsoft.com/office/officeart/2008/layout/HorizontalMultiLevelHierarchy"/>
    <dgm:cxn modelId="{590C1DE3-E730-496E-BAA3-319554EC351D}" type="presOf" srcId="{C9417209-AC1C-43A9-B371-30F09B4896DA}" destId="{1EA45209-7D80-431E-924B-324D47AE925D}" srcOrd="0" destOrd="0" presId="urn:microsoft.com/office/officeart/2008/layout/HorizontalMultiLevelHierarchy"/>
    <dgm:cxn modelId="{433D82A4-1AE7-4B9B-AC4E-6D0C989D5BBD}" type="presOf" srcId="{CF2EEF88-F346-4415-BCD3-8E2BE959533F}" destId="{46212481-54E4-4C59-B45E-D6C93006D775}" srcOrd="0" destOrd="0" presId="urn:microsoft.com/office/officeart/2008/layout/HorizontalMultiLevelHierarchy"/>
    <dgm:cxn modelId="{8F5E4179-B4A0-40BC-9AEB-7E44B6BEE0D6}" type="presOf" srcId="{CF2EEF88-F346-4415-BCD3-8E2BE959533F}" destId="{C26E6B22-DC4D-4B40-8431-67CE27CE85D1}" srcOrd="1" destOrd="0" presId="urn:microsoft.com/office/officeart/2008/layout/HorizontalMultiLevelHierarchy"/>
    <dgm:cxn modelId="{49E10493-1E86-43DD-A2AF-AF899F726D25}" type="presParOf" srcId="{1EF77534-F5BC-4EFC-BC37-3D2C930CF5F2}" destId="{808C5707-31DC-4FE8-836D-7689CE62DBAF}" srcOrd="0" destOrd="0" presId="urn:microsoft.com/office/officeart/2008/layout/HorizontalMultiLevelHierarchy"/>
    <dgm:cxn modelId="{EBAAB8F9-049D-48A1-A9E3-FBCC81136911}" type="presParOf" srcId="{808C5707-31DC-4FE8-836D-7689CE62DBAF}" destId="{E566D748-08D8-43EF-95DD-B3A48DEB4169}" srcOrd="0" destOrd="0" presId="urn:microsoft.com/office/officeart/2008/layout/HorizontalMultiLevelHierarchy"/>
    <dgm:cxn modelId="{97BB3C8B-E795-46D8-B899-EFF500361B26}" type="presParOf" srcId="{808C5707-31DC-4FE8-836D-7689CE62DBAF}" destId="{178761FB-A127-425B-A761-C363EB81F27E}" srcOrd="1" destOrd="0" presId="urn:microsoft.com/office/officeart/2008/layout/HorizontalMultiLevelHierarchy"/>
    <dgm:cxn modelId="{12723513-BA88-4D98-B4DF-B8A1327B740C}" type="presParOf" srcId="{178761FB-A127-425B-A761-C363EB81F27E}" destId="{A69CBF31-B1EE-4ABC-807B-8963E55F6F7B}" srcOrd="0" destOrd="0" presId="urn:microsoft.com/office/officeart/2008/layout/HorizontalMultiLevelHierarchy"/>
    <dgm:cxn modelId="{C3453376-7CA2-4843-81D7-E31DBB863844}" type="presParOf" srcId="{A69CBF31-B1EE-4ABC-807B-8963E55F6F7B}" destId="{684FD662-D0EE-400C-93EE-503C8262D9A4}" srcOrd="0" destOrd="0" presId="urn:microsoft.com/office/officeart/2008/layout/HorizontalMultiLevelHierarchy"/>
    <dgm:cxn modelId="{137AF577-B4FC-4DA7-A092-8564B07ED9F9}" type="presParOf" srcId="{178761FB-A127-425B-A761-C363EB81F27E}" destId="{B7C7523C-F1A3-42A3-90BD-6883254FFD1A}" srcOrd="1" destOrd="0" presId="urn:microsoft.com/office/officeart/2008/layout/HorizontalMultiLevelHierarchy"/>
    <dgm:cxn modelId="{45C8766F-5058-4BF0-A947-DCB98942EC38}" type="presParOf" srcId="{B7C7523C-F1A3-42A3-90BD-6883254FFD1A}" destId="{1EA45209-7D80-431E-924B-324D47AE925D}" srcOrd="0" destOrd="0" presId="urn:microsoft.com/office/officeart/2008/layout/HorizontalMultiLevelHierarchy"/>
    <dgm:cxn modelId="{C44C9D68-61C8-40F5-ACD2-42ED82507230}" type="presParOf" srcId="{B7C7523C-F1A3-42A3-90BD-6883254FFD1A}" destId="{95BA0DA9-C2B0-4355-B451-60F7C5D71CFA}" srcOrd="1" destOrd="0" presId="urn:microsoft.com/office/officeart/2008/layout/HorizontalMultiLevelHierarchy"/>
    <dgm:cxn modelId="{A977DD95-8CAA-410E-B5FE-489372F41983}" type="presParOf" srcId="{178761FB-A127-425B-A761-C363EB81F27E}" destId="{46212481-54E4-4C59-B45E-D6C93006D775}" srcOrd="2" destOrd="0" presId="urn:microsoft.com/office/officeart/2008/layout/HorizontalMultiLevelHierarchy"/>
    <dgm:cxn modelId="{01F91DB2-6F74-408B-87BE-16006A4E075B}" type="presParOf" srcId="{46212481-54E4-4C59-B45E-D6C93006D775}" destId="{C26E6B22-DC4D-4B40-8431-67CE27CE85D1}" srcOrd="0" destOrd="0" presId="urn:microsoft.com/office/officeart/2008/layout/HorizontalMultiLevelHierarchy"/>
    <dgm:cxn modelId="{D3C112D8-85FE-44D5-AAE9-279DD09331AD}" type="presParOf" srcId="{178761FB-A127-425B-A761-C363EB81F27E}" destId="{05A4A164-7D1E-4874-8C32-40726B8F4D96}" srcOrd="3" destOrd="0" presId="urn:microsoft.com/office/officeart/2008/layout/HorizontalMultiLevelHierarchy"/>
    <dgm:cxn modelId="{17224715-BE4A-46BF-9A56-3F0944C8B894}" type="presParOf" srcId="{05A4A164-7D1E-4874-8C32-40726B8F4D96}" destId="{645A9018-F5A2-47AA-8A80-46328AE2E107}" srcOrd="0" destOrd="0" presId="urn:microsoft.com/office/officeart/2008/layout/HorizontalMultiLevelHierarchy"/>
    <dgm:cxn modelId="{168E1730-D0A5-4207-A3C6-CB86968EE340}" type="presParOf" srcId="{05A4A164-7D1E-4874-8C32-40726B8F4D96}" destId="{7EC786A5-D1D1-402E-B0A4-BA580E72C49D}" srcOrd="1" destOrd="0" presId="urn:microsoft.com/office/officeart/2008/layout/HorizontalMultiLevelHierarchy"/>
    <dgm:cxn modelId="{BB98BBD4-6DA6-47EB-9BDE-66788E25D04B}" type="presParOf" srcId="{178761FB-A127-425B-A761-C363EB81F27E}" destId="{03D1530C-C795-4FD6-BAF9-11EA020A0BD0}" srcOrd="4" destOrd="0" presId="urn:microsoft.com/office/officeart/2008/layout/HorizontalMultiLevelHierarchy"/>
    <dgm:cxn modelId="{C937CB9A-5245-4C6B-B43C-14D3FDF9A5A7}" type="presParOf" srcId="{03D1530C-C795-4FD6-BAF9-11EA020A0BD0}" destId="{26C67585-10DE-4234-90E6-A0CB082B16D7}" srcOrd="0" destOrd="0" presId="urn:microsoft.com/office/officeart/2008/layout/HorizontalMultiLevelHierarchy"/>
    <dgm:cxn modelId="{C33E142C-7E46-45A7-B21C-C38CB6DC3B5B}" type="presParOf" srcId="{178761FB-A127-425B-A761-C363EB81F27E}" destId="{22F5496C-7B13-4854-98C7-8ABAF92403EB}" srcOrd="5" destOrd="0" presId="urn:microsoft.com/office/officeart/2008/layout/HorizontalMultiLevelHierarchy"/>
    <dgm:cxn modelId="{36919C6E-CD86-47DC-8498-14DD5006741D}" type="presParOf" srcId="{22F5496C-7B13-4854-98C7-8ABAF92403EB}" destId="{A6642C9E-F2B4-4C32-82F7-23E190CF5D88}" srcOrd="0" destOrd="0" presId="urn:microsoft.com/office/officeart/2008/layout/HorizontalMultiLevelHierarchy"/>
    <dgm:cxn modelId="{5EA44F07-718F-4E48-B856-7AA4431B43D1}" type="presParOf" srcId="{22F5496C-7B13-4854-98C7-8ABAF92403EB}" destId="{11DA5F53-4C7F-4612-8437-6E931EC63377}" srcOrd="1" destOrd="0" presId="urn:microsoft.com/office/officeart/2008/layout/HorizontalMultiLevelHierarchy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D1530C-C795-4FD6-BAF9-11EA020A0BD0}">
      <dsp:nvSpPr>
        <dsp:cNvPr id="0" name=""/>
        <dsp:cNvSpPr/>
      </dsp:nvSpPr>
      <dsp:spPr>
        <a:xfrm>
          <a:off x="274705" y="1602374"/>
          <a:ext cx="1246172" cy="1516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23086" y="0"/>
              </a:lnTo>
              <a:lnTo>
                <a:pt x="623086" y="151672"/>
              </a:lnTo>
              <a:lnTo>
                <a:pt x="1246172" y="151672"/>
              </a:lnTo>
            </a:path>
          </a:pathLst>
        </a:custGeom>
        <a:noFill/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866407" y="1646826"/>
        <a:ext cx="62768" cy="62768"/>
      </dsp:txXfrm>
    </dsp:sp>
    <dsp:sp modelId="{46212481-54E4-4C59-B45E-D6C93006D775}">
      <dsp:nvSpPr>
        <dsp:cNvPr id="0" name=""/>
        <dsp:cNvSpPr/>
      </dsp:nvSpPr>
      <dsp:spPr>
        <a:xfrm>
          <a:off x="274705" y="1193477"/>
          <a:ext cx="1246172" cy="408896"/>
        </a:xfrm>
        <a:custGeom>
          <a:avLst/>
          <a:gdLst/>
          <a:ahLst/>
          <a:cxnLst/>
          <a:rect l="0" t="0" r="0" b="0"/>
          <a:pathLst>
            <a:path>
              <a:moveTo>
                <a:pt x="0" y="408896"/>
              </a:moveTo>
              <a:lnTo>
                <a:pt x="623086" y="408896"/>
              </a:lnTo>
              <a:lnTo>
                <a:pt x="623086" y="0"/>
              </a:lnTo>
              <a:lnTo>
                <a:pt x="1246172" y="0"/>
              </a:lnTo>
            </a:path>
          </a:pathLst>
        </a:custGeom>
        <a:noFill/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865003" y="1365137"/>
        <a:ext cx="65577" cy="65577"/>
      </dsp:txXfrm>
    </dsp:sp>
    <dsp:sp modelId="{A69CBF31-B1EE-4ABC-807B-8963E55F6F7B}">
      <dsp:nvSpPr>
        <dsp:cNvPr id="0" name=""/>
        <dsp:cNvSpPr/>
      </dsp:nvSpPr>
      <dsp:spPr>
        <a:xfrm>
          <a:off x="274705" y="632908"/>
          <a:ext cx="1246172" cy="969465"/>
        </a:xfrm>
        <a:custGeom>
          <a:avLst/>
          <a:gdLst/>
          <a:ahLst/>
          <a:cxnLst/>
          <a:rect l="0" t="0" r="0" b="0"/>
          <a:pathLst>
            <a:path>
              <a:moveTo>
                <a:pt x="0" y="969465"/>
              </a:moveTo>
              <a:lnTo>
                <a:pt x="623086" y="969465"/>
              </a:lnTo>
              <a:lnTo>
                <a:pt x="623086" y="0"/>
              </a:lnTo>
              <a:lnTo>
                <a:pt x="1246172" y="0"/>
              </a:lnTo>
            </a:path>
          </a:pathLst>
        </a:custGeom>
        <a:noFill/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858320" y="1078169"/>
        <a:ext cx="78943" cy="78943"/>
      </dsp:txXfrm>
    </dsp:sp>
    <dsp:sp modelId="{E566D748-08D8-43EF-95DD-B3A48DEB4169}">
      <dsp:nvSpPr>
        <dsp:cNvPr id="0" name=""/>
        <dsp:cNvSpPr/>
      </dsp:nvSpPr>
      <dsp:spPr>
        <a:xfrm rot="16200000">
          <a:off x="28483" y="1523862"/>
          <a:ext cx="335421" cy="1570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3 kHz</a:t>
          </a:r>
          <a:endParaRPr lang="en-GB" sz="1000" kern="1200" dirty="0"/>
        </a:p>
      </dsp:txBody>
      <dsp:txXfrm>
        <a:off x="28483" y="1523862"/>
        <a:ext cx="335421" cy="157022"/>
      </dsp:txXfrm>
    </dsp:sp>
    <dsp:sp modelId="{1EA45209-7D80-431E-924B-324D47AE925D}">
      <dsp:nvSpPr>
        <dsp:cNvPr id="0" name=""/>
        <dsp:cNvSpPr/>
      </dsp:nvSpPr>
      <dsp:spPr>
        <a:xfrm>
          <a:off x="1520878" y="408680"/>
          <a:ext cx="2316309" cy="448455"/>
        </a:xfrm>
        <a:prstGeom prst="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~1 kHz charm physics</a:t>
          </a:r>
          <a:endParaRPr lang="en-GB" sz="1400" kern="1200" dirty="0">
            <a:latin typeface="Arial Unicode MS" pitchFamily="34" charset="-128"/>
            <a:ea typeface="Arial Unicode MS" pitchFamily="34" charset="-128"/>
            <a:cs typeface="Arial Unicode MS" pitchFamily="34" charset="-128"/>
          </a:endParaRPr>
        </a:p>
      </dsp:txBody>
      <dsp:txXfrm>
        <a:off x="1520878" y="408680"/>
        <a:ext cx="2316309" cy="448455"/>
      </dsp:txXfrm>
    </dsp:sp>
    <dsp:sp modelId="{645A9018-F5A2-47AA-8A80-46328AE2E107}">
      <dsp:nvSpPr>
        <dsp:cNvPr id="0" name=""/>
        <dsp:cNvSpPr/>
      </dsp:nvSpPr>
      <dsp:spPr>
        <a:xfrm>
          <a:off x="1520878" y="969249"/>
          <a:ext cx="2322722" cy="448455"/>
        </a:xfrm>
        <a:prstGeom prst="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~1 kHz B physics</a:t>
          </a:r>
          <a:endParaRPr lang="en-GB" sz="1400" kern="1200" dirty="0">
            <a:latin typeface="Arial Unicode MS" pitchFamily="34" charset="-128"/>
            <a:ea typeface="Arial Unicode MS" pitchFamily="34" charset="-128"/>
            <a:cs typeface="Arial Unicode MS" pitchFamily="34" charset="-128"/>
          </a:endParaRPr>
        </a:p>
      </dsp:txBody>
      <dsp:txXfrm>
        <a:off x="1520878" y="969249"/>
        <a:ext cx="2322722" cy="448455"/>
      </dsp:txXfrm>
    </dsp:sp>
    <dsp:sp modelId="{A6642C9E-F2B4-4C32-82F7-23E190CF5D88}">
      <dsp:nvSpPr>
        <dsp:cNvPr id="0" name=""/>
        <dsp:cNvSpPr/>
      </dsp:nvSpPr>
      <dsp:spPr>
        <a:xfrm>
          <a:off x="1520878" y="1529819"/>
          <a:ext cx="2322722" cy="448455"/>
        </a:xfrm>
        <a:prstGeom prst="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~1 kHz others </a:t>
          </a:r>
          <a:r>
            <a:rPr lang="en-US" sz="1000" kern="12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(</a:t>
          </a:r>
          <a:r>
            <a:rPr lang="en-US" sz="1000" kern="1200" dirty="0" err="1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dimuons</a:t>
          </a:r>
          <a:r>
            <a:rPr lang="en-US" sz="1000" kern="12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, EW…)</a:t>
          </a:r>
          <a:endParaRPr lang="en-GB" sz="1000" kern="1200" dirty="0">
            <a:latin typeface="Arial Unicode MS" pitchFamily="34" charset="-128"/>
            <a:ea typeface="Arial Unicode MS" pitchFamily="34" charset="-128"/>
            <a:cs typeface="Arial Unicode MS" pitchFamily="34" charset="-128"/>
          </a:endParaRPr>
        </a:p>
      </dsp:txBody>
      <dsp:txXfrm>
        <a:off x="1520878" y="1529819"/>
        <a:ext cx="2322722" cy="4484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BD6A1AE-BE14-4C5F-B987-611E0E8AB395}" type="datetimeFigureOut">
              <a:rPr lang="en-US"/>
              <a:pPr>
                <a:defRPr/>
              </a:pPr>
              <a:t>1/9/2012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E194A7E-434A-4B8E-B70B-7D86CFED8A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5788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37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7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F6BFB09-542C-4DC6-96D2-3693323AE3B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82480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00691D-7DC6-4002-85DC-97DE6CF90E9D}" type="slidenum">
              <a:rPr lang="it-IT" smtClean="0"/>
              <a:pPr/>
              <a:t>1</a:t>
            </a:fld>
            <a:endParaRPr lang="it-IT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6BFB09-542C-4DC6-96D2-3693323AE3B0}" type="slidenum">
              <a:rPr lang="it-IT" smtClean="0"/>
              <a:pPr>
                <a:defRPr/>
              </a:pPr>
              <a:t>10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6BFB09-542C-4DC6-96D2-3693323AE3B0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6BFB09-542C-4DC6-96D2-3693323AE3B0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6BFB09-542C-4DC6-96D2-3693323AE3B0}" type="slidenum">
              <a:rPr lang="it-IT" smtClean="0"/>
              <a:pPr>
                <a:defRPr/>
              </a:pPr>
              <a:t>13</a:t>
            </a:fld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6BFB09-542C-4DC6-96D2-3693323AE3B0}" type="slidenum">
              <a:rPr lang="it-IT" smtClean="0"/>
              <a:pPr>
                <a:defRPr/>
              </a:pPr>
              <a:t>14</a:t>
            </a:fld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6BFB09-542C-4DC6-96D2-3693323AE3B0}" type="slidenum">
              <a:rPr lang="it-IT" smtClean="0"/>
              <a:pPr>
                <a:defRPr/>
              </a:pPr>
              <a:t>15</a:t>
            </a:fld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6BFB09-542C-4DC6-96D2-3693323AE3B0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6BFB09-542C-4DC6-96D2-3693323AE3B0}" type="slidenum">
              <a:rPr lang="it-IT" smtClean="0"/>
              <a:pPr>
                <a:defRPr/>
              </a:pPr>
              <a:t>17</a:t>
            </a:fld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6BFB09-542C-4DC6-96D2-3693323AE3B0}" type="slidenum">
              <a:rPr lang="it-IT" smtClean="0"/>
              <a:pPr>
                <a:defRPr/>
              </a:pPr>
              <a:t>18</a:t>
            </a:fld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6BFB09-542C-4DC6-96D2-3693323AE3B0}" type="slidenum">
              <a:rPr lang="it-IT" smtClean="0"/>
              <a:pPr>
                <a:defRPr/>
              </a:pPr>
              <a:t>19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6BFB09-542C-4DC6-96D2-3693323AE3B0}" type="slidenum">
              <a:rPr lang="it-IT" smtClean="0"/>
              <a:pPr>
                <a:defRPr/>
              </a:pPr>
              <a:t>2</a:t>
            </a:fld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6BFB09-542C-4DC6-96D2-3693323AE3B0}" type="slidenum">
              <a:rPr lang="it-IT" smtClean="0"/>
              <a:pPr>
                <a:defRPr/>
              </a:pPr>
              <a:t>20</a:t>
            </a:fld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6BFB09-542C-4DC6-96D2-3693323AE3B0}" type="slidenum">
              <a:rPr lang="it-IT" smtClean="0"/>
              <a:pPr>
                <a:defRPr/>
              </a:pPr>
              <a:t>21</a:t>
            </a:fld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6BFB09-542C-4DC6-96D2-3693323AE3B0}" type="slidenum">
              <a:rPr lang="it-IT" smtClean="0"/>
              <a:pPr>
                <a:defRPr/>
              </a:pPr>
              <a:t>22</a:t>
            </a:fld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6BFB09-542C-4DC6-96D2-3693323AE3B0}" type="slidenum">
              <a:rPr lang="it-IT" smtClean="0"/>
              <a:pPr>
                <a:defRPr/>
              </a:pPr>
              <a:t>23</a:t>
            </a:fld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6BFB09-542C-4DC6-96D2-3693323AE3B0}" type="slidenum">
              <a:rPr lang="it-IT" smtClean="0"/>
              <a:pPr>
                <a:defRPr/>
              </a:pPr>
              <a:t>24</a:t>
            </a:fld>
            <a:endParaRPr 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6BFB09-542C-4DC6-96D2-3693323AE3B0}" type="slidenum">
              <a:rPr lang="it-IT" smtClean="0"/>
              <a:pPr>
                <a:defRPr/>
              </a:pPr>
              <a:t>25</a:t>
            </a:fld>
            <a:endParaRPr 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6BFB09-542C-4DC6-96D2-3693323AE3B0}" type="slidenum">
              <a:rPr lang="it-IT" smtClean="0"/>
              <a:pPr>
                <a:defRPr/>
              </a:pPr>
              <a:t>26</a:t>
            </a:fld>
            <a:endParaRPr 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6BFB09-542C-4DC6-96D2-3693323AE3B0}" type="slidenum">
              <a:rPr lang="it-IT" smtClean="0"/>
              <a:pPr>
                <a:defRPr/>
              </a:pPr>
              <a:t>27</a:t>
            </a:fld>
            <a:endParaRPr 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6BFB09-542C-4DC6-96D2-3693323AE3B0}" type="slidenum">
              <a:rPr lang="it-IT" smtClean="0"/>
              <a:pPr>
                <a:defRPr/>
              </a:pPr>
              <a:t>28</a:t>
            </a:fld>
            <a:endParaRPr 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6BFB09-542C-4DC6-96D2-3693323AE3B0}" type="slidenum">
              <a:rPr lang="it-IT" smtClean="0"/>
              <a:pPr>
                <a:defRPr/>
              </a:pPr>
              <a:t>29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6BFB09-542C-4DC6-96D2-3693323AE3B0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6BFB09-542C-4DC6-96D2-3693323AE3B0}" type="slidenum">
              <a:rPr lang="it-IT" smtClean="0"/>
              <a:pPr>
                <a:defRPr/>
              </a:pPr>
              <a:t>30</a:t>
            </a:fld>
            <a:endParaRPr 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6BFB09-542C-4DC6-96D2-3693323AE3B0}" type="slidenum">
              <a:rPr lang="it-IT" smtClean="0"/>
              <a:pPr>
                <a:defRPr/>
              </a:pPr>
              <a:t>31</a:t>
            </a:fld>
            <a:endParaRPr 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6BFB09-542C-4DC6-96D2-3693323AE3B0}" type="slidenum">
              <a:rPr lang="it-IT" smtClean="0"/>
              <a:pPr>
                <a:defRPr/>
              </a:pPr>
              <a:t>32</a:t>
            </a:fld>
            <a:endParaRPr 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6BFB09-542C-4DC6-96D2-3693323AE3B0}" type="slidenum">
              <a:rPr lang="it-IT" smtClean="0"/>
              <a:pPr>
                <a:defRPr/>
              </a:pPr>
              <a:t>33</a:t>
            </a:fld>
            <a:endParaRPr 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6BFB09-542C-4DC6-96D2-3693323AE3B0}" type="slidenum">
              <a:rPr lang="it-IT" smtClean="0"/>
              <a:pPr>
                <a:defRPr/>
              </a:pPr>
              <a:t>34</a:t>
            </a:fld>
            <a:endParaRPr 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6BFB09-542C-4DC6-96D2-3693323AE3B0}" type="slidenum">
              <a:rPr lang="it-IT" smtClean="0"/>
              <a:pPr>
                <a:defRPr/>
              </a:pPr>
              <a:t>35</a:t>
            </a:fld>
            <a:endParaRPr lang="it-I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6BFB09-542C-4DC6-96D2-3693323AE3B0}" type="slidenum">
              <a:rPr lang="it-IT" smtClean="0"/>
              <a:pPr>
                <a:defRPr/>
              </a:pPr>
              <a:t>36</a:t>
            </a:fld>
            <a:endParaRPr 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6BFB09-542C-4DC6-96D2-3693323AE3B0}" type="slidenum">
              <a:rPr lang="it-IT" smtClean="0"/>
              <a:pPr>
                <a:defRPr/>
              </a:pPr>
              <a:t>37</a:t>
            </a:fld>
            <a:endParaRPr lang="it-I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6BFB09-542C-4DC6-96D2-3693323AE3B0}" type="slidenum">
              <a:rPr lang="it-IT" smtClean="0"/>
              <a:pPr>
                <a:defRPr/>
              </a:pPr>
              <a:t>38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6BFB09-542C-4DC6-96D2-3693323AE3B0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6BFB09-542C-4DC6-96D2-3693323AE3B0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6BFB09-542C-4DC6-96D2-3693323AE3B0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6BFB09-542C-4DC6-96D2-3693323AE3B0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6BFB09-542C-4DC6-96D2-3693323AE3B0}" type="slidenum">
              <a:rPr lang="it-IT" smtClean="0"/>
              <a:pPr>
                <a:defRPr/>
              </a:pPr>
              <a:t>8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6BFB09-542C-4DC6-96D2-3693323AE3B0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2133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196138" y="6340475"/>
            <a:ext cx="112395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5097D-9CEE-4470-BA8B-8F49C0F92653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7196138" y="6340475"/>
            <a:ext cx="112395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1BAED-5660-4CD1-BFA2-F854491D598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457200" y="6340475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 dirty="0" err="1" smtClean="0"/>
              <a:t>Run</a:t>
            </a:r>
            <a:r>
              <a:rPr lang="it-IT" dirty="0" smtClean="0"/>
              <a:t> Meeting, 18/05/10</a:t>
            </a:r>
            <a:endParaRPr lang="it-IT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196138" y="6340475"/>
            <a:ext cx="112395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33651-05BB-4190-9908-EC5D81CF369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457200" y="6340475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 dirty="0" err="1" smtClean="0"/>
              <a:t>Run</a:t>
            </a:r>
            <a:r>
              <a:rPr lang="it-IT" dirty="0" smtClean="0"/>
              <a:t> Meeting, 18/05/10</a:t>
            </a:r>
            <a:endParaRPr lang="it-IT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196138" y="6340475"/>
            <a:ext cx="112395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C9CE7-7715-40F7-81A3-A46B1269372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457200" y="6340475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 dirty="0" err="1" smtClean="0"/>
              <a:t>Run</a:t>
            </a:r>
            <a:r>
              <a:rPr lang="it-IT" dirty="0" smtClean="0"/>
              <a:t> Meeting, 18/05/10</a:t>
            </a:r>
            <a:endParaRPr lang="it-IT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 txBox="1">
            <a:spLocks/>
          </p:cNvSpPr>
          <p:nvPr userDrawn="1"/>
        </p:nvSpPr>
        <p:spPr>
          <a:xfrm>
            <a:off x="457200" y="6340475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 dirty="0" err="1" smtClean="0"/>
              <a:t>Epiphany</a:t>
            </a:r>
            <a:r>
              <a:rPr lang="it-IT" dirty="0" smtClean="0"/>
              <a:t> Conference, </a:t>
            </a:r>
            <a:r>
              <a:rPr lang="it-IT" dirty="0" err="1" smtClean="0"/>
              <a:t>Krakow</a:t>
            </a:r>
            <a:r>
              <a:rPr lang="it-IT" dirty="0" smtClean="0"/>
              <a:t>. 09/01/12</a:t>
            </a:r>
            <a:endParaRPr lang="it-IT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196138" y="6340475"/>
            <a:ext cx="112395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4572000" y="6342043"/>
            <a:ext cx="2260314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 dirty="0" smtClean="0"/>
              <a:t>F. Alessio, CERN</a:t>
            </a:r>
            <a:endParaRPr lang="it-IT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64313" y="634523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A5EED-9FB1-4459-B5F3-AC706BA41046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 txBox="1">
            <a:spLocks/>
          </p:cNvSpPr>
          <p:nvPr userDrawn="1"/>
        </p:nvSpPr>
        <p:spPr>
          <a:xfrm>
            <a:off x="457200" y="6340475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 dirty="0" err="1" smtClean="0"/>
              <a:t>LHCb</a:t>
            </a:r>
            <a:r>
              <a:rPr lang="it-IT" dirty="0" smtClean="0"/>
              <a:t> Data</a:t>
            </a:r>
            <a:r>
              <a:rPr lang="it-IT" baseline="0" dirty="0" smtClean="0"/>
              <a:t> Processing Workshop</a:t>
            </a:r>
            <a:r>
              <a:rPr lang="it-IT" dirty="0" smtClean="0"/>
              <a:t>, 16/11/11</a:t>
            </a:r>
            <a:endParaRPr lang="it-IT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196138" y="6340475"/>
            <a:ext cx="112395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4800600" y="6342043"/>
            <a:ext cx="2031714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 dirty="0" smtClean="0"/>
              <a:t>F. Alessio, R. Jacobsson</a:t>
            </a:r>
            <a:endParaRPr lang="it-IT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64313" y="634523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A5EED-9FB1-4459-B5F3-AC706BA41046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196138" y="6340475"/>
            <a:ext cx="112395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5AE4E-8C63-4293-99C6-BEC90ABDA9DC}" type="slidenum">
              <a:rPr lang="it-IT"/>
              <a:pPr>
                <a:defRPr/>
              </a:pPr>
              <a:t>‹#›</a:t>
            </a:fld>
            <a:endParaRPr lang="it-IT"/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457200" y="6340475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 dirty="0" err="1" smtClean="0"/>
              <a:t>Run</a:t>
            </a:r>
            <a:r>
              <a:rPr lang="it-IT" dirty="0" smtClean="0"/>
              <a:t> Meeting, 18/05/10</a:t>
            </a:r>
            <a:endParaRPr lang="it-IT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7196138" y="6340475"/>
            <a:ext cx="112395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4D0FD-218C-41BD-A55A-797309976A0E}" type="slidenum">
              <a:rPr lang="it-IT"/>
              <a:pPr>
                <a:defRPr/>
              </a:pPr>
              <a:t>‹#›</a:t>
            </a:fld>
            <a:endParaRPr lang="it-IT"/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457200" y="6340475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 dirty="0" err="1" smtClean="0"/>
              <a:t>Run</a:t>
            </a:r>
            <a:r>
              <a:rPr lang="it-IT" dirty="0" smtClean="0"/>
              <a:t> Meeting, 18/05/10</a:t>
            </a:r>
            <a:endParaRPr lang="it-IT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7196138" y="6340475"/>
            <a:ext cx="112395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3E50A-B3CD-457C-A384-CB2CE354FBDC}" type="slidenum">
              <a:rPr lang="it-IT"/>
              <a:pPr>
                <a:defRPr/>
              </a:pPr>
              <a:t>‹#›</a:t>
            </a:fld>
            <a:endParaRPr lang="it-IT"/>
          </a:p>
        </p:txBody>
      </p:sp>
      <p:sp>
        <p:nvSpPr>
          <p:cNvPr id="12" name="Date Placeholder 3"/>
          <p:cNvSpPr txBox="1">
            <a:spLocks/>
          </p:cNvSpPr>
          <p:nvPr userDrawn="1"/>
        </p:nvSpPr>
        <p:spPr>
          <a:xfrm>
            <a:off x="457200" y="6340475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 dirty="0" err="1" smtClean="0"/>
              <a:t>Run</a:t>
            </a:r>
            <a:r>
              <a:rPr lang="it-IT" dirty="0" smtClean="0"/>
              <a:t> Meeting, 18/05/10</a:t>
            </a:r>
            <a:endParaRPr lang="it-IT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196138" y="6340475"/>
            <a:ext cx="112395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DC82E-DF55-4672-BBF6-ACDD4EBAD76D}" type="slidenum">
              <a:rPr lang="it-IT"/>
              <a:pPr>
                <a:defRPr/>
              </a:pPr>
              <a:t>‹#›</a:t>
            </a:fld>
            <a:endParaRPr lang="it-IT"/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457200" y="6340475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 dirty="0" err="1" smtClean="0"/>
              <a:t>Run</a:t>
            </a:r>
            <a:r>
              <a:rPr lang="it-IT" dirty="0" smtClean="0"/>
              <a:t> Meeting, 18/05/10</a:t>
            </a:r>
            <a:endParaRPr lang="it-IT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7196138" y="6340475"/>
            <a:ext cx="112395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8D61B-7AC0-427F-A269-ED74EE1EE6D9}" type="slidenum">
              <a:rPr lang="it-IT"/>
              <a:pPr>
                <a:defRPr/>
              </a:pPr>
              <a:t>‹#›</a:t>
            </a:fld>
            <a:endParaRPr lang="it-IT"/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457200" y="6340475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 dirty="0" err="1" smtClean="0"/>
              <a:t>Run</a:t>
            </a:r>
            <a:r>
              <a:rPr lang="it-IT" dirty="0" smtClean="0"/>
              <a:t> Meeting, 18/05/10</a:t>
            </a:r>
            <a:endParaRPr lang="it-IT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7196138" y="6340475"/>
            <a:ext cx="112395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A6413-21A4-455F-A2EC-4A9C7ECBC4FD}" type="slidenum">
              <a:rPr lang="it-IT"/>
              <a:pPr>
                <a:defRPr/>
              </a:pPr>
              <a:t>‹#›</a:t>
            </a:fld>
            <a:endParaRPr lang="it-IT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457200" y="6340475"/>
            <a:ext cx="41148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 dirty="0" err="1" smtClean="0"/>
              <a:t>Run</a:t>
            </a:r>
            <a:r>
              <a:rPr lang="it-IT" dirty="0" smtClean="0"/>
              <a:t> Meeting, 18/05/10</a:t>
            </a:r>
            <a:endParaRPr lang="it-IT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CERNLogoGiga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contrast="12000"/>
          </a:blip>
          <a:srcRect/>
          <a:stretch>
            <a:fillRect/>
          </a:stretch>
        </p:blipFill>
        <p:spPr bwMode="auto">
          <a:xfrm>
            <a:off x="0" y="0"/>
            <a:ext cx="9144000" cy="745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452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E97BE10-A81B-47F8-AE02-EC3DF549A6B8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036" name="Picture 5" descr="LHCb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57200" y="304800"/>
            <a:ext cx="109537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ine 8"/>
          <p:cNvSpPr>
            <a:spLocks noChangeShapeType="1"/>
          </p:cNvSpPr>
          <p:nvPr/>
        </p:nvSpPr>
        <p:spPr bwMode="auto">
          <a:xfrm>
            <a:off x="381000" y="228600"/>
            <a:ext cx="8305800" cy="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 flipV="1">
            <a:off x="381000" y="228600"/>
            <a:ext cx="0" cy="106680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6" r:id="rId1"/>
    <p:sldLayoutId id="2147484617" r:id="rId2"/>
    <p:sldLayoutId id="2147484627" r:id="rId3"/>
    <p:sldLayoutId id="2147484618" r:id="rId4"/>
    <p:sldLayoutId id="2147484619" r:id="rId5"/>
    <p:sldLayoutId id="2147484620" r:id="rId6"/>
    <p:sldLayoutId id="2147484621" r:id="rId7"/>
    <p:sldLayoutId id="2147484622" r:id="rId8"/>
    <p:sldLayoutId id="2147484623" r:id="rId9"/>
    <p:sldLayoutId id="2147484624" r:id="rId10"/>
    <p:sldLayoutId id="2147484625" r:id="rId11"/>
    <p:sldLayoutId id="2147484626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1.emf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2.png"/><Relationship Id="rId9" Type="http://schemas.microsoft.com/office/2007/relationships/diagramDrawing" Target="../diagrams/drawing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1.png"/><Relationship Id="rId7" Type="http://schemas.openxmlformats.org/officeDocument/2006/relationships/image" Target="../media/image3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1.emf"/><Relationship Id="rId4" Type="http://schemas.openxmlformats.org/officeDocument/2006/relationships/image" Target="../media/image30.emf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3.emf"/><Relationship Id="rId4" Type="http://schemas.openxmlformats.org/officeDocument/2006/relationships/image" Target="../media/image32.emf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31.pn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11" Type="http://schemas.openxmlformats.org/officeDocument/2006/relationships/image" Target="../media/image40.emf"/><Relationship Id="rId5" Type="http://schemas.openxmlformats.org/officeDocument/2006/relationships/image" Target="../media/image330.png"/><Relationship Id="rId10" Type="http://schemas.openxmlformats.org/officeDocument/2006/relationships/image" Target="../media/image39.emf"/><Relationship Id="rId4" Type="http://schemas.openxmlformats.org/officeDocument/2006/relationships/image" Target="../media/image34.emf"/><Relationship Id="rId9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0.png"/><Relationship Id="rId4" Type="http://schemas.openxmlformats.org/officeDocument/2006/relationships/image" Target="../media/image4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0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60.png"/><Relationship Id="rId7" Type="http://schemas.openxmlformats.org/officeDocument/2006/relationships/image" Target="../media/image45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.png"/><Relationship Id="rId5" Type="http://schemas.openxmlformats.org/officeDocument/2006/relationships/image" Target="../media/image44.emf"/><Relationship Id="rId10" Type="http://schemas.openxmlformats.org/officeDocument/2006/relationships/image" Target="../media/image47.emf"/><Relationship Id="rId4" Type="http://schemas.openxmlformats.org/officeDocument/2006/relationships/image" Target="../media/image470.png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0.png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emf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1.emf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5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png"/><Relationship Id="rId7" Type="http://schemas.openxmlformats.org/officeDocument/2006/relationships/image" Target="../media/image7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0.png"/><Relationship Id="rId5" Type="http://schemas.openxmlformats.org/officeDocument/2006/relationships/image" Target="../media/image720.png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0.png"/><Relationship Id="rId5" Type="http://schemas.openxmlformats.org/officeDocument/2006/relationships/image" Target="../media/image72.png"/><Relationship Id="rId4" Type="http://schemas.openxmlformats.org/officeDocument/2006/relationships/image" Target="../media/image77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74.png"/><Relationship Id="rId7" Type="http://schemas.openxmlformats.org/officeDocument/2006/relationships/image" Target="../media/image840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88.png"/><Relationship Id="rId5" Type="http://schemas.openxmlformats.org/officeDocument/2006/relationships/image" Target="../media/image830.png"/><Relationship Id="rId10" Type="http://schemas.openxmlformats.org/officeDocument/2006/relationships/image" Target="../media/image77.png"/><Relationship Id="rId4" Type="http://schemas.openxmlformats.org/officeDocument/2006/relationships/image" Target="../media/image75.png"/><Relationship Id="rId9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Line 14"/>
          <p:cNvSpPr>
            <a:spLocks noChangeShapeType="1"/>
          </p:cNvSpPr>
          <p:nvPr/>
        </p:nvSpPr>
        <p:spPr bwMode="auto">
          <a:xfrm>
            <a:off x="1981200" y="4038600"/>
            <a:ext cx="6324600" cy="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215342" y="632311"/>
            <a:ext cx="7928658" cy="107721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it-IT" sz="3200" dirty="0" err="1" smtClean="0">
                <a:latin typeface="Arial Unicode MS" pitchFamily="34" charset="-128"/>
              </a:rPr>
              <a:t>Overview</a:t>
            </a:r>
            <a:r>
              <a:rPr lang="it-IT" sz="3200" dirty="0" smtClean="0">
                <a:latin typeface="Arial Unicode MS" pitchFamily="34" charset="-128"/>
              </a:rPr>
              <a:t> of the LHCb </a:t>
            </a:r>
            <a:r>
              <a:rPr lang="it-IT" sz="3200" dirty="0" err="1" smtClean="0">
                <a:latin typeface="Arial Unicode MS" pitchFamily="34" charset="-128"/>
              </a:rPr>
              <a:t>experiment</a:t>
            </a:r>
            <a:endParaRPr lang="it-IT" sz="3200" dirty="0" smtClean="0">
              <a:latin typeface="Arial Unicode MS" pitchFamily="34" charset="-128"/>
            </a:endParaRPr>
          </a:p>
          <a:p>
            <a:pPr algn="ctr">
              <a:spcBef>
                <a:spcPts val="0"/>
              </a:spcBef>
              <a:defRPr/>
            </a:pPr>
            <a:r>
              <a:rPr lang="it-IT" sz="3200" dirty="0" smtClean="0">
                <a:latin typeface="Arial Unicode MS" pitchFamily="34" charset="-128"/>
              </a:rPr>
              <a:t>Status and </a:t>
            </a:r>
            <a:r>
              <a:rPr lang="it-IT" sz="3200" dirty="0" err="1" smtClean="0">
                <a:latin typeface="Arial Unicode MS" pitchFamily="34" charset="-128"/>
              </a:rPr>
              <a:t>Results</a:t>
            </a:r>
            <a:endParaRPr lang="it-IT" sz="3200" dirty="0" smtClean="0">
              <a:latin typeface="Arial Unicode MS" pitchFamily="34" charset="-128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44413" y="4419600"/>
            <a:ext cx="4461387" cy="1403350"/>
          </a:xfrm>
        </p:spPr>
        <p:txBody>
          <a:bodyPr/>
          <a:lstStyle/>
          <a:p>
            <a:pPr eaLnBrk="1" hangingPunct="1">
              <a:defRPr/>
            </a:pPr>
            <a:r>
              <a:rPr lang="it-IT" sz="2000" dirty="0" smtClean="0">
                <a:solidFill>
                  <a:srgbClr val="0066FF"/>
                </a:solidFill>
                <a:latin typeface="Arial Unicode MS" pitchFamily="34" charset="-128"/>
              </a:rPr>
              <a:t>Federico Alessio, CERN</a:t>
            </a:r>
          </a:p>
          <a:p>
            <a:pPr eaLnBrk="1" hangingPunct="1">
              <a:defRPr/>
            </a:pPr>
            <a:r>
              <a:rPr lang="it-IT" sz="2000" i="1" dirty="0" smtClean="0">
                <a:solidFill>
                  <a:srgbClr val="0066FF"/>
                </a:solidFill>
                <a:latin typeface="Arial Unicode MS" pitchFamily="34" charset="-128"/>
              </a:rPr>
              <a:t>on behalf of the LHCb </a:t>
            </a:r>
            <a:r>
              <a:rPr lang="it-IT" sz="2000" i="1" dirty="0" smtClean="0">
                <a:solidFill>
                  <a:srgbClr val="0066FF"/>
                </a:solidFill>
                <a:latin typeface="Arial Unicode MS" pitchFamily="34" charset="-128"/>
              </a:rPr>
              <a:t>Collaboration</a:t>
            </a:r>
          </a:p>
          <a:p>
            <a:pPr eaLnBrk="1" hangingPunct="1">
              <a:defRPr/>
            </a:pPr>
            <a:endParaRPr lang="it-IT" sz="2000" i="1" dirty="0">
              <a:solidFill>
                <a:srgbClr val="0066FF"/>
              </a:solidFill>
              <a:latin typeface="Arial Unicode MS" pitchFamily="34" charset="-128"/>
            </a:endParaRPr>
          </a:p>
          <a:p>
            <a:pPr eaLnBrk="1" hangingPunct="1">
              <a:defRPr/>
            </a:pPr>
            <a:r>
              <a:rPr lang="it-IT" sz="2000" i="1" dirty="0" smtClean="0">
                <a:solidFill>
                  <a:srgbClr val="0066FF"/>
                </a:solidFill>
                <a:latin typeface="Arial Unicode MS" pitchFamily="34" charset="-128"/>
              </a:rPr>
              <a:t>Epiphany Conference, Krakow</a:t>
            </a:r>
          </a:p>
          <a:p>
            <a:pPr eaLnBrk="1" hangingPunct="1">
              <a:defRPr/>
            </a:pPr>
            <a:r>
              <a:rPr lang="it-IT" sz="2000" i="1" dirty="0" smtClean="0">
                <a:solidFill>
                  <a:srgbClr val="0066FF"/>
                </a:solidFill>
                <a:latin typeface="Arial Unicode MS" pitchFamily="34" charset="-128"/>
              </a:rPr>
              <a:t>09-01-2012</a:t>
            </a:r>
            <a:endParaRPr lang="it-IT" sz="2000" i="1" dirty="0" smtClean="0">
              <a:solidFill>
                <a:srgbClr val="0066FF"/>
              </a:solidFill>
              <a:latin typeface="Arial Unicode MS" pitchFamily="34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rcRect t="67126" r="49891"/>
          <a:stretch>
            <a:fillRect/>
          </a:stretch>
        </p:blipFill>
        <p:spPr bwMode="auto">
          <a:xfrm>
            <a:off x="3344086" y="1941753"/>
            <a:ext cx="3671170" cy="180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1552575" y="381000"/>
            <a:ext cx="7058025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/>
            <a:r>
              <a:rPr lang="it-IT" sz="2800" dirty="0" err="1" smtClean="0">
                <a:latin typeface="Arial Unicode MS" pitchFamily="34" charset="-128"/>
              </a:rPr>
              <a:t>Almost</a:t>
            </a:r>
            <a:r>
              <a:rPr lang="it-IT" sz="2800" dirty="0" smtClean="0">
                <a:latin typeface="Arial Unicode MS" pitchFamily="34" charset="-128"/>
              </a:rPr>
              <a:t> a </a:t>
            </a:r>
            <a:r>
              <a:rPr lang="it-IT" sz="2800" dirty="0" err="1" smtClean="0">
                <a:latin typeface="Arial Unicode MS" pitchFamily="34" charset="-128"/>
              </a:rPr>
              <a:t>nominal</a:t>
            </a:r>
            <a:r>
              <a:rPr lang="it-IT" sz="2800" dirty="0" smtClean="0">
                <a:latin typeface="Arial Unicode MS" pitchFamily="34" charset="-128"/>
              </a:rPr>
              <a:t> LHCb </a:t>
            </a:r>
            <a:r>
              <a:rPr lang="it-IT" sz="2800" dirty="0" err="1" smtClean="0">
                <a:latin typeface="Arial Unicode MS" pitchFamily="34" charset="-128"/>
              </a:rPr>
              <a:t>year</a:t>
            </a:r>
            <a:endParaRPr lang="it-IT" sz="2800" dirty="0">
              <a:latin typeface="Arial Unicode MS" pitchFamily="34" charset="-128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53"/>
          <a:stretch/>
        </p:blipFill>
        <p:spPr bwMode="auto">
          <a:xfrm>
            <a:off x="3469045" y="835349"/>
            <a:ext cx="6296025" cy="3882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4166610" y="3593317"/>
            <a:ext cx="5841144" cy="0"/>
          </a:xfrm>
          <a:prstGeom prst="line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217220" y="3145475"/>
            <a:ext cx="2627939" cy="751754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Luminosity design value </a:t>
            </a:r>
          </a:p>
          <a:p>
            <a:pPr marL="0" indent="0" algn="r" eaLnBrk="1" hangingPunct="1">
              <a:buNone/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2*10</a:t>
            </a:r>
            <a:r>
              <a:rPr lang="en-US" sz="1600" baseline="300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32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 cm</a:t>
            </a:r>
            <a:r>
              <a:rPr lang="en-US" sz="1600" baseline="300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-2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s</a:t>
            </a:r>
            <a:r>
              <a:rPr lang="en-US" sz="1600" baseline="300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-1          </a:t>
            </a: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</a:t>
            </a:r>
            <a:endParaRPr lang="en-US" sz="1200" baseline="30000" dirty="0" smtClean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435754" y="3192467"/>
            <a:ext cx="1021977" cy="0"/>
          </a:xfrm>
          <a:prstGeom prst="line">
            <a:avLst/>
          </a:prstGeom>
          <a:ln w="38100">
            <a:solidFill>
              <a:srgbClr val="FF66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726672" y="3022138"/>
            <a:ext cx="1636699" cy="0"/>
          </a:xfrm>
          <a:prstGeom prst="line">
            <a:avLst/>
          </a:prstGeom>
          <a:ln w="38100">
            <a:solidFill>
              <a:srgbClr val="FF66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054729" y="2822353"/>
            <a:ext cx="1021977" cy="0"/>
          </a:xfrm>
          <a:prstGeom prst="line">
            <a:avLst/>
          </a:prstGeom>
          <a:ln w="38100">
            <a:solidFill>
              <a:srgbClr val="FF66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4499358" y="2780364"/>
            <a:ext cx="1431753" cy="349583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  <a:defRPr/>
            </a:pPr>
            <a:r>
              <a:rPr lang="en-US" sz="1600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3*10</a:t>
            </a:r>
            <a:r>
              <a:rPr lang="en-US" sz="1600" baseline="30000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32</a:t>
            </a:r>
            <a:r>
              <a:rPr lang="en-US" sz="1600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 cm</a:t>
            </a:r>
            <a:r>
              <a:rPr lang="en-US" sz="1600" baseline="30000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-2</a:t>
            </a:r>
            <a:r>
              <a:rPr lang="en-US" sz="1600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s</a:t>
            </a:r>
            <a:r>
              <a:rPr lang="en-US" sz="1600" baseline="30000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-1</a:t>
            </a:r>
            <a:endParaRPr lang="en-US" sz="1200" baseline="30000" dirty="0" smtClean="0">
              <a:solidFill>
                <a:srgbClr val="FF66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6020037" y="2628060"/>
            <a:ext cx="1589846" cy="311465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  <a:defRPr/>
            </a:pPr>
            <a:r>
              <a:rPr lang="en-US" sz="1600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3.5*10</a:t>
            </a:r>
            <a:r>
              <a:rPr lang="en-US" sz="1600" baseline="30000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32</a:t>
            </a:r>
            <a:r>
              <a:rPr lang="en-US" sz="1600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 cm</a:t>
            </a:r>
            <a:r>
              <a:rPr lang="en-US" sz="1600" baseline="30000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-2</a:t>
            </a:r>
            <a:r>
              <a:rPr lang="en-US" sz="1600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s</a:t>
            </a:r>
            <a:r>
              <a:rPr lang="en-US" sz="1600" baseline="30000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-1</a:t>
            </a:r>
            <a:endParaRPr lang="en-US" sz="1200" baseline="30000" dirty="0" smtClean="0">
              <a:solidFill>
                <a:srgbClr val="FF66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7398162" y="2094489"/>
            <a:ext cx="1831717" cy="533571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  <a:defRPr/>
            </a:pPr>
            <a:r>
              <a:rPr lang="en-US" sz="1400" dirty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4</a:t>
            </a:r>
            <a:r>
              <a:rPr lang="en-US" sz="1400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*10</a:t>
            </a:r>
            <a:r>
              <a:rPr lang="en-US" sz="1400" baseline="30000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32</a:t>
            </a:r>
            <a:r>
              <a:rPr lang="en-US" sz="1400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 cm</a:t>
            </a:r>
            <a:r>
              <a:rPr lang="en-US" sz="1400" baseline="30000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-2</a:t>
            </a:r>
            <a:r>
              <a:rPr lang="en-US" sz="1400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s</a:t>
            </a:r>
            <a:r>
              <a:rPr lang="en-US" sz="1400" baseline="30000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-1</a:t>
            </a:r>
            <a:r>
              <a:rPr lang="en-US" sz="1400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 : </a:t>
            </a:r>
          </a:p>
          <a:p>
            <a:pPr marL="0" indent="0" algn="ctr" eaLnBrk="1" hangingPunct="1">
              <a:spcBef>
                <a:spcPts val="0"/>
              </a:spcBef>
              <a:buNone/>
              <a:defRPr/>
            </a:pPr>
            <a:r>
              <a:rPr lang="en-US" sz="1400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2x designed value!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6457731" y="3019567"/>
            <a:ext cx="268941" cy="145528"/>
          </a:xfrm>
          <a:prstGeom prst="straightConnector1">
            <a:avLst/>
          </a:prstGeom>
          <a:ln w="381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8431246" y="2876610"/>
            <a:ext cx="268941" cy="145528"/>
          </a:xfrm>
          <a:prstGeom prst="straightConnector1">
            <a:avLst/>
          </a:prstGeom>
          <a:ln w="381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4742254" y="3218761"/>
            <a:ext cx="616069" cy="307772"/>
          </a:xfrm>
          <a:prstGeom prst="straightConnector1">
            <a:avLst/>
          </a:prstGeom>
          <a:ln w="381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3"/>
          <p:cNvSpPr txBox="1">
            <a:spLocks noChangeArrowheads="1"/>
          </p:cNvSpPr>
          <p:nvPr/>
        </p:nvSpPr>
        <p:spPr bwMode="auto">
          <a:xfrm>
            <a:off x="159579" y="1220706"/>
            <a:ext cx="3111087" cy="1601647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sz="14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Design values: </a:t>
            </a:r>
          </a:p>
          <a:p>
            <a:pPr eaLnBrk="1" hangingPunct="1">
              <a:defRPr/>
            </a:pPr>
            <a:r>
              <a:rPr lang="en-US" sz="1400" dirty="0" smtClean="0">
                <a:solidFill>
                  <a:srgbClr val="FF0000"/>
                </a:solidFill>
                <a:latin typeface="Blackadder ITC" pitchFamily="82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L</a:t>
            </a:r>
            <a:r>
              <a:rPr lang="en-US" sz="14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 = &lt;</a:t>
            </a:r>
            <a:r>
              <a:rPr lang="en-US" sz="1400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2*10</a:t>
            </a:r>
            <a:r>
              <a:rPr lang="en-US" sz="1400" baseline="30000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32</a:t>
            </a:r>
            <a:r>
              <a:rPr lang="en-US" sz="1400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cm</a:t>
            </a:r>
            <a:r>
              <a:rPr lang="en-US" sz="1400" baseline="300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-2</a:t>
            </a:r>
            <a:r>
              <a:rPr lang="en-US" sz="14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s</a:t>
            </a:r>
            <a:r>
              <a:rPr lang="en-US" sz="1400" baseline="300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-1 </a:t>
            </a:r>
            <a:r>
              <a:rPr lang="en-US" sz="14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&gt; </a:t>
            </a:r>
            <a:r>
              <a:rPr lang="en-US" sz="14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@ 7 </a:t>
            </a:r>
            <a:r>
              <a:rPr lang="en-US" sz="1400" dirty="0" err="1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TeV</a:t>
            </a:r>
            <a:endParaRPr lang="en-US" sz="1400" dirty="0" smtClean="0">
              <a:solidFill>
                <a:srgbClr val="0066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  <a:p>
            <a:pPr eaLnBrk="1" hangingPunct="1"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Pileup = 1 </a:t>
            </a:r>
          </a:p>
          <a:p>
            <a:pPr marL="0" indent="0" eaLnBrk="1" hangingPunct="1">
              <a:buNone/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 </a:t>
            </a:r>
            <a:r>
              <a:rPr lang="en-US" sz="12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(&lt;# </a:t>
            </a:r>
            <a:r>
              <a:rPr lang="en-US" sz="1200" dirty="0" err="1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pp</a:t>
            </a:r>
            <a:r>
              <a:rPr lang="en-US" sz="1200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 collisions/crossing&gt; </a:t>
            </a:r>
            <a:r>
              <a:rPr lang="en-US" sz="12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)</a:t>
            </a:r>
          </a:p>
          <a:p>
            <a:pPr eaLnBrk="1" hangingPunct="1">
              <a:defRPr/>
            </a:pPr>
            <a:r>
              <a:rPr lang="en-US" sz="1400" dirty="0">
                <a:solidFill>
                  <a:srgbClr val="FF0000"/>
                </a:solidFill>
                <a:latin typeface="Symbol" pitchFamily="18" charset="2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m</a:t>
            </a:r>
            <a:r>
              <a:rPr lang="en-US" sz="14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 = 0.4 </a:t>
            </a:r>
          </a:p>
          <a:p>
            <a:pPr marL="0" indent="0" eaLnBrk="1" hangingPunct="1">
              <a:buNone/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 </a:t>
            </a:r>
            <a:r>
              <a:rPr lang="en-US" sz="12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(&lt;#&gt; of visible </a:t>
            </a:r>
            <a:r>
              <a:rPr lang="en-US" sz="1200" dirty="0" err="1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pp</a:t>
            </a:r>
            <a:r>
              <a:rPr lang="en-US" sz="12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 interactions/ crossing)</a:t>
            </a:r>
          </a:p>
          <a:p>
            <a:pPr marL="0" indent="0" eaLnBrk="1" hangingPunct="1">
              <a:buNone/>
              <a:defRPr/>
            </a:pPr>
            <a:endParaRPr lang="en-US" sz="1400" baseline="30000" dirty="0" smtClean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</p:txBody>
      </p:sp>
      <p:sp>
        <p:nvSpPr>
          <p:cNvPr id="26" name="Slide Number Placeholder 32"/>
          <p:cNvSpPr txBox="1">
            <a:spLocks/>
          </p:cNvSpPr>
          <p:nvPr/>
        </p:nvSpPr>
        <p:spPr bwMode="auto">
          <a:xfrm>
            <a:off x="6553200" y="6345238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6B8AED-CBBA-4523-9646-74B8556F7BF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1954" y="4155011"/>
            <a:ext cx="3505487" cy="2702989"/>
            <a:chOff x="159579" y="4155011"/>
            <a:chExt cx="3505487" cy="2702989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579" y="4155011"/>
              <a:ext cx="3505487" cy="2702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Rectangle 3"/>
            <p:cNvSpPr txBox="1">
              <a:spLocks noChangeArrowheads="1"/>
            </p:cNvSpPr>
            <p:nvPr/>
          </p:nvSpPr>
          <p:spPr bwMode="auto">
            <a:xfrm>
              <a:off x="1340821" y="4473610"/>
              <a:ext cx="2059604" cy="751754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buFont typeface="Arial" pitchFamily="34" charset="0"/>
                <a:buChar char="•"/>
                <a:defRPr/>
              </a:pPr>
              <a:r>
                <a:rPr lang="en-US" sz="1200" dirty="0">
                  <a:solidFill>
                    <a:srgbClr val="FF0000"/>
                  </a:solidFill>
                  <a:latin typeface="Blackadder ITC" pitchFamily="82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L</a:t>
              </a:r>
              <a:r>
                <a:rPr lang="en-US" sz="1200" dirty="0">
                  <a:solidFill>
                    <a:srgbClr val="FF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 = &lt;2*10</a:t>
              </a:r>
              <a:r>
                <a:rPr lang="en-US" sz="1200" baseline="30000" dirty="0">
                  <a:solidFill>
                    <a:srgbClr val="FF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32</a:t>
              </a:r>
              <a:r>
                <a:rPr lang="en-US" sz="1200" dirty="0">
                  <a:solidFill>
                    <a:srgbClr val="FF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 cm</a:t>
              </a:r>
              <a:r>
                <a:rPr lang="en-US" sz="1200" baseline="30000" dirty="0">
                  <a:solidFill>
                    <a:srgbClr val="FF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-2</a:t>
              </a:r>
              <a:r>
                <a:rPr lang="en-US" sz="1200" dirty="0">
                  <a:solidFill>
                    <a:srgbClr val="FF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s</a:t>
              </a:r>
              <a:r>
                <a:rPr lang="en-US" sz="1200" baseline="30000" dirty="0">
                  <a:solidFill>
                    <a:srgbClr val="FF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-1 </a:t>
              </a:r>
              <a:r>
                <a:rPr lang="en-US" sz="1200" dirty="0" smtClean="0">
                  <a:solidFill>
                    <a:srgbClr val="FF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&gt; </a:t>
              </a:r>
            </a:p>
            <a:p>
              <a:pPr eaLnBrk="1" hangingPunct="1">
                <a:buFont typeface="Arial" pitchFamily="34" charset="0"/>
                <a:buChar char="•"/>
                <a:defRPr/>
              </a:pPr>
              <a:r>
                <a:rPr lang="en-US" sz="1200" dirty="0" smtClean="0">
                  <a:solidFill>
                    <a:srgbClr val="0066FF"/>
                  </a:solidFill>
                  <a:latin typeface="Blackadder ITC" pitchFamily="82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L</a:t>
              </a:r>
              <a:r>
                <a:rPr lang="en-US" sz="1200" dirty="0" smtClean="0">
                  <a:solidFill>
                    <a:srgbClr val="0066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 </a:t>
              </a:r>
              <a:r>
                <a:rPr lang="en-US" sz="1200" dirty="0">
                  <a:solidFill>
                    <a:srgbClr val="0066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= </a:t>
              </a:r>
              <a:r>
                <a:rPr lang="en-US" sz="1200" dirty="0" smtClean="0">
                  <a:solidFill>
                    <a:srgbClr val="0066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&lt;10*10</a:t>
              </a:r>
              <a:r>
                <a:rPr lang="en-US" sz="1200" baseline="30000" dirty="0" smtClean="0">
                  <a:solidFill>
                    <a:srgbClr val="0066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32</a:t>
              </a:r>
              <a:r>
                <a:rPr lang="en-US" sz="1200" dirty="0" smtClean="0">
                  <a:solidFill>
                    <a:srgbClr val="0066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 </a:t>
              </a:r>
              <a:r>
                <a:rPr lang="en-US" sz="1200" dirty="0">
                  <a:solidFill>
                    <a:srgbClr val="0066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cm</a:t>
              </a:r>
              <a:r>
                <a:rPr lang="en-US" sz="1200" baseline="30000" dirty="0">
                  <a:solidFill>
                    <a:srgbClr val="0066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-2</a:t>
              </a:r>
              <a:r>
                <a:rPr lang="en-US" sz="1200" dirty="0">
                  <a:solidFill>
                    <a:srgbClr val="0066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s</a:t>
              </a:r>
              <a:r>
                <a:rPr lang="en-US" sz="1200" baseline="30000" dirty="0">
                  <a:solidFill>
                    <a:srgbClr val="0066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-1 </a:t>
              </a:r>
              <a:r>
                <a:rPr lang="en-US" sz="1200" dirty="0" smtClean="0">
                  <a:solidFill>
                    <a:srgbClr val="0066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&gt;</a:t>
              </a:r>
              <a:endParaRPr lang="en-US" sz="1200" baseline="300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endParaRPr>
            </a:p>
          </p:txBody>
        </p:sp>
      </p:grpSp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3449995" y="5032048"/>
            <a:ext cx="5631334" cy="149575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"/>
              <a:buChar char="à"/>
              <a:defRPr/>
            </a:pPr>
            <a:r>
              <a:rPr lang="en-US" sz="14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Running at higher </a:t>
            </a:r>
            <a:r>
              <a:rPr lang="en-US" sz="1400" dirty="0" smtClean="0">
                <a:solidFill>
                  <a:srgbClr val="0066FF"/>
                </a:solidFill>
                <a:latin typeface="Symbol" pitchFamily="18" charset="2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m </a:t>
            </a:r>
            <a:r>
              <a:rPr lang="en-US" sz="14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(higher </a:t>
            </a:r>
            <a:r>
              <a:rPr lang="en-US" sz="1400" dirty="0" err="1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lumi</a:t>
            </a:r>
            <a:r>
              <a:rPr lang="en-US" sz="14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 but same beam characteristics) means increasing number of interactions/crossing </a:t>
            </a: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Not good for B physics !</a:t>
            </a: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keep this value low in a controlled way: </a:t>
            </a:r>
            <a:r>
              <a:rPr lang="en-US" sz="1400" i="1" u="sng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luminosity leveling </a:t>
            </a:r>
            <a:endParaRPr lang="en-US" sz="1400" i="1" u="sng" baseline="30000" dirty="0" smtClean="0">
              <a:solidFill>
                <a:srgbClr val="FF66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4138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" grpId="0" animBg="1"/>
      <p:bldP spid="24" grpId="0" animBg="1"/>
      <p:bldP spid="25" grpId="0" animBg="1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1552575" y="381000"/>
            <a:ext cx="7058025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/>
            <a:r>
              <a:rPr lang="it-IT" sz="2800" dirty="0" err="1" smtClean="0">
                <a:latin typeface="Arial Unicode MS" pitchFamily="34" charset="-128"/>
              </a:rPr>
              <a:t>Luminosity</a:t>
            </a:r>
            <a:r>
              <a:rPr lang="it-IT" sz="2800" dirty="0" smtClean="0">
                <a:latin typeface="Arial Unicode MS" pitchFamily="34" charset="-128"/>
              </a:rPr>
              <a:t> </a:t>
            </a:r>
            <a:r>
              <a:rPr lang="it-IT" sz="2800" dirty="0" err="1" smtClean="0">
                <a:latin typeface="Arial Unicode MS" pitchFamily="34" charset="-128"/>
              </a:rPr>
              <a:t>leveling</a:t>
            </a:r>
            <a:endParaRPr lang="it-IT" sz="2800" dirty="0">
              <a:latin typeface="Arial Unicode MS" pitchFamily="34" charset="-128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77408" y="1046891"/>
            <a:ext cx="5556692" cy="3993836"/>
            <a:chOff x="1877611" y="1046891"/>
            <a:chExt cx="5556692" cy="3993836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7611" y="1046891"/>
              <a:ext cx="5556692" cy="39938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3"/>
            <p:cNvSpPr txBox="1">
              <a:spLocks noChangeArrowheads="1"/>
            </p:cNvSpPr>
            <p:nvPr/>
          </p:nvSpPr>
          <p:spPr bwMode="auto">
            <a:xfrm>
              <a:off x="4034118" y="3811281"/>
              <a:ext cx="2343630" cy="751754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eaLnBrk="1" hangingPunct="1">
                <a:buNone/>
                <a:defRPr/>
              </a:pPr>
              <a:r>
                <a:rPr lang="en-US" sz="1600" dirty="0" smtClean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LHCb</a:t>
              </a:r>
              <a:endParaRPr lang="en-US" sz="1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984411" y="2423965"/>
              <a:ext cx="14927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indent="0" algn="ctr" eaLnBrk="1" hangingPunct="1">
                <a:buNone/>
                <a:defRPr/>
              </a:pPr>
              <a:r>
                <a:rPr lang="en-US" dirty="0" smtClean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ATLAS/CMS</a:t>
              </a:r>
              <a:endParaRPr lang="en-US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endParaRPr>
            </a:p>
          </p:txBody>
        </p:sp>
      </p:grp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513555" y="1142140"/>
            <a:ext cx="3477266" cy="327745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sz="1600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Luminosity leveling 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as real breakthrough: </a:t>
            </a:r>
            <a:r>
              <a:rPr lang="en-US" sz="1600" dirty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l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uminosity kept constant throughout entire fill</a:t>
            </a:r>
          </a:p>
          <a:p>
            <a:pPr eaLnBrk="1" hangingPunct="1">
              <a:buFont typeface="Wingdings"/>
              <a:buChar char="à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Fantastic operational stability </a:t>
            </a: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en-US" sz="12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Constant occupancies and trigger rates throughout fill</a:t>
            </a: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en-US" sz="12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Possibility of choosing the operational point: </a:t>
            </a:r>
            <a:r>
              <a:rPr lang="en-US" sz="1200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luminosity value is selected according to running conditions</a:t>
            </a:r>
          </a:p>
          <a:p>
            <a:pPr eaLnBrk="1" hangingPunct="1">
              <a:buFont typeface="Wingdings"/>
              <a:buChar char="à"/>
              <a:defRPr/>
            </a:pPr>
            <a:r>
              <a:rPr lang="en-US" sz="1600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Automatic procedure between LHCb and LHC</a:t>
            </a: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en-US" sz="12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Value of requested luminosity obtained by separating vertically the beams at the LHCb IP</a:t>
            </a:r>
          </a:p>
          <a:p>
            <a:pPr lvl="1" eaLnBrk="1" hangingPunct="1">
              <a:buFont typeface="Wingdings"/>
              <a:buChar char="à"/>
              <a:defRPr/>
            </a:pPr>
            <a:endParaRPr lang="en-US" sz="1200" dirty="0" smtClean="0">
              <a:solidFill>
                <a:srgbClr val="0066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</p:txBody>
      </p:sp>
      <p:sp>
        <p:nvSpPr>
          <p:cNvPr id="7" name="Slide Number Placeholder 32"/>
          <p:cNvSpPr txBox="1">
            <a:spLocks/>
          </p:cNvSpPr>
          <p:nvPr/>
        </p:nvSpPr>
        <p:spPr bwMode="auto">
          <a:xfrm>
            <a:off x="6553200" y="6345238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6B8AED-CBBA-4523-9646-74B8556F7BF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212554" y="4693731"/>
            <a:ext cx="4787791" cy="2166898"/>
            <a:chOff x="242277" y="4502843"/>
            <a:chExt cx="4787791" cy="2166898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9" t="2830" r="5278" b="51731"/>
            <a:stretch/>
          </p:blipFill>
          <p:spPr bwMode="auto">
            <a:xfrm>
              <a:off x="242277" y="4502843"/>
              <a:ext cx="4787791" cy="21668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96" t="2830" r="25041" b="93244"/>
            <a:stretch/>
          </p:blipFill>
          <p:spPr bwMode="auto">
            <a:xfrm>
              <a:off x="2700742" y="4502843"/>
              <a:ext cx="1058607" cy="187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96" t="2830" r="25041" b="93244"/>
            <a:stretch/>
          </p:blipFill>
          <p:spPr bwMode="auto">
            <a:xfrm>
              <a:off x="2347680" y="4502843"/>
              <a:ext cx="1058607" cy="187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142300" y="4882550"/>
            <a:ext cx="4485836" cy="148037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"/>
              <a:buChar char="à"/>
              <a:defRPr/>
            </a:pPr>
            <a:r>
              <a:rPr lang="en-US" sz="1400" dirty="0" smtClean="0">
                <a:solidFill>
                  <a:srgbClr val="FF0000"/>
                </a:solidFill>
                <a:latin typeface="Symbol" pitchFamily="18" charset="2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m</a:t>
            </a:r>
            <a:r>
              <a:rPr lang="en-US" sz="14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 = &lt;1.5&gt;: ~3x designed value</a:t>
            </a:r>
          </a:p>
          <a:p>
            <a:pPr eaLnBrk="1" hangingPunct="1">
              <a:buFont typeface="Wingdings"/>
              <a:buChar char="à"/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Majority of data sample with similar </a:t>
            </a:r>
            <a:r>
              <a:rPr lang="en-US" sz="1400" dirty="0" smtClean="0">
                <a:solidFill>
                  <a:srgbClr val="FF0000"/>
                </a:solidFill>
                <a:latin typeface="Symbol" pitchFamily="18" charset="2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m</a:t>
            </a: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en-US" sz="12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Similar occupancies, similar time to process events</a:t>
            </a: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en-US" sz="1200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Operational stability</a:t>
            </a:r>
            <a:r>
              <a:rPr lang="en-US" sz="12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: identical dataset for particular period of running</a:t>
            </a: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en-US" sz="12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Optimization of online trigger cuts!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6443882" y="5476875"/>
            <a:ext cx="2242918" cy="105667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sz="1400" dirty="0" smtClean="0">
                <a:solidFill>
                  <a:srgbClr val="0066FF"/>
                </a:solidFill>
                <a:latin typeface="Symbol" pitchFamily="18" charset="2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m </a:t>
            </a:r>
            <a:r>
              <a:rPr lang="en-US" sz="14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per bunch distribution</a:t>
            </a:r>
          </a:p>
          <a:p>
            <a:pPr eaLnBrk="1" hangingPunct="1">
              <a:buFont typeface="Wingdings"/>
              <a:buChar char="à"/>
              <a:defRPr/>
            </a:pPr>
            <a:r>
              <a:rPr lang="en-US" sz="14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RMS ~ 0.3</a:t>
            </a:r>
            <a:endParaRPr lang="en-US" sz="1200" dirty="0" smtClean="0">
              <a:solidFill>
                <a:srgbClr val="0066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8647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2"/>
          <p:cNvSpPr txBox="1">
            <a:spLocks/>
          </p:cNvSpPr>
          <p:nvPr/>
        </p:nvSpPr>
        <p:spPr bwMode="auto">
          <a:xfrm>
            <a:off x="6553200" y="6345238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6B8AED-CBBA-4523-9646-74B8556F7BF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552575" y="381000"/>
            <a:ext cx="7058025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/>
            <a:r>
              <a:rPr lang="it-IT" sz="2800" dirty="0" smtClean="0">
                <a:latin typeface="Arial Unicode MS" pitchFamily="34" charset="-128"/>
              </a:rPr>
              <a:t>The LHCb trigger </a:t>
            </a:r>
            <a:r>
              <a:rPr lang="it-IT" sz="2800" dirty="0" err="1" smtClean="0">
                <a:latin typeface="Arial Unicode MS" pitchFamily="34" charset="-128"/>
              </a:rPr>
              <a:t>system</a:t>
            </a:r>
            <a:endParaRPr lang="it-IT" sz="2800" dirty="0">
              <a:latin typeface="Arial Unicode MS" pitchFamily="34" charset="-128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679576" y="953188"/>
            <a:ext cx="4084704" cy="3234609"/>
            <a:chOff x="4679576" y="953188"/>
            <a:chExt cx="4084704" cy="3234609"/>
          </a:xfrm>
        </p:grpSpPr>
        <p:pic>
          <p:nvPicPr>
            <p:cNvPr id="8197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7243" y="953188"/>
              <a:ext cx="3347037" cy="3128514"/>
            </a:xfrm>
            <a:prstGeom prst="rect">
              <a:avLst/>
            </a:prstGeom>
            <a:noFill/>
            <a:ln w="38100">
              <a:solidFill>
                <a:srgbClr val="00A8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Bent Arrow 14"/>
            <p:cNvSpPr/>
            <p:nvPr/>
          </p:nvSpPr>
          <p:spPr>
            <a:xfrm>
              <a:off x="4679576" y="2755649"/>
              <a:ext cx="540323" cy="1432148"/>
            </a:xfrm>
            <a:prstGeom prst="bentArrow">
              <a:avLst/>
            </a:prstGeom>
            <a:solidFill>
              <a:srgbClr val="00A84C"/>
            </a:solidFill>
            <a:ln>
              <a:solidFill>
                <a:srgbClr val="00A8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00158" y="1344706"/>
            <a:ext cx="8486642" cy="5300209"/>
            <a:chOff x="599726" y="1344706"/>
            <a:chExt cx="8486642" cy="5300209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726" y="1344706"/>
              <a:ext cx="3353042" cy="4329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6" name="Group 15"/>
            <p:cNvGrpSpPr/>
            <p:nvPr/>
          </p:nvGrpSpPr>
          <p:grpSpPr>
            <a:xfrm>
              <a:off x="2827723" y="4280006"/>
              <a:ext cx="6258645" cy="2364909"/>
              <a:chOff x="2796987" y="4280006"/>
              <a:chExt cx="6258645" cy="2364909"/>
            </a:xfrm>
          </p:grpSpPr>
          <p:graphicFrame>
            <p:nvGraphicFramePr>
              <p:cNvPr id="5" name="Diagram 4"/>
              <p:cNvGraphicFramePr/>
              <p:nvPr>
                <p:extLst>
                  <p:ext uri="{D42A27DB-BD31-4B8C-83A1-F6EECF244321}">
                    <p14:modId xmlns:p14="http://schemas.microsoft.com/office/powerpoint/2010/main" val="3336465055"/>
                  </p:ext>
                </p:extLst>
              </p:nvPr>
            </p:nvGraphicFramePr>
            <p:xfrm>
              <a:off x="2796987" y="4280006"/>
              <a:ext cx="6258645" cy="2364909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5" r:lo="rId6" r:qs="rId7" r:cs="rId8"/>
              </a:graphicData>
            </a:graphic>
          </p:graphicFrame>
          <p:sp>
            <p:nvSpPr>
              <p:cNvPr id="22" name="Rectangle 3"/>
              <p:cNvSpPr txBox="1">
                <a:spLocks noChangeArrowheads="1"/>
              </p:cNvSpPr>
              <p:nvPr/>
            </p:nvSpPr>
            <p:spPr bwMode="auto">
              <a:xfrm>
                <a:off x="3640632" y="4308469"/>
                <a:ext cx="3436364" cy="751754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eaLnBrk="1" hangingPunct="1">
                  <a:buNone/>
                  <a:defRPr/>
                </a:pPr>
                <a:r>
                  <a:rPr lang="en-US" sz="1600" dirty="0" smtClean="0">
                    <a:solidFill>
                      <a:srgbClr val="7030A0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  <a:sym typeface="Wingdings" pitchFamily="2" charset="2"/>
                  </a:rPr>
                  <a:t>Dedicated output trigger lines</a:t>
                </a:r>
                <a:endParaRPr lang="en-US" sz="1200" baseline="30000" dirty="0" smtClean="0">
                  <a:solidFill>
                    <a:srgbClr val="7030A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2276248" y="5697711"/>
              <a:ext cx="820418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7030A0"/>
                  </a:solidFill>
                </a:rPr>
                <a:t>3 kHz</a:t>
              </a:r>
              <a:endParaRPr lang="en-GB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434098" y="4437239"/>
            <a:ext cx="2548539" cy="1629805"/>
            <a:chOff x="6434098" y="4437239"/>
            <a:chExt cx="2548539" cy="1629805"/>
          </a:xfrm>
        </p:grpSpPr>
        <p:sp>
          <p:nvSpPr>
            <p:cNvPr id="29" name="Rectangle 3"/>
            <p:cNvSpPr txBox="1">
              <a:spLocks noChangeArrowheads="1"/>
            </p:cNvSpPr>
            <p:nvPr/>
          </p:nvSpPr>
          <p:spPr bwMode="auto">
            <a:xfrm>
              <a:off x="6434098" y="4849768"/>
              <a:ext cx="2548539" cy="1217276"/>
            </a:xfrm>
            <a:prstGeom prst="rect">
              <a:avLst/>
            </a:prstGeom>
            <a:noFill/>
            <a:ln>
              <a:solidFill>
                <a:srgbClr val="0066FF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eaLnBrk="1" hangingPunct="1">
                <a:buNone/>
                <a:defRPr/>
              </a:pPr>
              <a:r>
                <a:rPr lang="en-US" sz="1600" dirty="0" smtClean="0">
                  <a:solidFill>
                    <a:srgbClr val="0066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630 TB of physics data,</a:t>
              </a:r>
            </a:p>
            <a:p>
              <a:pPr marL="0" indent="0" algn="ctr" eaLnBrk="1" hangingPunct="1">
                <a:buNone/>
                <a:defRPr/>
              </a:pPr>
              <a:r>
                <a:rPr lang="en-US" sz="1600" dirty="0">
                  <a:solidFill>
                    <a:srgbClr val="0066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p</a:t>
              </a:r>
              <a:r>
                <a:rPr lang="en-US" sz="1600" dirty="0" smtClean="0">
                  <a:solidFill>
                    <a:srgbClr val="0066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eak output of 920 MB/s, </a:t>
              </a:r>
            </a:p>
            <a:p>
              <a:pPr marL="0" indent="0" algn="ctr" eaLnBrk="1" hangingPunct="1">
                <a:buNone/>
                <a:defRPr/>
              </a:pPr>
              <a:r>
                <a:rPr lang="en-US" sz="1600" dirty="0" smtClean="0">
                  <a:solidFill>
                    <a:srgbClr val="0066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11,157,775,209 physics events gathered</a:t>
              </a:r>
            </a:p>
          </p:txBody>
        </p:sp>
        <p:sp>
          <p:nvSpPr>
            <p:cNvPr id="30" name="Bent Arrow 29"/>
            <p:cNvSpPr/>
            <p:nvPr/>
          </p:nvSpPr>
          <p:spPr>
            <a:xfrm rot="5400000">
              <a:off x="6985369" y="4005070"/>
              <a:ext cx="349919" cy="1214258"/>
            </a:xfrm>
            <a:prstGeom prst="bentArrow">
              <a:avLst/>
            </a:prstGeom>
            <a:solidFill>
              <a:srgbClr val="0066FF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69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552575" y="250372"/>
            <a:ext cx="7058025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/>
            <a:r>
              <a:rPr lang="it-IT" sz="2800" dirty="0" smtClean="0">
                <a:latin typeface="Arial Unicode MS" pitchFamily="34" charset="-128"/>
              </a:rPr>
              <a:t>Detector performance I</a:t>
            </a:r>
            <a:endParaRPr lang="it-IT" sz="2800" dirty="0">
              <a:latin typeface="Arial Unicode MS" pitchFamily="34" charset="-128"/>
            </a:endParaRPr>
          </a:p>
        </p:txBody>
      </p:sp>
      <p:sp>
        <p:nvSpPr>
          <p:cNvPr id="22" name="Slide Number Placeholder 32"/>
          <p:cNvSpPr txBox="1">
            <a:spLocks/>
          </p:cNvSpPr>
          <p:nvPr/>
        </p:nvSpPr>
        <p:spPr bwMode="auto">
          <a:xfrm>
            <a:off x="6553200" y="6345238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6B8AED-CBBA-4523-9646-74B8556F7BF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48689" y="1527816"/>
            <a:ext cx="4144666" cy="4032362"/>
            <a:chOff x="248689" y="1527816"/>
            <a:chExt cx="4144666" cy="4032362"/>
          </a:xfrm>
        </p:grpSpPr>
        <p:grpSp>
          <p:nvGrpSpPr>
            <p:cNvPr id="16" name="Group 15"/>
            <p:cNvGrpSpPr/>
            <p:nvPr/>
          </p:nvGrpSpPr>
          <p:grpSpPr>
            <a:xfrm>
              <a:off x="248689" y="1947307"/>
              <a:ext cx="4144666" cy="3612871"/>
              <a:chOff x="399570" y="1209901"/>
              <a:chExt cx="3411712" cy="2925222"/>
            </a:xfrm>
          </p:grpSpPr>
          <p:sp>
            <p:nvSpPr>
              <p:cNvPr id="12" name="Rectangle 3"/>
              <p:cNvSpPr txBox="1">
                <a:spLocks noChangeArrowheads="1"/>
              </p:cNvSpPr>
              <p:nvPr/>
            </p:nvSpPr>
            <p:spPr bwMode="auto">
              <a:xfrm>
                <a:off x="504746" y="3383369"/>
                <a:ext cx="3306536" cy="751754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eaLnBrk="1" hangingPunct="1">
                  <a:buNone/>
                  <a:defRPr/>
                </a:pPr>
                <a:r>
                  <a:rPr lang="en-US" sz="2000" dirty="0" smtClean="0">
                    <a:solidFill>
                      <a:srgbClr val="0066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  <a:sym typeface="Wingdings" pitchFamily="2" charset="2"/>
                  </a:rPr>
                  <a:t>Primary vertex resolution </a:t>
                </a:r>
                <a:r>
                  <a:rPr lang="en-US" sz="2000" dirty="0" smtClean="0">
                    <a:solidFill>
                      <a:srgbClr val="FF0000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  <a:sym typeface="Wingdings" pitchFamily="2" charset="2"/>
                  </a:rPr>
                  <a:t>~16 </a:t>
                </a:r>
                <a:r>
                  <a:rPr lang="en-US" sz="2000" dirty="0" smtClean="0">
                    <a:solidFill>
                      <a:srgbClr val="FF0000"/>
                    </a:solidFill>
                    <a:latin typeface="Symbol" pitchFamily="18" charset="2"/>
                    <a:ea typeface="Arial Unicode MS" pitchFamily="34" charset="-128"/>
                    <a:cs typeface="Arial Unicode MS" pitchFamily="34" charset="-128"/>
                    <a:sym typeface="Wingdings" pitchFamily="2" charset="2"/>
                  </a:rPr>
                  <a:t>m</a:t>
                </a:r>
                <a:r>
                  <a:rPr lang="en-US" sz="2000" dirty="0" smtClean="0">
                    <a:solidFill>
                      <a:srgbClr val="FF0000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  <a:sym typeface="Wingdings" pitchFamily="2" charset="2"/>
                  </a:rPr>
                  <a:t>m</a:t>
                </a:r>
              </a:p>
            </p:txBody>
          </p:sp>
          <p:pic>
            <p:nvPicPr>
              <p:cNvPr id="9218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264" y="1209902"/>
                <a:ext cx="3267075" cy="2228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" name="Rectangle 1"/>
              <p:cNvSpPr/>
              <p:nvPr/>
            </p:nvSpPr>
            <p:spPr>
              <a:xfrm>
                <a:off x="399570" y="1209901"/>
                <a:ext cx="3411711" cy="256691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3" name="Rectangle 3"/>
            <p:cNvSpPr txBox="1">
              <a:spLocks noChangeArrowheads="1"/>
            </p:cNvSpPr>
            <p:nvPr/>
          </p:nvSpPr>
          <p:spPr bwMode="auto">
            <a:xfrm>
              <a:off x="329711" y="1527816"/>
              <a:ext cx="4016895" cy="928473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eaLnBrk="1" hangingPunct="1">
                <a:buNone/>
                <a:defRPr/>
              </a:pPr>
              <a:r>
                <a:rPr lang="en-US" sz="2000" dirty="0" smtClean="0">
                  <a:solidFill>
                    <a:srgbClr val="FF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Vertex resolution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702627" y="1001706"/>
            <a:ext cx="4219389" cy="5014394"/>
            <a:chOff x="4702627" y="1001706"/>
            <a:chExt cx="4219389" cy="5014394"/>
          </a:xfrm>
        </p:grpSpPr>
        <p:sp>
          <p:nvSpPr>
            <p:cNvPr id="28" name="Rectangle 3"/>
            <p:cNvSpPr txBox="1">
              <a:spLocks noChangeArrowheads="1"/>
            </p:cNvSpPr>
            <p:nvPr/>
          </p:nvSpPr>
          <p:spPr bwMode="auto">
            <a:xfrm>
              <a:off x="4818743" y="4714872"/>
              <a:ext cx="4103273" cy="1154371"/>
            </a:xfrm>
            <a:prstGeom prst="rect">
              <a:avLst/>
            </a:prstGeom>
            <a:solidFill>
              <a:schemeClr val="bg1"/>
            </a:solidFill>
            <a:ln>
              <a:noFill/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eaLnBrk="1" hangingPunct="1">
                <a:buNone/>
                <a:defRPr/>
              </a:pPr>
              <a:r>
                <a:rPr lang="en-US" sz="1800" dirty="0" smtClean="0">
                  <a:solidFill>
                    <a:srgbClr val="0066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Accurate field map and alignment</a:t>
              </a:r>
              <a:endParaRPr lang="en-US" sz="1800" dirty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endParaRPr>
            </a:p>
            <a:p>
              <a:pPr marL="0" indent="0" eaLnBrk="1" hangingPunct="1">
                <a:buNone/>
                <a:defRPr/>
              </a:pPr>
              <a:r>
                <a:rPr lang="en-US" sz="1800" dirty="0" smtClean="0">
                  <a:solidFill>
                    <a:srgbClr val="0066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Momentum resolution: </a:t>
              </a:r>
              <a:r>
                <a:rPr lang="en-US" sz="1800" dirty="0" smtClean="0">
                  <a:solidFill>
                    <a:srgbClr val="FF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0.2% - 0.4%</a:t>
              </a:r>
              <a:endParaRPr lang="en-US" sz="1800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endParaRPr>
            </a:p>
            <a:p>
              <a:pPr marL="0" indent="0" eaLnBrk="1" hangingPunct="1">
                <a:buNone/>
                <a:defRPr/>
              </a:pPr>
              <a:r>
                <a:rPr lang="en-US" sz="1800" dirty="0" smtClean="0">
                  <a:solidFill>
                    <a:srgbClr val="0066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Mass resolution:  </a:t>
              </a:r>
              <a:r>
                <a:rPr lang="en-US" sz="1800" dirty="0" smtClean="0">
                  <a:solidFill>
                    <a:srgbClr val="FF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J/</a:t>
              </a:r>
              <a:r>
                <a:rPr lang="el-GR" sz="1800" dirty="0" smtClean="0">
                  <a:solidFill>
                    <a:srgbClr val="FF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ψ</a:t>
              </a:r>
              <a:r>
                <a:rPr lang="en-US" sz="1800" dirty="0" smtClean="0">
                  <a:solidFill>
                    <a:srgbClr val="FF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 = 13 MeV</a:t>
              </a:r>
            </a:p>
            <a:p>
              <a:pPr marL="0" indent="0" eaLnBrk="1" hangingPunct="1">
                <a:buNone/>
                <a:defRPr/>
              </a:pPr>
              <a:endParaRPr lang="en-US" sz="1800" dirty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endParaRPr>
            </a:p>
            <a:p>
              <a:pPr marL="0" indent="0" eaLnBrk="1" hangingPunct="1">
                <a:buNone/>
                <a:defRPr/>
              </a:pPr>
              <a:endParaRPr lang="en-US" sz="18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endParaRPr>
            </a:p>
            <a:p>
              <a:pPr marL="0" indent="0" eaLnBrk="1" hangingPunct="1">
                <a:buNone/>
                <a:defRPr/>
              </a:pPr>
              <a:endParaRPr lang="en-US" sz="18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4818743" y="1465943"/>
              <a:ext cx="3991428" cy="3248929"/>
              <a:chOff x="5655448" y="3612177"/>
              <a:chExt cx="3380395" cy="2683159"/>
            </a:xfrm>
          </p:grpSpPr>
          <p:pic>
            <p:nvPicPr>
              <p:cNvPr id="9220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5448" y="3612177"/>
                <a:ext cx="3380395" cy="26831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7192255" y="4420087"/>
                <a:ext cx="860612" cy="564064"/>
              </a:xfrm>
              <a:prstGeom prst="rect">
                <a:avLst/>
              </a:prstGeom>
              <a:noFill/>
              <a:ln>
                <a:solidFill>
                  <a:srgbClr val="00A84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 flipH="1">
                <a:off x="6024284" y="4420087"/>
                <a:ext cx="1167971" cy="647212"/>
              </a:xfrm>
              <a:prstGeom prst="line">
                <a:avLst/>
              </a:prstGeom>
              <a:ln w="28575">
                <a:solidFill>
                  <a:srgbClr val="00A84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H="1">
                <a:off x="6024284" y="4984151"/>
                <a:ext cx="1167971" cy="1034855"/>
              </a:xfrm>
              <a:prstGeom prst="line">
                <a:avLst/>
              </a:prstGeom>
              <a:ln w="28575">
                <a:solidFill>
                  <a:srgbClr val="00A84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H="1">
                <a:off x="7383316" y="4984151"/>
                <a:ext cx="669552" cy="1034855"/>
              </a:xfrm>
              <a:prstGeom prst="line">
                <a:avLst/>
              </a:prstGeom>
              <a:ln w="28575">
                <a:solidFill>
                  <a:srgbClr val="00A84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16" name="Straight Connector 9215"/>
              <p:cNvCxnSpPr/>
              <p:nvPr/>
            </p:nvCxnSpPr>
            <p:spPr>
              <a:xfrm flipH="1">
                <a:off x="7383316" y="4420087"/>
                <a:ext cx="669551" cy="660826"/>
              </a:xfrm>
              <a:prstGeom prst="line">
                <a:avLst/>
              </a:prstGeom>
              <a:ln w="28575">
                <a:solidFill>
                  <a:srgbClr val="00A84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221" name="Picture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4284" y="5080913"/>
                <a:ext cx="1359032" cy="9380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8" name="Rectangle 37"/>
              <p:cNvSpPr/>
              <p:nvPr/>
            </p:nvSpPr>
            <p:spPr>
              <a:xfrm>
                <a:off x="6024282" y="5067299"/>
                <a:ext cx="1359034" cy="953461"/>
              </a:xfrm>
              <a:prstGeom prst="rect">
                <a:avLst/>
              </a:prstGeom>
              <a:noFill/>
              <a:ln>
                <a:solidFill>
                  <a:srgbClr val="00A84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Rectangle 3"/>
              <p:cNvSpPr txBox="1">
                <a:spLocks noChangeArrowheads="1"/>
              </p:cNvSpPr>
              <p:nvPr/>
            </p:nvSpPr>
            <p:spPr bwMode="auto">
              <a:xfrm>
                <a:off x="6369289" y="5226875"/>
                <a:ext cx="646234" cy="311165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eaLnBrk="1" hangingPunct="1">
                  <a:buNone/>
                  <a:defRPr/>
                </a:pPr>
                <a:r>
                  <a:rPr lang="en-US" sz="1200" dirty="0" smtClean="0">
                    <a:solidFill>
                      <a:srgbClr val="00A84C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  <a:sym typeface="Wingdings" pitchFamily="2" charset="2"/>
                  </a:rPr>
                  <a:t>Y(1S)</a:t>
                </a:r>
              </a:p>
            </p:txBody>
          </p:sp>
          <p:sp>
            <p:nvSpPr>
              <p:cNvPr id="43" name="Rectangle 3"/>
              <p:cNvSpPr txBox="1">
                <a:spLocks noChangeArrowheads="1"/>
              </p:cNvSpPr>
              <p:nvPr/>
            </p:nvSpPr>
            <p:spPr bwMode="auto">
              <a:xfrm>
                <a:off x="6584441" y="5420145"/>
                <a:ext cx="646234" cy="311165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eaLnBrk="1" hangingPunct="1">
                  <a:buNone/>
                  <a:defRPr/>
                </a:pPr>
                <a:r>
                  <a:rPr lang="en-US" sz="1200" dirty="0" smtClean="0">
                    <a:solidFill>
                      <a:srgbClr val="00A84C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  <a:sym typeface="Wingdings" pitchFamily="2" charset="2"/>
                  </a:rPr>
                  <a:t>Y(2S)</a:t>
                </a:r>
              </a:p>
            </p:txBody>
          </p:sp>
          <p:sp>
            <p:nvSpPr>
              <p:cNvPr id="44" name="Rectangle 3"/>
              <p:cNvSpPr txBox="1">
                <a:spLocks noChangeArrowheads="1"/>
              </p:cNvSpPr>
              <p:nvPr/>
            </p:nvSpPr>
            <p:spPr bwMode="auto">
              <a:xfrm>
                <a:off x="6799303" y="5588645"/>
                <a:ext cx="646234" cy="311165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eaLnBrk="1" hangingPunct="1">
                  <a:buNone/>
                  <a:defRPr/>
                </a:pPr>
                <a:r>
                  <a:rPr lang="en-US" sz="1200" dirty="0" smtClean="0">
                    <a:solidFill>
                      <a:srgbClr val="00A84C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  <a:sym typeface="Wingdings" pitchFamily="2" charset="2"/>
                  </a:rPr>
                  <a:t>Y(3S)</a:t>
                </a:r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4702627" y="1362078"/>
              <a:ext cx="4219389" cy="465402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3"/>
            <p:cNvSpPr txBox="1">
              <a:spLocks noChangeArrowheads="1"/>
            </p:cNvSpPr>
            <p:nvPr/>
          </p:nvSpPr>
          <p:spPr bwMode="auto">
            <a:xfrm>
              <a:off x="4818743" y="1001706"/>
              <a:ext cx="4016895" cy="928473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eaLnBrk="1" hangingPunct="1">
                <a:buNone/>
                <a:defRPr/>
              </a:pPr>
              <a:r>
                <a:rPr lang="en-US" sz="2000" dirty="0" smtClean="0">
                  <a:solidFill>
                    <a:srgbClr val="FF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Momentum resolution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803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2"/>
          <p:cNvSpPr txBox="1">
            <a:spLocks/>
          </p:cNvSpPr>
          <p:nvPr/>
        </p:nvSpPr>
        <p:spPr bwMode="auto">
          <a:xfrm>
            <a:off x="6553200" y="6345238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6B8AED-CBBA-4523-9646-74B8556F7BF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552575" y="250372"/>
            <a:ext cx="7058025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/>
            <a:r>
              <a:rPr lang="it-IT" sz="2800" dirty="0" smtClean="0">
                <a:latin typeface="Arial Unicode MS" pitchFamily="34" charset="-128"/>
              </a:rPr>
              <a:t>Detector performance II</a:t>
            </a:r>
            <a:endParaRPr lang="it-IT" sz="2800" dirty="0">
              <a:latin typeface="Arial Unicode MS" pitchFamily="34" charset="-12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38343" y="1146062"/>
            <a:ext cx="4312797" cy="4176818"/>
            <a:chOff x="338343" y="1146062"/>
            <a:chExt cx="4312797" cy="4176818"/>
          </a:xfrm>
        </p:grpSpPr>
        <p:grpSp>
          <p:nvGrpSpPr>
            <p:cNvPr id="18" name="Group 17"/>
            <p:cNvGrpSpPr/>
            <p:nvPr/>
          </p:nvGrpSpPr>
          <p:grpSpPr>
            <a:xfrm>
              <a:off x="338343" y="1487043"/>
              <a:ext cx="4312797" cy="3835837"/>
              <a:chOff x="4647318" y="2732298"/>
              <a:chExt cx="3743645" cy="3040481"/>
            </a:xfrm>
          </p:grpSpPr>
          <p:sp>
            <p:nvSpPr>
              <p:cNvPr id="13" name="Rectangle 3"/>
              <p:cNvSpPr txBox="1">
                <a:spLocks noChangeArrowheads="1"/>
              </p:cNvSpPr>
              <p:nvPr/>
            </p:nvSpPr>
            <p:spPr bwMode="auto">
              <a:xfrm>
                <a:off x="4721758" y="5021025"/>
                <a:ext cx="3646156" cy="7517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headEnd/>
                <a:tailEnd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eaLnBrk="1" hangingPunct="1">
                  <a:buNone/>
                  <a:defRPr/>
                </a:pPr>
                <a:r>
                  <a:rPr lang="en-US" sz="1800" dirty="0" smtClean="0">
                    <a:solidFill>
                      <a:srgbClr val="0066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  <a:sym typeface="Wingdings" pitchFamily="2" charset="2"/>
                  </a:rPr>
                  <a:t>Resolution from prompt J/</a:t>
                </a:r>
                <a:r>
                  <a:rPr lang="el-GR" sz="1800" dirty="0" smtClean="0">
                    <a:solidFill>
                      <a:srgbClr val="0066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  <a:sym typeface="Wingdings" pitchFamily="2" charset="2"/>
                  </a:rPr>
                  <a:t>ψ</a:t>
                </a:r>
                <a:r>
                  <a:rPr lang="en-US" sz="1800" dirty="0" smtClean="0">
                    <a:solidFill>
                      <a:srgbClr val="FF0000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  <a:sym typeface="Wingdings" pitchFamily="2" charset="2"/>
                  </a:rPr>
                  <a:t>: </a:t>
                </a:r>
                <a:r>
                  <a:rPr lang="el-GR" sz="1800" dirty="0" smtClean="0">
                    <a:solidFill>
                      <a:srgbClr val="FF0000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  <a:sym typeface="Wingdings" pitchFamily="2" charset="2"/>
                  </a:rPr>
                  <a:t>σ</a:t>
                </a:r>
                <a:r>
                  <a:rPr lang="en-US" sz="1800" baseline="-25000" dirty="0" smtClean="0">
                    <a:solidFill>
                      <a:srgbClr val="FF0000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  <a:sym typeface="Wingdings" pitchFamily="2" charset="2"/>
                  </a:rPr>
                  <a:t>t</a:t>
                </a:r>
                <a:r>
                  <a:rPr lang="en-US" sz="1800" dirty="0" smtClean="0">
                    <a:solidFill>
                      <a:srgbClr val="FF0000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  <a:sym typeface="Wingdings" pitchFamily="2" charset="2"/>
                  </a:rPr>
                  <a:t> = 50 </a:t>
                </a:r>
                <a:r>
                  <a:rPr lang="en-US" sz="1800" dirty="0" err="1" smtClean="0">
                    <a:solidFill>
                      <a:srgbClr val="FF0000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  <a:sym typeface="Wingdings" pitchFamily="2" charset="2"/>
                  </a:rPr>
                  <a:t>fs</a:t>
                </a:r>
                <a:endParaRPr lang="en-GB" sz="1800" dirty="0"/>
              </a:p>
              <a:p>
                <a:pPr marL="0" indent="0">
                  <a:buNone/>
                </a:pPr>
                <a:r>
                  <a:rPr lang="en-GB" sz="1400" dirty="0">
                    <a:solidFill>
                      <a:srgbClr val="FF6600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[LHCb-CONF-2011-049] </a:t>
                </a:r>
              </a:p>
              <a:p>
                <a:pPr marL="0" indent="0" eaLnBrk="1" hangingPunct="1">
                  <a:buNone/>
                  <a:defRPr/>
                </a:pPr>
                <a:endParaRPr lang="en-US" sz="1800" dirty="0" smtClean="0">
                  <a:solidFill>
                    <a:srgbClr val="FF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endParaRPr>
              </a:p>
            </p:txBody>
          </p:sp>
          <p:grpSp>
            <p:nvGrpSpPr>
              <p:cNvPr id="17" name="Group 16"/>
              <p:cNvGrpSpPr/>
              <p:nvPr/>
            </p:nvGrpSpPr>
            <p:grpSpPr>
              <a:xfrm>
                <a:off x="4647318" y="2732298"/>
                <a:ext cx="3743645" cy="2853994"/>
                <a:chOff x="4647318" y="2732298"/>
                <a:chExt cx="3743645" cy="2853994"/>
              </a:xfrm>
            </p:grpSpPr>
            <p:pic>
              <p:nvPicPr>
                <p:cNvPr id="9219" name="Picture 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47578" y="2732298"/>
                  <a:ext cx="3743385" cy="23574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4" name="Rectangle 13"/>
                <p:cNvSpPr/>
                <p:nvPr/>
              </p:nvSpPr>
              <p:spPr>
                <a:xfrm>
                  <a:off x="4647318" y="2732298"/>
                  <a:ext cx="3720595" cy="2853994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" name="Rectangle 3"/>
                <p:cNvSpPr txBox="1">
                  <a:spLocks noChangeArrowheads="1"/>
                </p:cNvSpPr>
                <p:nvPr/>
              </p:nvSpPr>
              <p:spPr bwMode="auto">
                <a:xfrm>
                  <a:off x="5875843" y="3829665"/>
                  <a:ext cx="1457149" cy="751754"/>
                </a:xfrm>
                <a:prstGeom prst="rect">
                  <a:avLst/>
                </a:prstGeom>
                <a:noFill/>
                <a:ln>
                  <a:noFill/>
                  <a:headEnd/>
                  <a:tailEnd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eaLnBrk="1" hangingPunct="1">
                    <a:buNone/>
                    <a:defRPr/>
                  </a:pPr>
                  <a:r>
                    <a:rPr lang="en-US" sz="1600" dirty="0" smtClean="0">
                      <a:solidFill>
                        <a:srgbClr val="00A84C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  <a:sym typeface="Wingdings" pitchFamily="2" charset="2"/>
                    </a:rPr>
                    <a:t>prompt J/</a:t>
                  </a:r>
                  <a:r>
                    <a:rPr lang="el-GR" sz="1600" dirty="0" smtClean="0">
                      <a:solidFill>
                        <a:srgbClr val="00A84C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  <a:sym typeface="Wingdings" pitchFamily="2" charset="2"/>
                    </a:rPr>
                    <a:t>ψ</a:t>
                  </a:r>
                  <a:endParaRPr lang="en-US" sz="1600" dirty="0" smtClean="0">
                    <a:solidFill>
                      <a:srgbClr val="00A84C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  <a:sym typeface="Wingdings" pitchFamily="2" charset="2"/>
                  </a:endParaRPr>
                </a:p>
              </p:txBody>
            </p:sp>
            <p:cxnSp>
              <p:nvCxnSpPr>
                <p:cNvPr id="4" name="Straight Arrow Connector 3"/>
                <p:cNvCxnSpPr/>
                <p:nvPr/>
              </p:nvCxnSpPr>
              <p:spPr>
                <a:xfrm flipH="1" flipV="1">
                  <a:off x="5992444" y="3549855"/>
                  <a:ext cx="139414" cy="361149"/>
                </a:xfrm>
                <a:prstGeom prst="straightConnector1">
                  <a:avLst/>
                </a:prstGeom>
                <a:ln w="28575">
                  <a:solidFill>
                    <a:srgbClr val="00A84C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6" name="Rectangle 3"/>
            <p:cNvSpPr txBox="1">
              <a:spLocks noChangeArrowheads="1"/>
            </p:cNvSpPr>
            <p:nvPr/>
          </p:nvSpPr>
          <p:spPr bwMode="auto">
            <a:xfrm>
              <a:off x="338589" y="1146062"/>
              <a:ext cx="4285997" cy="928473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eaLnBrk="1" hangingPunct="1">
                <a:buNone/>
                <a:defRPr/>
              </a:pPr>
              <a:r>
                <a:rPr lang="en-US" sz="2000" dirty="0" smtClean="0">
                  <a:solidFill>
                    <a:srgbClr val="FF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Lifetime resolution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838641" y="1764534"/>
            <a:ext cx="4285997" cy="4395964"/>
            <a:chOff x="4838641" y="1764534"/>
            <a:chExt cx="4285997" cy="4395964"/>
          </a:xfrm>
        </p:grpSpPr>
        <p:grpSp>
          <p:nvGrpSpPr>
            <p:cNvPr id="19" name="Group 18"/>
            <p:cNvGrpSpPr/>
            <p:nvPr/>
          </p:nvGrpSpPr>
          <p:grpSpPr>
            <a:xfrm>
              <a:off x="4916092" y="2107080"/>
              <a:ext cx="4113340" cy="4053418"/>
              <a:chOff x="399569" y="3430012"/>
              <a:chExt cx="3411711" cy="2993838"/>
            </a:xfrm>
          </p:grpSpPr>
          <p:pic>
            <p:nvPicPr>
              <p:cNvPr id="11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745" y="3430012"/>
                <a:ext cx="3273398" cy="23092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399569" y="3440025"/>
                <a:ext cx="3411711" cy="298382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Rectangle 3"/>
              <p:cNvSpPr txBox="1">
                <a:spLocks noChangeArrowheads="1"/>
              </p:cNvSpPr>
              <p:nvPr/>
            </p:nvSpPr>
            <p:spPr bwMode="auto">
              <a:xfrm>
                <a:off x="458580" y="5645418"/>
                <a:ext cx="3319563" cy="751754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eaLnBrk="1" hangingPunct="1">
                  <a:buNone/>
                  <a:defRPr/>
                </a:pPr>
                <a:r>
                  <a:rPr lang="en-US" sz="1800" dirty="0" smtClean="0">
                    <a:solidFill>
                      <a:srgbClr val="0066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  <a:sym typeface="Wingdings" pitchFamily="2" charset="2"/>
                  </a:rPr>
                  <a:t>Particle ID with RICH:</a:t>
                </a:r>
              </a:p>
              <a:p>
                <a:pPr marL="0" indent="0" eaLnBrk="1" hangingPunct="1">
                  <a:buNone/>
                  <a:defRPr/>
                </a:pPr>
                <a:r>
                  <a:rPr lang="en-US" sz="1800" dirty="0" smtClean="0">
                    <a:solidFill>
                      <a:srgbClr val="FF0000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  <a:sym typeface="Wingdings" pitchFamily="2" charset="2"/>
                  </a:rPr>
                  <a:t>~ 96% </a:t>
                </a:r>
                <a:r>
                  <a:rPr lang="en-US" sz="1800" dirty="0" err="1" smtClean="0">
                    <a:solidFill>
                      <a:srgbClr val="FF0000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  <a:sym typeface="Wingdings" pitchFamily="2" charset="2"/>
                  </a:rPr>
                  <a:t>Kaon</a:t>
                </a:r>
                <a:r>
                  <a:rPr lang="en-US" sz="1800" dirty="0" smtClean="0">
                    <a:solidFill>
                      <a:srgbClr val="FF0000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  <a:sym typeface="Wingdings" pitchFamily="2" charset="2"/>
                  </a:rPr>
                  <a:t> ID efficiency</a:t>
                </a:r>
              </a:p>
              <a:p>
                <a:pPr marL="0" indent="0" eaLnBrk="1" hangingPunct="1">
                  <a:buNone/>
                  <a:defRPr/>
                </a:pPr>
                <a:r>
                  <a:rPr lang="en-US" sz="1800" dirty="0" smtClean="0">
                    <a:solidFill>
                      <a:srgbClr val="FF0000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  <a:sym typeface="Wingdings" pitchFamily="2" charset="2"/>
                  </a:rPr>
                  <a:t>~ 7% </a:t>
                </a:r>
                <a:r>
                  <a:rPr lang="en-US" sz="1800" dirty="0" err="1" smtClean="0">
                    <a:solidFill>
                      <a:srgbClr val="FF0000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  <a:sym typeface="Wingdings" pitchFamily="2" charset="2"/>
                  </a:rPr>
                  <a:t>misID</a:t>
                </a:r>
                <a:r>
                  <a:rPr lang="en-US" sz="1800" dirty="0" smtClean="0">
                    <a:solidFill>
                      <a:srgbClr val="FF0000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  <a:sym typeface="Wingdings" pitchFamily="2" charset="2"/>
                  </a:rPr>
                  <a:t> </a:t>
                </a:r>
                <a:r>
                  <a:rPr lang="en-US" sz="1800" dirty="0" smtClean="0">
                    <a:solidFill>
                      <a:srgbClr val="FF0000"/>
                    </a:solidFill>
                    <a:latin typeface="Symbol" pitchFamily="18" charset="2"/>
                    <a:ea typeface="Arial Unicode MS" pitchFamily="34" charset="-128"/>
                    <a:cs typeface="Arial Unicode MS" pitchFamily="34" charset="-128"/>
                    <a:sym typeface="Wingdings" pitchFamily="2" charset="2"/>
                  </a:rPr>
                  <a:t>p</a:t>
                </a:r>
                <a:r>
                  <a:rPr lang="en-US" sz="1800" dirty="0" smtClean="0">
                    <a:solidFill>
                      <a:srgbClr val="FF0000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  <a:sym typeface="Wingdings" pitchFamily="2" charset="2"/>
                  </a:rPr>
                  <a:t>  K</a:t>
                </a:r>
              </a:p>
            </p:txBody>
          </p:sp>
        </p:grpSp>
        <p:sp>
          <p:nvSpPr>
            <p:cNvPr id="21" name="Rectangle 3"/>
            <p:cNvSpPr txBox="1">
              <a:spLocks noChangeArrowheads="1"/>
            </p:cNvSpPr>
            <p:nvPr/>
          </p:nvSpPr>
          <p:spPr bwMode="auto">
            <a:xfrm>
              <a:off x="4838641" y="1764534"/>
              <a:ext cx="4285997" cy="928473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eaLnBrk="1" hangingPunct="1">
                <a:buNone/>
                <a:defRPr/>
              </a:pPr>
              <a:r>
                <a:rPr lang="en-US" sz="2000" dirty="0" smtClean="0">
                  <a:solidFill>
                    <a:srgbClr val="FF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Particle </a:t>
              </a:r>
              <a:r>
                <a:rPr lang="en-US" sz="2000" dirty="0" err="1" smtClean="0">
                  <a:solidFill>
                    <a:srgbClr val="FF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IDentification</a:t>
              </a:r>
              <a:endParaRPr lang="en-US" sz="20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397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2"/>
          <p:cNvSpPr txBox="1">
            <a:spLocks/>
          </p:cNvSpPr>
          <p:nvPr/>
        </p:nvSpPr>
        <p:spPr bwMode="auto">
          <a:xfrm>
            <a:off x="6553200" y="6345238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6B8AED-CBBA-4523-9646-74B8556F7BF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552575" y="250372"/>
            <a:ext cx="7058025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/>
            <a:r>
              <a:rPr lang="it-IT" sz="2800" dirty="0" smtClean="0">
                <a:latin typeface="Arial Unicode MS" pitchFamily="34" charset="-128"/>
              </a:rPr>
              <a:t>Offline processing and production</a:t>
            </a:r>
            <a:endParaRPr lang="it-IT" sz="2800" dirty="0">
              <a:latin typeface="Arial Unicode MS" pitchFamily="34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115" y="878541"/>
            <a:ext cx="4514430" cy="2618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114" y="3328857"/>
            <a:ext cx="4514431" cy="3381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165100" y="1968836"/>
            <a:ext cx="4098014" cy="272004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sz="1800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Re-processed entire dataset  (1.1fb</a:t>
            </a:r>
            <a:r>
              <a:rPr lang="en-US" sz="1800" baseline="30000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-1</a:t>
            </a:r>
            <a:r>
              <a:rPr lang="en-US" sz="1800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 b</a:t>
            </a:r>
            <a:r>
              <a:rPr lang="it-IT" sz="1800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y end-</a:t>
            </a:r>
            <a:r>
              <a:rPr lang="it-IT" sz="1800" dirty="0" err="1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November</a:t>
            </a:r>
            <a:r>
              <a:rPr lang="it-IT" sz="1800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 </a:t>
            </a:r>
            <a:r>
              <a:rPr lang="it-IT" sz="1800" dirty="0" err="1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already</a:t>
            </a:r>
            <a:r>
              <a:rPr lang="it-IT" sz="1800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!</a:t>
            </a:r>
          </a:p>
          <a:p>
            <a:pPr marL="0" indent="0" eaLnBrk="1" hangingPunct="1">
              <a:buNone/>
              <a:defRPr/>
            </a:pPr>
            <a:endParaRPr lang="it-IT" sz="1600" dirty="0" smtClean="0">
              <a:solidFill>
                <a:srgbClr val="FF66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  <a:p>
            <a:pPr eaLnBrk="1" hangingPunct="1">
              <a:buFont typeface="Wingdings"/>
              <a:buChar char="à"/>
              <a:defRPr/>
            </a:pPr>
            <a:r>
              <a:rPr lang="it-IT" sz="1600" dirty="0" err="1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Thanks</a:t>
            </a:r>
            <a:r>
              <a:rPr lang="it-IT" sz="16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 to </a:t>
            </a:r>
            <a:r>
              <a:rPr lang="it-IT" sz="1600" dirty="0" err="1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availability</a:t>
            </a:r>
            <a:r>
              <a:rPr lang="it-IT" sz="16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 of </a:t>
            </a:r>
            <a:r>
              <a:rPr lang="it-IT" sz="1600" dirty="0" err="1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computing</a:t>
            </a:r>
            <a:r>
              <a:rPr lang="it-IT" sz="16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 </a:t>
            </a:r>
            <a:r>
              <a:rPr lang="it-IT" sz="1600" dirty="0" err="1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groups</a:t>
            </a:r>
            <a:endParaRPr lang="en-US" sz="1600" dirty="0">
              <a:solidFill>
                <a:srgbClr val="0066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  <a:p>
            <a:pPr eaLnBrk="1" hangingPunct="1">
              <a:buFont typeface="Wingdings"/>
              <a:buChar char="à"/>
              <a:defRPr/>
            </a:pPr>
            <a:r>
              <a:rPr lang="it-IT" sz="1600" dirty="0" err="1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Thanks</a:t>
            </a:r>
            <a:r>
              <a:rPr lang="it-IT" sz="16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 of </a:t>
            </a:r>
            <a:r>
              <a:rPr lang="it-IT" sz="1600" dirty="0" err="1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usage</a:t>
            </a:r>
            <a:r>
              <a:rPr lang="it-IT" sz="16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 of Tier-2 </a:t>
            </a:r>
            <a:r>
              <a:rPr lang="it-IT" sz="1600" dirty="0" err="1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sites</a:t>
            </a:r>
            <a:r>
              <a:rPr lang="it-IT" sz="16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 for re-processing</a:t>
            </a:r>
          </a:p>
          <a:p>
            <a:pPr eaLnBrk="1" hangingPunct="1">
              <a:buFont typeface="Wingdings"/>
              <a:buChar char="à"/>
              <a:defRPr/>
            </a:pPr>
            <a:endParaRPr lang="it-IT" sz="1600" dirty="0">
              <a:solidFill>
                <a:srgbClr val="0066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  <a:p>
            <a:pPr eaLnBrk="1" hangingPunct="1">
              <a:buFont typeface="Wingdings"/>
              <a:buChar char="à"/>
              <a:defRPr/>
            </a:pPr>
            <a:r>
              <a:rPr lang="it-IT" sz="1600" dirty="0" err="1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Allowed</a:t>
            </a:r>
            <a:r>
              <a:rPr lang="it-IT" sz="16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 LHCb to </a:t>
            </a:r>
            <a:r>
              <a:rPr lang="it-IT" sz="1600" dirty="0" err="1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write</a:t>
            </a:r>
            <a:r>
              <a:rPr lang="it-IT" sz="16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 3 kHz on tape</a:t>
            </a:r>
          </a:p>
        </p:txBody>
      </p:sp>
      <p:sp>
        <p:nvSpPr>
          <p:cNvPr id="8" name="Slide Number Placeholder 32"/>
          <p:cNvSpPr txBox="1">
            <a:spLocks/>
          </p:cNvSpPr>
          <p:nvPr/>
        </p:nvSpPr>
        <p:spPr bwMode="auto">
          <a:xfrm>
            <a:off x="7619999" y="6488113"/>
            <a:ext cx="1284545" cy="365125"/>
          </a:xfrm>
          <a:prstGeom prst="rect">
            <a:avLst/>
          </a:prstGeom>
          <a:solidFill>
            <a:schemeClr val="bg1"/>
          </a:solidFill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6B8AED-CBBA-4523-9646-74B8556F7BF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86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2"/>
          <p:cNvSpPr txBox="1">
            <a:spLocks/>
          </p:cNvSpPr>
          <p:nvPr/>
        </p:nvSpPr>
        <p:spPr bwMode="auto">
          <a:xfrm>
            <a:off x="6553200" y="6345238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6B8AED-CBBA-4523-9646-74B8556F7BF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6142"/>
          </a:xfrm>
        </p:spPr>
        <p:txBody>
          <a:bodyPr/>
          <a:lstStyle/>
          <a:p>
            <a:r>
              <a:rPr lang="en-US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Selected LHCb physics results</a:t>
            </a:r>
            <a:endParaRPr lang="en-US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Rectangle 4"/>
          <p:cNvSpPr/>
          <p:nvPr/>
        </p:nvSpPr>
        <p:spPr>
          <a:xfrm rot="21397980">
            <a:off x="3178948" y="2610950"/>
            <a:ext cx="3090911" cy="738664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sz="1400" dirty="0" smtClean="0">
                <a:solidFill>
                  <a:srgbClr val="FF6600"/>
                </a:solidFill>
              </a:rPr>
              <a:t>See A. Ukleja,</a:t>
            </a:r>
          </a:p>
          <a:p>
            <a:pPr algn="ctr"/>
            <a:r>
              <a:rPr lang="en-GB" sz="1400" dirty="0" smtClean="0">
                <a:solidFill>
                  <a:srgbClr val="0066FF"/>
                </a:solidFill>
              </a:rPr>
              <a:t>“Results on charm physics in LHCb” </a:t>
            </a:r>
          </a:p>
          <a:p>
            <a:pPr algn="ctr"/>
            <a:r>
              <a:rPr lang="en-GB" sz="1400" dirty="0" smtClean="0">
                <a:solidFill>
                  <a:srgbClr val="FF6600"/>
                </a:solidFill>
              </a:rPr>
              <a:t>17:35 on 9 January</a:t>
            </a:r>
            <a:endParaRPr lang="en-GB" sz="1400" dirty="0">
              <a:solidFill>
                <a:srgbClr val="FF66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21223150">
            <a:off x="1352680" y="1752006"/>
            <a:ext cx="3193503" cy="738664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sz="1400" dirty="0" smtClean="0">
                <a:solidFill>
                  <a:srgbClr val="FF6600"/>
                </a:solidFill>
              </a:rPr>
              <a:t>See A. Martens,</a:t>
            </a:r>
          </a:p>
          <a:p>
            <a:pPr algn="ctr"/>
            <a:r>
              <a:rPr lang="en-GB" sz="1400" dirty="0" smtClean="0">
                <a:solidFill>
                  <a:srgbClr val="0066FF"/>
                </a:solidFill>
              </a:rPr>
              <a:t>“CPV violation in B systems in LHCb” </a:t>
            </a:r>
          </a:p>
          <a:p>
            <a:pPr algn="ctr"/>
            <a:r>
              <a:rPr lang="en-GB" sz="1400" dirty="0" smtClean="0">
                <a:solidFill>
                  <a:srgbClr val="FF6600"/>
                </a:solidFill>
              </a:rPr>
              <a:t>12:10 on 9 January</a:t>
            </a:r>
            <a:endParaRPr lang="en-GB" sz="1400" dirty="0">
              <a:solidFill>
                <a:srgbClr val="FF66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378103">
            <a:off x="621718" y="3936558"/>
            <a:ext cx="2860078" cy="738664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sz="1400" dirty="0" smtClean="0">
                <a:solidFill>
                  <a:srgbClr val="FF6600"/>
                </a:solidFill>
              </a:rPr>
              <a:t>See F. Soomro,</a:t>
            </a:r>
          </a:p>
          <a:p>
            <a:pPr algn="ctr"/>
            <a:r>
              <a:rPr lang="en-GB" sz="1400" dirty="0" smtClean="0">
                <a:solidFill>
                  <a:srgbClr val="0066FF"/>
                </a:solidFill>
              </a:rPr>
              <a:t>“Search for rare decays in LHCb” </a:t>
            </a:r>
          </a:p>
          <a:p>
            <a:pPr algn="ctr"/>
            <a:r>
              <a:rPr lang="en-GB" sz="1400" dirty="0" smtClean="0">
                <a:solidFill>
                  <a:srgbClr val="FF6600"/>
                </a:solidFill>
              </a:rPr>
              <a:t>10:15 on 10 January</a:t>
            </a:r>
            <a:endParaRPr lang="en-GB" sz="1400" dirty="0">
              <a:solidFill>
                <a:srgbClr val="FF66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378103">
            <a:off x="4928397" y="1248084"/>
            <a:ext cx="3249609" cy="738664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sz="1400" dirty="0" smtClean="0">
                <a:solidFill>
                  <a:srgbClr val="FF6600"/>
                </a:solidFill>
              </a:rPr>
              <a:t>See A.A. Alves </a:t>
            </a:r>
            <a:r>
              <a:rPr lang="en-GB" sz="1400" dirty="0" err="1" smtClean="0">
                <a:solidFill>
                  <a:srgbClr val="FF6600"/>
                </a:solidFill>
              </a:rPr>
              <a:t>Jr</a:t>
            </a:r>
            <a:r>
              <a:rPr lang="en-GB" sz="1400" dirty="0" smtClean="0">
                <a:solidFill>
                  <a:srgbClr val="FF6600"/>
                </a:solidFill>
              </a:rPr>
              <a:t>,</a:t>
            </a:r>
          </a:p>
          <a:p>
            <a:pPr algn="ctr"/>
            <a:r>
              <a:rPr lang="en-GB" sz="1400" dirty="0" smtClean="0">
                <a:solidFill>
                  <a:srgbClr val="0066FF"/>
                </a:solidFill>
              </a:rPr>
              <a:t>“Heavy flavour spectroscopy in LHCb” </a:t>
            </a:r>
          </a:p>
          <a:p>
            <a:pPr algn="ctr"/>
            <a:r>
              <a:rPr lang="en-GB" sz="1400" dirty="0" smtClean="0">
                <a:solidFill>
                  <a:srgbClr val="FF6600"/>
                </a:solidFill>
              </a:rPr>
              <a:t>17:00 on 9 January</a:t>
            </a:r>
            <a:endParaRPr lang="en-GB" sz="1400" dirty="0">
              <a:solidFill>
                <a:srgbClr val="FF66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rot="21426044">
            <a:off x="4312157" y="3663210"/>
            <a:ext cx="4482085" cy="954107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400" dirty="0" smtClean="0">
                <a:solidFill>
                  <a:srgbClr val="FF6600"/>
                </a:solidFill>
              </a:rPr>
              <a:t>See A. Dziurda,</a:t>
            </a:r>
          </a:p>
          <a:p>
            <a:pPr algn="ctr"/>
            <a:r>
              <a:rPr lang="en-GB" sz="1400" dirty="0" smtClean="0">
                <a:solidFill>
                  <a:srgbClr val="0066FF"/>
                </a:solidFill>
              </a:rPr>
              <a:t>“</a:t>
            </a:r>
            <a:r>
              <a:rPr lang="en-US" sz="1400" dirty="0">
                <a:solidFill>
                  <a:srgbClr val="0066FF"/>
                </a:solidFill>
              </a:rPr>
              <a:t>The measurement of branching ratio of </a:t>
            </a:r>
            <a:r>
              <a:rPr lang="en-US" sz="1400" dirty="0" err="1">
                <a:solidFill>
                  <a:srgbClr val="0066FF"/>
                </a:solidFill>
              </a:rPr>
              <a:t>Bs</a:t>
            </a:r>
            <a:r>
              <a:rPr lang="en-US" sz="1400" dirty="0">
                <a:solidFill>
                  <a:srgbClr val="0066FF"/>
                </a:solidFill>
              </a:rPr>
              <a:t>-&gt;</a:t>
            </a:r>
            <a:r>
              <a:rPr lang="en-US" sz="1400" dirty="0" err="1">
                <a:solidFill>
                  <a:srgbClr val="0066FF"/>
                </a:solidFill>
              </a:rPr>
              <a:t>DsK</a:t>
            </a:r>
            <a:r>
              <a:rPr lang="en-US" sz="1400" dirty="0">
                <a:solidFill>
                  <a:srgbClr val="0066FF"/>
                </a:solidFill>
              </a:rPr>
              <a:t> and </a:t>
            </a:r>
            <a:r>
              <a:rPr lang="en-US" sz="1400" dirty="0" err="1">
                <a:solidFill>
                  <a:srgbClr val="0066FF"/>
                </a:solidFill>
              </a:rPr>
              <a:t>Bs</a:t>
            </a:r>
            <a:r>
              <a:rPr lang="en-US" sz="1400" dirty="0">
                <a:solidFill>
                  <a:srgbClr val="0066FF"/>
                </a:solidFill>
              </a:rPr>
              <a:t>-&gt;</a:t>
            </a:r>
            <a:r>
              <a:rPr lang="en-US" sz="1400" dirty="0" err="1">
                <a:solidFill>
                  <a:srgbClr val="0066FF"/>
                </a:solidFill>
              </a:rPr>
              <a:t>Dspi</a:t>
            </a:r>
            <a:r>
              <a:rPr lang="en-US" sz="1400" dirty="0">
                <a:solidFill>
                  <a:srgbClr val="0066FF"/>
                </a:solidFill>
              </a:rPr>
              <a:t> in the LHCb experiment</a:t>
            </a:r>
            <a:r>
              <a:rPr lang="en-GB" sz="1400" dirty="0" smtClean="0">
                <a:solidFill>
                  <a:srgbClr val="0066FF"/>
                </a:solidFill>
              </a:rPr>
              <a:t>” </a:t>
            </a:r>
          </a:p>
          <a:p>
            <a:pPr algn="ctr"/>
            <a:r>
              <a:rPr lang="en-GB" sz="1400" dirty="0" smtClean="0">
                <a:solidFill>
                  <a:srgbClr val="FF6600"/>
                </a:solidFill>
              </a:rPr>
              <a:t>10:50 on 11 January</a:t>
            </a:r>
            <a:endParaRPr lang="en-GB" sz="1400" dirty="0">
              <a:solidFill>
                <a:srgbClr val="FF66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13695" y="5202751"/>
            <a:ext cx="4068427" cy="954107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400" dirty="0" smtClean="0">
                <a:solidFill>
                  <a:srgbClr val="FF6600"/>
                </a:solidFill>
              </a:rPr>
              <a:t>See P. Morawski,</a:t>
            </a:r>
          </a:p>
          <a:p>
            <a:pPr algn="ctr"/>
            <a:r>
              <a:rPr lang="en-GB" sz="1400" dirty="0" smtClean="0">
                <a:solidFill>
                  <a:srgbClr val="0066FF"/>
                </a:solidFill>
              </a:rPr>
              <a:t>“</a:t>
            </a:r>
            <a:r>
              <a:rPr lang="en-US" sz="1400" dirty="0">
                <a:solidFill>
                  <a:srgbClr val="0066FF"/>
                </a:solidFill>
              </a:rPr>
              <a:t>The measurement of </a:t>
            </a:r>
            <a:r>
              <a:rPr lang="en-US" sz="1400" dirty="0" err="1">
                <a:solidFill>
                  <a:srgbClr val="0066FF"/>
                </a:solidFill>
              </a:rPr>
              <a:t>fs</a:t>
            </a:r>
            <a:r>
              <a:rPr lang="en-US" sz="1400" dirty="0">
                <a:solidFill>
                  <a:srgbClr val="0066FF"/>
                </a:solidFill>
              </a:rPr>
              <a:t>/</a:t>
            </a:r>
            <a:r>
              <a:rPr lang="en-US" sz="1400" dirty="0" err="1">
                <a:solidFill>
                  <a:srgbClr val="0066FF"/>
                </a:solidFill>
              </a:rPr>
              <a:t>fd</a:t>
            </a:r>
            <a:r>
              <a:rPr lang="en-US" sz="1400" dirty="0">
                <a:solidFill>
                  <a:srgbClr val="0066FF"/>
                </a:solidFill>
              </a:rPr>
              <a:t> from </a:t>
            </a:r>
            <a:r>
              <a:rPr lang="en-US" sz="1400" dirty="0" err="1">
                <a:solidFill>
                  <a:srgbClr val="0066FF"/>
                </a:solidFill>
              </a:rPr>
              <a:t>hadronic</a:t>
            </a:r>
            <a:r>
              <a:rPr lang="en-US" sz="1400" dirty="0">
                <a:solidFill>
                  <a:srgbClr val="0066FF"/>
                </a:solidFill>
              </a:rPr>
              <a:t> modes in LHCb experiment</a:t>
            </a:r>
            <a:r>
              <a:rPr lang="en-GB" sz="1400" dirty="0" smtClean="0">
                <a:solidFill>
                  <a:srgbClr val="0066FF"/>
                </a:solidFill>
              </a:rPr>
              <a:t>” </a:t>
            </a:r>
          </a:p>
          <a:p>
            <a:pPr algn="ctr"/>
            <a:r>
              <a:rPr lang="en-GB" sz="1400" dirty="0" smtClean="0">
                <a:solidFill>
                  <a:srgbClr val="FF6600"/>
                </a:solidFill>
              </a:rPr>
              <a:t>11:10 on 11 January</a:t>
            </a:r>
            <a:endParaRPr lang="en-GB" sz="1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4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72563" y="1168817"/>
            <a:ext cx="8214237" cy="5443855"/>
            <a:chOff x="472563" y="1168817"/>
            <a:chExt cx="8214237" cy="5443855"/>
          </a:xfrm>
        </p:grpSpPr>
        <p:sp>
          <p:nvSpPr>
            <p:cNvPr id="21" name="Rectangle 20"/>
            <p:cNvSpPr/>
            <p:nvPr/>
          </p:nvSpPr>
          <p:spPr>
            <a:xfrm>
              <a:off x="492070" y="5250603"/>
              <a:ext cx="8118530" cy="647861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3"/>
                <p:cNvSpPr txBox="1">
                  <a:spLocks noChangeArrowheads="1"/>
                </p:cNvSpPr>
                <p:nvPr/>
              </p:nvSpPr>
              <p:spPr bwMode="auto">
                <a:xfrm>
                  <a:off x="472563" y="1168817"/>
                  <a:ext cx="8214237" cy="54438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eaLnBrk="1" hangingPunct="1">
                    <a:buNone/>
                    <a:defRPr/>
                  </a:pPr>
                  <a:r>
                    <a:rPr lang="it-IT" sz="1800" dirty="0" smtClean="0">
                      <a:solidFill>
                        <a:srgbClr val="0066FF"/>
                      </a:solidFill>
                      <a:latin typeface="Arial Unicode MS" pitchFamily="34" charset="-128"/>
                    </a:rPr>
                    <a:t>LHCb </a:t>
                  </a:r>
                  <a:r>
                    <a:rPr lang="it-IT" sz="1800" dirty="0" err="1" smtClean="0">
                      <a:solidFill>
                        <a:srgbClr val="0066FF"/>
                      </a:solidFill>
                      <a:latin typeface="Arial Unicode MS" pitchFamily="34" charset="-128"/>
                    </a:rPr>
                    <a:t>excellent</a:t>
                  </a:r>
                  <a:r>
                    <a:rPr lang="it-IT" sz="1800" dirty="0">
                      <a:solidFill>
                        <a:srgbClr val="0066FF"/>
                      </a:solidFill>
                      <a:latin typeface="Arial Unicode MS" pitchFamily="34" charset="-128"/>
                    </a:rPr>
                    <a:t> </a:t>
                  </a:r>
                  <a:r>
                    <a:rPr lang="it-IT" sz="1800" dirty="0" err="1" smtClean="0">
                      <a:solidFill>
                        <a:srgbClr val="FF6600"/>
                      </a:solidFill>
                      <a:latin typeface="Arial Unicode MS" pitchFamily="34" charset="-128"/>
                    </a:rPr>
                    <a:t>Particle</a:t>
                  </a:r>
                  <a:r>
                    <a:rPr lang="it-IT" sz="1800" dirty="0" smtClean="0">
                      <a:solidFill>
                        <a:srgbClr val="FF6600"/>
                      </a:solidFill>
                      <a:latin typeface="Arial Unicode MS" pitchFamily="34" charset="-128"/>
                    </a:rPr>
                    <a:t> </a:t>
                  </a:r>
                  <a:r>
                    <a:rPr lang="it-IT" sz="1800" dirty="0" err="1" smtClean="0">
                      <a:solidFill>
                        <a:srgbClr val="FF6600"/>
                      </a:solidFill>
                      <a:latin typeface="Arial Unicode MS" pitchFamily="34" charset="-128"/>
                    </a:rPr>
                    <a:t>Identification</a:t>
                  </a:r>
                  <a:r>
                    <a:rPr lang="it-IT" sz="1800" dirty="0">
                      <a:solidFill>
                        <a:srgbClr val="FF6600"/>
                      </a:solidFill>
                      <a:latin typeface="Arial Unicode MS" pitchFamily="34" charset="-128"/>
                    </a:rPr>
                    <a:t> </a:t>
                  </a:r>
                  <a:r>
                    <a:rPr lang="it-IT" sz="1800" dirty="0" err="1" smtClean="0">
                      <a:solidFill>
                        <a:srgbClr val="0066FF"/>
                      </a:solidFill>
                      <a:latin typeface="Arial Unicode MS" pitchFamily="34" charset="-128"/>
                    </a:rPr>
                    <a:t>capability</a:t>
                  </a:r>
                  <a:r>
                    <a:rPr lang="it-IT" sz="1800" dirty="0" smtClean="0">
                      <a:solidFill>
                        <a:srgbClr val="0066FF"/>
                      </a:solidFill>
                      <a:latin typeface="Arial Unicode MS" pitchFamily="34" charset="-128"/>
                    </a:rPr>
                    <a:t> </a:t>
                  </a:r>
                  <a:r>
                    <a:rPr lang="it-IT" sz="1800" dirty="0" err="1" smtClean="0">
                      <a:solidFill>
                        <a:srgbClr val="0066FF"/>
                      </a:solidFill>
                      <a:latin typeface="Arial Unicode MS" pitchFamily="34" charset="-128"/>
                    </a:rPr>
                    <a:t>helps</a:t>
                  </a:r>
                  <a:r>
                    <a:rPr lang="it-IT" sz="1800" dirty="0" smtClean="0">
                      <a:solidFill>
                        <a:srgbClr val="0066FF"/>
                      </a:solidFill>
                      <a:latin typeface="Arial Unicode MS" pitchFamily="34" charset="-128"/>
                    </a:rPr>
                    <a:t> </a:t>
                  </a:r>
                  <a:r>
                    <a:rPr lang="it-IT" sz="1800" dirty="0" err="1" smtClean="0">
                      <a:solidFill>
                        <a:srgbClr val="0066FF"/>
                      </a:solidFill>
                      <a:latin typeface="Arial Unicode MS" pitchFamily="34" charset="-128"/>
                    </a:rPr>
                    <a:t>isolating</a:t>
                  </a:r>
                  <a:r>
                    <a:rPr lang="it-IT" sz="1800" dirty="0" smtClean="0">
                      <a:solidFill>
                        <a:srgbClr val="0066FF"/>
                      </a:solidFill>
                      <a:latin typeface="Arial Unicode MS" pitchFamily="34" charset="-128"/>
                    </a:rPr>
                    <a:t> </a:t>
                  </a:r>
                  <a:r>
                    <a:rPr lang="it-IT" sz="1800" dirty="0" err="1" smtClean="0">
                      <a:solidFill>
                        <a:srgbClr val="0066FF"/>
                      </a:solidFill>
                      <a:latin typeface="Arial Unicode MS" pitchFamily="34" charset="-128"/>
                    </a:rPr>
                    <a:t>different</a:t>
                  </a:r>
                  <a:r>
                    <a:rPr lang="it-IT" sz="1800" dirty="0" smtClean="0">
                      <a:solidFill>
                        <a:srgbClr val="0066FF"/>
                      </a:solidFill>
                      <a:latin typeface="Arial Unicode MS" pitchFamily="34" charset="-128"/>
                    </a:rPr>
                    <a:t> </a:t>
                  </a:r>
                  <a:r>
                    <a:rPr lang="it-IT" sz="1800" dirty="0" err="1" smtClean="0">
                      <a:solidFill>
                        <a:srgbClr val="0066FF"/>
                      </a:solidFill>
                      <a:latin typeface="Arial Unicode MS" pitchFamily="34" charset="-128"/>
                    </a:rPr>
                    <a:t>contributions</a:t>
                  </a:r>
                  <a:r>
                    <a:rPr lang="it-IT" sz="1800" dirty="0" smtClean="0">
                      <a:solidFill>
                        <a:srgbClr val="0066FF"/>
                      </a:solidFill>
                      <a:latin typeface="Arial Unicode MS" pitchFamily="34" charset="-128"/>
                    </a:rPr>
                    <a:t> from 2-bodies </a:t>
                  </a:r>
                  <a:r>
                    <a:rPr lang="it-IT" sz="1800" dirty="0" err="1" smtClean="0">
                      <a:solidFill>
                        <a:srgbClr val="0066FF"/>
                      </a:solidFill>
                      <a:latin typeface="Arial Unicode MS" pitchFamily="34" charset="-128"/>
                    </a:rPr>
                    <a:t>decays</a:t>
                  </a:r>
                  <a:r>
                    <a:rPr lang="it-IT" sz="1800" dirty="0" smtClean="0">
                      <a:solidFill>
                        <a:srgbClr val="0066FF"/>
                      </a:solidFill>
                      <a:latin typeface="Arial Unicode MS" pitchFamily="34" charset="-128"/>
                    </a:rPr>
                    <a:t>: </a:t>
                  </a:r>
                  <a14:m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00A84C"/>
                          </a:solidFill>
                          <a:latin typeface="Cambria Math"/>
                        </a:rPr>
                        <m:t>𝐵</m:t>
                      </m:r>
                      <m:r>
                        <a:rPr lang="en-US" sz="1800" b="0" i="1" smtClean="0">
                          <a:solidFill>
                            <a:srgbClr val="00A84C"/>
                          </a:solidFill>
                          <a:latin typeface="Cambria Math"/>
                        </a:rPr>
                        <m:t>→</m:t>
                      </m:r>
                      <m:r>
                        <a:rPr lang="en-US" sz="1800" b="0" i="1" smtClean="0">
                          <a:solidFill>
                            <a:srgbClr val="00A84C"/>
                          </a:solidFill>
                          <a:latin typeface="Cambria Math"/>
                        </a:rPr>
                        <m:t>h</m:t>
                      </m:r>
                      <m:sSup>
                        <m:sSupPr>
                          <m:ctrlPr>
                            <a:rPr lang="en-US" sz="1800" b="0" i="1" smtClean="0">
                              <a:solidFill>
                                <a:srgbClr val="00A84C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rgbClr val="00A84C"/>
                              </a:solidFill>
                              <a:latin typeface="Cambria Math"/>
                            </a:rPr>
                            <m:t>h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rgbClr val="00A84C"/>
                              </a:solidFill>
                              <a:latin typeface="Cambria Math"/>
                            </a:rPr>
                            <m:t>′</m:t>
                          </m:r>
                        </m:sup>
                      </m:sSup>
                      <m:r>
                        <a:rPr lang="en-US" sz="1800" b="0" i="1" smtClean="0">
                          <a:solidFill>
                            <a:srgbClr val="00A84C"/>
                          </a:solidFill>
                          <a:latin typeface="Cambria Math"/>
                        </a:rPr>
                        <m:t> (</m:t>
                      </m:r>
                      <m:r>
                        <a:rPr lang="en-US" sz="1800" b="0" i="1" smtClean="0">
                          <a:solidFill>
                            <a:srgbClr val="00A84C"/>
                          </a:solidFill>
                          <a:latin typeface="Cambria Math"/>
                        </a:rPr>
                        <m:t>𝑤h𝑒𝑟𝑒</m:t>
                      </m:r>
                      <m:r>
                        <a:rPr lang="en-US" sz="1800" b="0" i="1" smtClean="0">
                          <a:solidFill>
                            <a:srgbClr val="00A84C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1800" b="0" i="1" smtClean="0">
                          <a:solidFill>
                            <a:srgbClr val="00A84C"/>
                          </a:solidFill>
                          <a:latin typeface="Cambria Math"/>
                        </a:rPr>
                        <m:t>h</m:t>
                      </m:r>
                      <m:r>
                        <a:rPr lang="en-US" sz="1800" b="0" i="1" smtClean="0">
                          <a:solidFill>
                            <a:srgbClr val="00A84C"/>
                          </a:solidFill>
                          <a:latin typeface="Cambria Math"/>
                        </a:rPr>
                        <m:t>= </m:t>
                      </m:r>
                      <m:r>
                        <a:rPr lang="en-US" sz="1800" b="0" i="1" smtClean="0">
                          <a:solidFill>
                            <a:srgbClr val="00A84C"/>
                          </a:solidFill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sz="1800" b="0" i="1" smtClean="0">
                          <a:solidFill>
                            <a:srgbClr val="00A84C"/>
                          </a:solidFill>
                          <a:latin typeface="Cambria Math"/>
                          <a:ea typeface="Cambria Math"/>
                        </a:rPr>
                        <m:t>, </m:t>
                      </m:r>
                      <m:r>
                        <a:rPr lang="en-US" sz="1800" b="0" i="1" smtClean="0">
                          <a:solidFill>
                            <a:srgbClr val="00A84C"/>
                          </a:solidFill>
                          <a:latin typeface="Cambria Math"/>
                          <a:ea typeface="Cambria Math"/>
                        </a:rPr>
                        <m:t>𝐾</m:t>
                      </m:r>
                      <m:r>
                        <a:rPr lang="en-US" sz="1800" b="0" i="1" smtClean="0">
                          <a:solidFill>
                            <a:srgbClr val="00A84C"/>
                          </a:solidFill>
                          <a:latin typeface="Cambria Math"/>
                          <a:ea typeface="Cambria Math"/>
                        </a:rPr>
                        <m:t> …</m:t>
                      </m:r>
                    </m:oMath>
                  </a14:m>
                  <a:r>
                    <a:rPr lang="en-US" sz="1800" b="0" dirty="0" smtClean="0">
                      <a:solidFill>
                        <a:srgbClr val="00A84C"/>
                      </a:solidFill>
                      <a:latin typeface="Arial Unicode MS" pitchFamily="34" charset="-128"/>
                      <a:ea typeface="Cambria Math"/>
                    </a:rPr>
                    <a:t>)</a:t>
                  </a:r>
                  <a:endParaRPr lang="en-US" sz="1800" dirty="0">
                    <a:solidFill>
                      <a:srgbClr val="00A84C"/>
                    </a:solidFill>
                    <a:latin typeface="Arial Unicode MS" pitchFamily="34" charset="-128"/>
                    <a:ea typeface="Cambria Math"/>
                  </a:endParaRPr>
                </a:p>
                <a:p>
                  <a:pPr eaLnBrk="1" hangingPunct="1">
                    <a:buFont typeface="Wingdings"/>
                    <a:buChar char="à"/>
                    <a:defRPr/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solidFill>
                                <a:srgbClr val="00A84C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rgbClr val="00A84C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𝐵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rgbClr val="00A84C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0</m:t>
                          </m:r>
                        </m:sup>
                      </m:sSup>
                      <m:r>
                        <a:rPr lang="en-US" sz="1800" b="0" i="1" smtClean="0">
                          <a:solidFill>
                            <a:srgbClr val="00A84C"/>
                          </a:solidFill>
                          <a:latin typeface="Cambria Math"/>
                          <a:ea typeface="Cambria Math"/>
                          <a:sym typeface="Wingdings" pitchFamily="2" charset="2"/>
                        </a:rPr>
                        <m:t>→</m:t>
                      </m:r>
                      <m:sSup>
                        <m:sSupPr>
                          <m:ctrlPr>
                            <a:rPr lang="en-US" sz="1800" b="0" i="1" smtClean="0">
                              <a:solidFill>
                                <a:srgbClr val="00A84C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rgbClr val="00A84C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𝐾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rgbClr val="00A84C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1800" b="0" i="1" smtClean="0">
                              <a:solidFill>
                                <a:srgbClr val="00A84C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rgbClr val="00A84C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𝜋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rgbClr val="00A84C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−</m:t>
                          </m:r>
                        </m:sup>
                      </m:sSup>
                      <m:r>
                        <a:rPr lang="en-US" sz="1800" b="0" i="1" smtClean="0">
                          <a:solidFill>
                            <a:srgbClr val="00A84C"/>
                          </a:solidFill>
                          <a:latin typeface="Cambria Math"/>
                          <a:ea typeface="Cambria Math"/>
                          <a:sym typeface="Wingdings" pitchFamily="2" charset="2"/>
                        </a:rPr>
                        <m:t> </m:t>
                      </m:r>
                      <m:r>
                        <a:rPr lang="en-US" sz="1800" b="0" i="1" smtClean="0">
                          <a:solidFill>
                            <a:srgbClr val="00A84C"/>
                          </a:solidFill>
                          <a:latin typeface="Cambria Math"/>
                          <a:ea typeface="Cambria Math"/>
                          <a:sym typeface="Wingdings" pitchFamily="2" charset="2"/>
                        </a:rPr>
                        <m:t>𝑣𝑠</m:t>
                      </m:r>
                      <m:r>
                        <a:rPr lang="en-US" sz="1800" b="0" i="1" smtClean="0">
                          <a:solidFill>
                            <a:srgbClr val="00A84C"/>
                          </a:solidFill>
                          <a:latin typeface="Cambria Math"/>
                          <a:ea typeface="Cambria Math"/>
                          <a:sym typeface="Wingdings" pitchFamily="2" charset="2"/>
                        </a:rPr>
                        <m:t> </m:t>
                      </m:r>
                      <m:bar>
                        <m:barPr>
                          <m:pos m:val="top"/>
                          <m:ctrlPr>
                            <a:rPr lang="en-US" sz="1800" b="0" i="1" smtClean="0">
                              <a:solidFill>
                                <a:srgbClr val="00A84C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</m:ctrlPr>
                        </m:barPr>
                        <m:e>
                          <m:sSup>
                            <m:sSupPr>
                              <m:ctrlPr>
                                <a:rPr lang="en-US" sz="1800" b="0" i="1" smtClean="0">
                                  <a:solidFill>
                                    <a:srgbClr val="00A84C"/>
                                  </a:solidFill>
                                  <a:latin typeface="Cambria Math"/>
                                  <a:ea typeface="Cambria Math"/>
                                  <a:sym typeface="Wingdings" pitchFamily="2" charset="2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solidFill>
                                    <a:srgbClr val="00A84C"/>
                                  </a:solidFill>
                                  <a:latin typeface="Cambria Math"/>
                                  <a:ea typeface="Cambria Math"/>
                                  <a:sym typeface="Wingdings" pitchFamily="2" charset="2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1800" b="0" i="1" smtClean="0">
                                  <a:solidFill>
                                    <a:srgbClr val="00A84C"/>
                                  </a:solidFill>
                                  <a:latin typeface="Cambria Math"/>
                                  <a:ea typeface="Cambria Math"/>
                                  <a:sym typeface="Wingdings" pitchFamily="2" charset="2"/>
                                </a:rPr>
                                <m:t>0</m:t>
                              </m:r>
                            </m:sup>
                          </m:sSup>
                        </m:e>
                      </m:bar>
                      <m:r>
                        <a:rPr lang="en-US" sz="1800" i="1">
                          <a:solidFill>
                            <a:srgbClr val="00A84C"/>
                          </a:solidFill>
                          <a:latin typeface="Cambria Math"/>
                          <a:ea typeface="Cambria Math"/>
                          <a:sym typeface="Wingdings" pitchFamily="2" charset="2"/>
                        </a:rPr>
                        <m:t>→</m:t>
                      </m:r>
                      <m:sSup>
                        <m:sSupPr>
                          <m:ctrlPr>
                            <a:rPr lang="en-US" sz="1800" i="1">
                              <a:solidFill>
                                <a:srgbClr val="00A84C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rgbClr val="00A84C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𝐾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rgbClr val="00A84C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sz="1800" i="1">
                              <a:solidFill>
                                <a:srgbClr val="00A84C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rgbClr val="00A84C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𝜋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rgbClr val="00A84C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en-US" sz="1800" b="0" dirty="0" smtClean="0">
                      <a:solidFill>
                        <a:srgbClr val="0066FF"/>
                      </a:solidFill>
                      <a:latin typeface="Arial Unicode MS" pitchFamily="34" charset="-128"/>
                      <a:ea typeface="Cambria Math"/>
                    </a:rPr>
                    <a:t>: </a:t>
                  </a:r>
                  <a:r>
                    <a:rPr lang="en-US" sz="1800" b="0" dirty="0" smtClean="0">
                      <a:solidFill>
                        <a:srgbClr val="FF6600"/>
                      </a:solidFill>
                      <a:latin typeface="Arial Unicode MS" pitchFamily="34" charset="-128"/>
                      <a:ea typeface="Cambria Math"/>
                    </a:rPr>
                    <a:t>direct </a:t>
                  </a:r>
                  <a:r>
                    <a:rPr lang="en-US" sz="1800" b="0" dirty="0" smtClean="0">
                      <a:solidFill>
                        <a:srgbClr val="0066FF"/>
                      </a:solidFill>
                      <a:latin typeface="Arial Unicode MS" pitchFamily="34" charset="-128"/>
                      <a:ea typeface="Cambria Math"/>
                    </a:rPr>
                    <a:t>CP violation visible in raw distributions</a:t>
                  </a:r>
                </a:p>
                <a:p>
                  <a:pPr eaLnBrk="1" hangingPunct="1">
                    <a:buFont typeface="Wingdings"/>
                    <a:buChar char="à"/>
                    <a:defRPr/>
                  </a:pPr>
                  <a:endParaRPr lang="en-US" sz="1800" b="0" dirty="0" smtClean="0">
                    <a:solidFill>
                      <a:srgbClr val="0066FF"/>
                    </a:solidFill>
                    <a:latin typeface="Arial Unicode MS" pitchFamily="34" charset="-128"/>
                    <a:ea typeface="Cambria Math"/>
                  </a:endParaRPr>
                </a:p>
                <a:p>
                  <a:pPr eaLnBrk="1" hangingPunct="1">
                    <a:buFont typeface="Wingdings"/>
                    <a:buChar char="à"/>
                    <a:defRPr/>
                  </a:pPr>
                  <a:endParaRPr lang="en-US" sz="1800" dirty="0">
                    <a:solidFill>
                      <a:srgbClr val="0066FF"/>
                    </a:solidFill>
                    <a:latin typeface="Arial Unicode MS" pitchFamily="34" charset="-128"/>
                    <a:ea typeface="Cambria Math"/>
                  </a:endParaRPr>
                </a:p>
                <a:p>
                  <a:pPr eaLnBrk="1" hangingPunct="1">
                    <a:buFont typeface="Wingdings"/>
                    <a:buChar char="à"/>
                    <a:defRPr/>
                  </a:pPr>
                  <a:endParaRPr lang="en-US" sz="1800" b="0" dirty="0" smtClean="0">
                    <a:solidFill>
                      <a:srgbClr val="0066FF"/>
                    </a:solidFill>
                    <a:latin typeface="Arial Unicode MS" pitchFamily="34" charset="-128"/>
                    <a:ea typeface="Cambria Math"/>
                  </a:endParaRPr>
                </a:p>
                <a:p>
                  <a:pPr eaLnBrk="1" hangingPunct="1">
                    <a:buFont typeface="Wingdings"/>
                    <a:buChar char="à"/>
                    <a:defRPr/>
                  </a:pPr>
                  <a:endParaRPr lang="en-US" sz="1800" dirty="0">
                    <a:solidFill>
                      <a:srgbClr val="0066FF"/>
                    </a:solidFill>
                    <a:latin typeface="Arial Unicode MS" pitchFamily="34" charset="-128"/>
                    <a:ea typeface="Cambria Math"/>
                  </a:endParaRPr>
                </a:p>
                <a:p>
                  <a:pPr eaLnBrk="1" hangingPunct="1">
                    <a:buFont typeface="Wingdings"/>
                    <a:buChar char="à"/>
                    <a:defRPr/>
                  </a:pPr>
                  <a:endParaRPr lang="en-US" sz="1800" b="0" dirty="0" smtClean="0">
                    <a:solidFill>
                      <a:srgbClr val="0066FF"/>
                    </a:solidFill>
                    <a:latin typeface="Arial Unicode MS" pitchFamily="34" charset="-128"/>
                    <a:ea typeface="Cambria Math"/>
                  </a:endParaRPr>
                </a:p>
                <a:p>
                  <a:pPr eaLnBrk="1" hangingPunct="1">
                    <a:buFont typeface="Wingdings"/>
                    <a:buChar char="à"/>
                    <a:defRPr/>
                  </a:pPr>
                  <a:endParaRPr lang="en-US" sz="1800" dirty="0">
                    <a:solidFill>
                      <a:srgbClr val="0066FF"/>
                    </a:solidFill>
                    <a:latin typeface="Arial Unicode MS" pitchFamily="34" charset="-128"/>
                    <a:ea typeface="Cambria Math"/>
                  </a:endParaRPr>
                </a:p>
                <a:p>
                  <a:pPr eaLnBrk="1" hangingPunct="1">
                    <a:buFont typeface="Wingdings"/>
                    <a:buChar char="à"/>
                    <a:defRPr/>
                  </a:pPr>
                  <a:endParaRPr lang="en-US" sz="1800" b="0" dirty="0" smtClean="0">
                    <a:solidFill>
                      <a:srgbClr val="0066FF"/>
                    </a:solidFill>
                    <a:latin typeface="Arial Unicode MS" pitchFamily="34" charset="-128"/>
                    <a:ea typeface="Cambria Math"/>
                  </a:endParaRPr>
                </a:p>
                <a:p>
                  <a:pPr eaLnBrk="1" hangingPunct="1">
                    <a:buFont typeface="Wingdings"/>
                    <a:buChar char="à"/>
                    <a:defRPr/>
                  </a:pPr>
                  <a:endParaRPr lang="en-US" sz="1800" dirty="0">
                    <a:solidFill>
                      <a:srgbClr val="0066FF"/>
                    </a:solidFill>
                    <a:latin typeface="Arial Unicode MS" pitchFamily="34" charset="-128"/>
                    <a:ea typeface="Cambria Math"/>
                  </a:endParaRPr>
                </a:p>
                <a:p>
                  <a:pPr marL="0" indent="0" eaLnBrk="1" hangingPunct="1">
                    <a:buNone/>
                    <a:defRPr/>
                  </a:pPr>
                  <a:endParaRPr lang="en-US" sz="1800" dirty="0">
                    <a:solidFill>
                      <a:srgbClr val="0066FF"/>
                    </a:solidFill>
                    <a:latin typeface="Arial Unicode MS" pitchFamily="34" charset="-128"/>
                    <a:ea typeface="Cambria Math"/>
                  </a:endParaRPr>
                </a:p>
                <a:p>
                  <a:pPr marL="0" indent="0" eaLnBrk="1" hangingPunct="1">
                    <a:buNone/>
                    <a:defRPr/>
                  </a:pPr>
                  <a14:m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00A84C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sz="1800" b="0" i="1" smtClean="0">
                              <a:solidFill>
                                <a:srgbClr val="00A84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00A84C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00A84C"/>
                              </a:solidFill>
                              <a:latin typeface="Cambria Math"/>
                              <a:ea typeface="Cambria Math"/>
                            </a:rPr>
                            <m:t>𝐶𝑃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00A84C"/>
                          </a:solidFill>
                          <a:latin typeface="Cambria Math"/>
                          <a:ea typeface="Cambria Math"/>
                        </a:rPr>
                        <m:t>= </m:t>
                      </m:r>
                      <m:r>
                        <a:rPr lang="en-US" sz="1800" b="0" i="1" smtClean="0">
                          <a:solidFill>
                            <a:srgbClr val="00A84C"/>
                          </a:solidFill>
                          <a:latin typeface="Cambria Math"/>
                          <a:ea typeface="Cambria Math"/>
                          <a:sym typeface="Wingdings" pitchFamily="2" charset="2"/>
                        </a:rPr>
                        <m:t> </m:t>
                      </m:r>
                      <m:f>
                        <m:fPr>
                          <m:ctrlPr>
                            <a:rPr lang="en-US" sz="1800" b="0" i="1" smtClean="0">
                              <a:solidFill>
                                <a:srgbClr val="00A84C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1800" i="1">
                              <a:solidFill>
                                <a:srgbClr val="00A84C"/>
                              </a:solidFill>
                              <a:latin typeface="Cambria Math"/>
                              <a:ea typeface="Cambria Math"/>
                            </a:rPr>
                            <m:t>Γ</m:t>
                          </m:r>
                          <m:d>
                            <m:dPr>
                              <m:ctrlPr>
                                <a:rPr lang="en-US" sz="1800" i="1">
                                  <a:solidFill>
                                    <a:srgbClr val="00A84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bar>
                                <m:barPr>
                                  <m:pos m:val="top"/>
                                  <m:ctrlPr>
                                    <a:rPr lang="en-US" sz="1800" i="1">
                                      <a:solidFill>
                                        <a:srgbClr val="00A84C"/>
                                      </a:solidFill>
                                      <a:latin typeface="Cambria Math"/>
                                      <a:ea typeface="Cambria Math"/>
                                      <a:sym typeface="Wingdings" pitchFamily="2" charset="2"/>
                                    </a:rPr>
                                  </m:ctrlPr>
                                </m:barPr>
                                <m:e>
                                  <m:sSup>
                                    <m:sSupPr>
                                      <m:ctrlPr>
                                        <a:rPr lang="en-US" sz="1800" i="1">
                                          <a:solidFill>
                                            <a:srgbClr val="00A84C"/>
                                          </a:solidFill>
                                          <a:latin typeface="Cambria Math"/>
                                          <a:ea typeface="Cambria Math"/>
                                          <a:sym typeface="Wingdings" pitchFamily="2" charset="2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i="1">
                                          <a:solidFill>
                                            <a:srgbClr val="00A84C"/>
                                          </a:solidFill>
                                          <a:latin typeface="Cambria Math"/>
                                          <a:ea typeface="Cambria Math"/>
                                          <a:sym typeface="Wingdings" pitchFamily="2" charset="2"/>
                                        </a:rPr>
                                        <m:t>𝐵</m:t>
                                      </m:r>
                                    </m:e>
                                    <m:sup>
                                      <m:r>
                                        <a:rPr lang="en-US" sz="1800" i="1">
                                          <a:solidFill>
                                            <a:srgbClr val="00A84C"/>
                                          </a:solidFill>
                                          <a:latin typeface="Cambria Math"/>
                                          <a:ea typeface="Cambria Math"/>
                                          <a:sym typeface="Wingdings" pitchFamily="2" charset="2"/>
                                        </a:rPr>
                                        <m:t>0</m:t>
                                      </m:r>
                                    </m:sup>
                                  </m:sSup>
                                </m:e>
                              </m:bar>
                              <m:r>
                                <a:rPr lang="en-US" sz="1800" i="1">
                                  <a:solidFill>
                                    <a:srgbClr val="00A84C"/>
                                  </a:solidFill>
                                  <a:latin typeface="Cambria Math"/>
                                  <a:ea typeface="Cambria Math"/>
                                  <a:sym typeface="Wingdings" pitchFamily="2" charset="2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sz="1800" i="1">
                                      <a:solidFill>
                                        <a:srgbClr val="00A84C"/>
                                      </a:solidFill>
                                      <a:latin typeface="Cambria Math"/>
                                      <a:ea typeface="Cambria Math"/>
                                      <a:sym typeface="Wingdings" pitchFamily="2" charset="2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solidFill>
                                        <a:srgbClr val="00A84C"/>
                                      </a:solidFill>
                                      <a:latin typeface="Cambria Math"/>
                                      <a:ea typeface="Cambria Math"/>
                                      <a:sym typeface="Wingdings" pitchFamily="2" charset="2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solidFill>
                                        <a:srgbClr val="00A84C"/>
                                      </a:solidFill>
                                      <a:latin typeface="Cambria Math"/>
                                      <a:ea typeface="Cambria Math"/>
                                      <a:sym typeface="Wingdings" pitchFamily="2" charset="2"/>
                                    </a:rPr>
                                    <m:t>−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1800" i="1">
                                      <a:solidFill>
                                        <a:srgbClr val="00A84C"/>
                                      </a:solidFill>
                                      <a:latin typeface="Cambria Math"/>
                                      <a:ea typeface="Cambria Math"/>
                                      <a:sym typeface="Wingdings" pitchFamily="2" charset="2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solidFill>
                                        <a:srgbClr val="00A84C"/>
                                      </a:solidFill>
                                      <a:latin typeface="Cambria Math"/>
                                      <a:ea typeface="Cambria Math"/>
                                      <a:sym typeface="Wingdings" pitchFamily="2" charset="2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solidFill>
                                        <a:srgbClr val="00A84C"/>
                                      </a:solidFill>
                                      <a:latin typeface="Cambria Math"/>
                                      <a:ea typeface="Cambria Math"/>
                                      <a:sym typeface="Wingdings" pitchFamily="2" charset="2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1800" i="1">
                              <a:solidFill>
                                <a:srgbClr val="00A84C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− </m:t>
                          </m:r>
                          <m:r>
                            <m:rPr>
                              <m:sty m:val="p"/>
                            </m:rPr>
                            <a:rPr lang="el-GR" sz="1800" i="1">
                              <a:solidFill>
                                <a:srgbClr val="00A84C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Γ</m:t>
                          </m:r>
                          <m:d>
                            <m:dPr>
                              <m:ctrlPr>
                                <a:rPr lang="en-US" sz="1800" i="1">
                                  <a:solidFill>
                                    <a:srgbClr val="00A84C"/>
                                  </a:solidFill>
                                  <a:latin typeface="Cambria Math"/>
                                  <a:ea typeface="Cambria Math"/>
                                  <a:sym typeface="Wingdings" pitchFamily="2" charset="2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800" i="1">
                                      <a:solidFill>
                                        <a:srgbClr val="00A84C"/>
                                      </a:solidFill>
                                      <a:latin typeface="Cambria Math"/>
                                      <a:ea typeface="Cambria Math"/>
                                      <a:sym typeface="Wingdings" pitchFamily="2" charset="2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solidFill>
                                        <a:srgbClr val="00A84C"/>
                                      </a:solidFill>
                                      <a:latin typeface="Cambria Math"/>
                                      <a:ea typeface="Cambria Math"/>
                                      <a:sym typeface="Wingdings" pitchFamily="2" charset="2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solidFill>
                                        <a:srgbClr val="00A84C"/>
                                      </a:solidFill>
                                      <a:latin typeface="Cambria Math"/>
                                      <a:ea typeface="Cambria Math"/>
                                      <a:sym typeface="Wingdings" pitchFamily="2" charset="2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a:rPr lang="en-US" sz="1800" i="1">
                                  <a:solidFill>
                                    <a:srgbClr val="00A84C"/>
                                  </a:solidFill>
                                  <a:latin typeface="Cambria Math"/>
                                  <a:ea typeface="Cambria Math"/>
                                  <a:sym typeface="Wingdings" pitchFamily="2" charset="2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sz="1800" i="1">
                                      <a:solidFill>
                                        <a:srgbClr val="00A84C"/>
                                      </a:solidFill>
                                      <a:latin typeface="Cambria Math"/>
                                      <a:ea typeface="Cambria Math"/>
                                      <a:sym typeface="Wingdings" pitchFamily="2" charset="2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solidFill>
                                        <a:srgbClr val="00A84C"/>
                                      </a:solidFill>
                                      <a:latin typeface="Cambria Math"/>
                                      <a:ea typeface="Cambria Math"/>
                                      <a:sym typeface="Wingdings" pitchFamily="2" charset="2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solidFill>
                                        <a:srgbClr val="00A84C"/>
                                      </a:solidFill>
                                      <a:latin typeface="Cambria Math"/>
                                      <a:ea typeface="Cambria Math"/>
                                      <a:sym typeface="Wingdings" pitchFamily="2" charset="2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1800" i="1">
                                      <a:solidFill>
                                        <a:srgbClr val="00A84C"/>
                                      </a:solidFill>
                                      <a:latin typeface="Cambria Math"/>
                                      <a:ea typeface="Cambria Math"/>
                                      <a:sym typeface="Wingdings" pitchFamily="2" charset="2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solidFill>
                                        <a:srgbClr val="00A84C"/>
                                      </a:solidFill>
                                      <a:latin typeface="Cambria Math"/>
                                      <a:ea typeface="Cambria Math"/>
                                      <a:sym typeface="Wingdings" pitchFamily="2" charset="2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solidFill>
                                        <a:srgbClr val="00A84C"/>
                                      </a:solidFill>
                                      <a:latin typeface="Cambria Math"/>
                                      <a:ea typeface="Cambria Math"/>
                                      <a:sym typeface="Wingdings" pitchFamily="2" charset="2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l-GR" sz="1800" i="1">
                              <a:solidFill>
                                <a:srgbClr val="00A84C"/>
                              </a:solidFill>
                              <a:latin typeface="Cambria Math"/>
                              <a:ea typeface="Cambria Math"/>
                            </a:rPr>
                            <m:t>Γ</m:t>
                          </m:r>
                          <m:d>
                            <m:dPr>
                              <m:ctrlPr>
                                <a:rPr lang="en-US" sz="1800" i="1">
                                  <a:solidFill>
                                    <a:srgbClr val="00A84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bar>
                                <m:barPr>
                                  <m:pos m:val="top"/>
                                  <m:ctrlPr>
                                    <a:rPr lang="en-US" sz="1800" i="1">
                                      <a:solidFill>
                                        <a:srgbClr val="00A84C"/>
                                      </a:solidFill>
                                      <a:latin typeface="Cambria Math"/>
                                      <a:ea typeface="Cambria Math"/>
                                      <a:sym typeface="Wingdings" pitchFamily="2" charset="2"/>
                                    </a:rPr>
                                  </m:ctrlPr>
                                </m:barPr>
                                <m:e>
                                  <m:sSup>
                                    <m:sSupPr>
                                      <m:ctrlPr>
                                        <a:rPr lang="en-US" sz="1800" i="1">
                                          <a:solidFill>
                                            <a:srgbClr val="00A84C"/>
                                          </a:solidFill>
                                          <a:latin typeface="Cambria Math"/>
                                          <a:ea typeface="Cambria Math"/>
                                          <a:sym typeface="Wingdings" pitchFamily="2" charset="2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i="1">
                                          <a:solidFill>
                                            <a:srgbClr val="00A84C"/>
                                          </a:solidFill>
                                          <a:latin typeface="Cambria Math"/>
                                          <a:ea typeface="Cambria Math"/>
                                          <a:sym typeface="Wingdings" pitchFamily="2" charset="2"/>
                                        </a:rPr>
                                        <m:t>𝐵</m:t>
                                      </m:r>
                                    </m:e>
                                    <m:sup>
                                      <m:r>
                                        <a:rPr lang="en-US" sz="1800" i="1">
                                          <a:solidFill>
                                            <a:srgbClr val="00A84C"/>
                                          </a:solidFill>
                                          <a:latin typeface="Cambria Math"/>
                                          <a:ea typeface="Cambria Math"/>
                                          <a:sym typeface="Wingdings" pitchFamily="2" charset="2"/>
                                        </a:rPr>
                                        <m:t>0</m:t>
                                      </m:r>
                                    </m:sup>
                                  </m:sSup>
                                </m:e>
                              </m:bar>
                              <m:r>
                                <a:rPr lang="en-US" sz="1800" i="1">
                                  <a:solidFill>
                                    <a:srgbClr val="00A84C"/>
                                  </a:solidFill>
                                  <a:latin typeface="Cambria Math"/>
                                  <a:ea typeface="Cambria Math"/>
                                  <a:sym typeface="Wingdings" pitchFamily="2" charset="2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sz="1800" i="1">
                                      <a:solidFill>
                                        <a:srgbClr val="00A84C"/>
                                      </a:solidFill>
                                      <a:latin typeface="Cambria Math"/>
                                      <a:ea typeface="Cambria Math"/>
                                      <a:sym typeface="Wingdings" pitchFamily="2" charset="2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solidFill>
                                        <a:srgbClr val="00A84C"/>
                                      </a:solidFill>
                                      <a:latin typeface="Cambria Math"/>
                                      <a:ea typeface="Cambria Math"/>
                                      <a:sym typeface="Wingdings" pitchFamily="2" charset="2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solidFill>
                                        <a:srgbClr val="00A84C"/>
                                      </a:solidFill>
                                      <a:latin typeface="Cambria Math"/>
                                      <a:ea typeface="Cambria Math"/>
                                      <a:sym typeface="Wingdings" pitchFamily="2" charset="2"/>
                                    </a:rPr>
                                    <m:t>−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1800" i="1">
                                      <a:solidFill>
                                        <a:srgbClr val="00A84C"/>
                                      </a:solidFill>
                                      <a:latin typeface="Cambria Math"/>
                                      <a:ea typeface="Cambria Math"/>
                                      <a:sym typeface="Wingdings" pitchFamily="2" charset="2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solidFill>
                                        <a:srgbClr val="00A84C"/>
                                      </a:solidFill>
                                      <a:latin typeface="Cambria Math"/>
                                      <a:ea typeface="Cambria Math"/>
                                      <a:sym typeface="Wingdings" pitchFamily="2" charset="2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solidFill>
                                        <a:srgbClr val="00A84C"/>
                                      </a:solidFill>
                                      <a:latin typeface="Cambria Math"/>
                                      <a:ea typeface="Cambria Math"/>
                                      <a:sym typeface="Wingdings" pitchFamily="2" charset="2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1800" b="0" i="1" smtClean="0">
                              <a:solidFill>
                                <a:srgbClr val="00A84C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+</m:t>
                          </m:r>
                          <m:r>
                            <a:rPr lang="en-US" sz="1800" i="1">
                              <a:solidFill>
                                <a:srgbClr val="00A84C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sz="1800" i="1">
                              <a:solidFill>
                                <a:srgbClr val="00A84C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Γ</m:t>
                          </m:r>
                          <m:d>
                            <m:dPr>
                              <m:ctrlPr>
                                <a:rPr lang="en-US" sz="1800" i="1">
                                  <a:solidFill>
                                    <a:srgbClr val="00A84C"/>
                                  </a:solidFill>
                                  <a:latin typeface="Cambria Math"/>
                                  <a:ea typeface="Cambria Math"/>
                                  <a:sym typeface="Wingdings" pitchFamily="2" charset="2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800" i="1">
                                      <a:solidFill>
                                        <a:srgbClr val="00A84C"/>
                                      </a:solidFill>
                                      <a:latin typeface="Cambria Math"/>
                                      <a:ea typeface="Cambria Math"/>
                                      <a:sym typeface="Wingdings" pitchFamily="2" charset="2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solidFill>
                                        <a:srgbClr val="00A84C"/>
                                      </a:solidFill>
                                      <a:latin typeface="Cambria Math"/>
                                      <a:ea typeface="Cambria Math"/>
                                      <a:sym typeface="Wingdings" pitchFamily="2" charset="2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solidFill>
                                        <a:srgbClr val="00A84C"/>
                                      </a:solidFill>
                                      <a:latin typeface="Cambria Math"/>
                                      <a:ea typeface="Cambria Math"/>
                                      <a:sym typeface="Wingdings" pitchFamily="2" charset="2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a:rPr lang="en-US" sz="1800" i="1">
                                  <a:solidFill>
                                    <a:srgbClr val="00A84C"/>
                                  </a:solidFill>
                                  <a:latin typeface="Cambria Math"/>
                                  <a:ea typeface="Cambria Math"/>
                                  <a:sym typeface="Wingdings" pitchFamily="2" charset="2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sz="1800" i="1">
                                      <a:solidFill>
                                        <a:srgbClr val="00A84C"/>
                                      </a:solidFill>
                                      <a:latin typeface="Cambria Math"/>
                                      <a:ea typeface="Cambria Math"/>
                                      <a:sym typeface="Wingdings" pitchFamily="2" charset="2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solidFill>
                                        <a:srgbClr val="00A84C"/>
                                      </a:solidFill>
                                      <a:latin typeface="Cambria Math"/>
                                      <a:ea typeface="Cambria Math"/>
                                      <a:sym typeface="Wingdings" pitchFamily="2" charset="2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solidFill>
                                        <a:srgbClr val="00A84C"/>
                                      </a:solidFill>
                                      <a:latin typeface="Cambria Math"/>
                                      <a:ea typeface="Cambria Math"/>
                                      <a:sym typeface="Wingdings" pitchFamily="2" charset="2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1800" i="1">
                                      <a:solidFill>
                                        <a:srgbClr val="00A84C"/>
                                      </a:solidFill>
                                      <a:latin typeface="Cambria Math"/>
                                      <a:ea typeface="Cambria Math"/>
                                      <a:sym typeface="Wingdings" pitchFamily="2" charset="2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solidFill>
                                        <a:srgbClr val="00A84C"/>
                                      </a:solidFill>
                                      <a:latin typeface="Cambria Math"/>
                                      <a:ea typeface="Cambria Math"/>
                                      <a:sym typeface="Wingdings" pitchFamily="2" charset="2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solidFill>
                                        <a:srgbClr val="00A84C"/>
                                      </a:solidFill>
                                      <a:latin typeface="Cambria Math"/>
                                      <a:ea typeface="Cambria Math"/>
                                      <a:sym typeface="Wingdings" pitchFamily="2" charset="2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a14:m>
                  <a:r>
                    <a:rPr lang="en-US" sz="1800" b="0" dirty="0" smtClean="0">
                      <a:solidFill>
                        <a:srgbClr val="00A84C"/>
                      </a:solidFill>
                      <a:latin typeface="Arial Unicode MS" pitchFamily="34" charset="-128"/>
                      <a:ea typeface="Cambria Math"/>
                    </a:rPr>
                    <a:t> </a:t>
                  </a:r>
                  <a:r>
                    <a:rPr lang="en-US" sz="1800" b="0" dirty="0" smtClean="0">
                      <a:solidFill>
                        <a:srgbClr val="FF6600"/>
                      </a:solidFill>
                      <a:latin typeface="Arial Unicode MS" pitchFamily="34" charset="-128"/>
                      <a:ea typeface="Cambria Math"/>
                    </a:rPr>
                    <a:t>= </a:t>
                  </a:r>
                  <a:r>
                    <a:rPr lang="en-US" sz="1800" b="1" dirty="0" smtClean="0">
                      <a:solidFill>
                        <a:srgbClr val="FF6600"/>
                      </a:solidFill>
                      <a:latin typeface="Arial Unicode MS" pitchFamily="34" charset="-128"/>
                      <a:ea typeface="Cambria Math"/>
                    </a:rPr>
                    <a:t>(-0.088 ± 0.011 ± 0.008)% </a:t>
                  </a:r>
                  <a:r>
                    <a:rPr lang="en-US" sz="1800" dirty="0" smtClean="0">
                      <a:solidFill>
                        <a:srgbClr val="FF6600"/>
                      </a:solidFill>
                      <a:latin typeface="Arial Unicode MS" pitchFamily="34" charset="-128"/>
                      <a:ea typeface="Cambria Math"/>
                      <a:sym typeface="Wingdings" pitchFamily="2" charset="2"/>
                    </a:rPr>
                    <a:t> </a:t>
                  </a:r>
                  <a:r>
                    <a:rPr lang="en-US" sz="1800" b="0" dirty="0" smtClean="0">
                      <a:solidFill>
                        <a:srgbClr val="FF6600"/>
                      </a:solidFill>
                      <a:latin typeface="Arial Unicode MS" pitchFamily="34" charset="-128"/>
                      <a:ea typeface="Cambria Math"/>
                    </a:rPr>
                    <a:t>5</a:t>
                  </a:r>
                  <a:r>
                    <a:rPr lang="el-GR" sz="1800" b="0" dirty="0" smtClean="0">
                      <a:solidFill>
                        <a:srgbClr val="FF6600"/>
                      </a:solidFill>
                      <a:latin typeface="Arial Unicode MS" pitchFamily="34" charset="-128"/>
                      <a:ea typeface="Cambria Math"/>
                    </a:rPr>
                    <a:t>σ</a:t>
                  </a:r>
                  <a:r>
                    <a:rPr lang="en-US" sz="1800" b="0" dirty="0" smtClean="0">
                      <a:solidFill>
                        <a:srgbClr val="FF6600"/>
                      </a:solidFill>
                      <a:latin typeface="Arial Unicode MS" pitchFamily="34" charset="-128"/>
                      <a:ea typeface="Cambria Math"/>
                    </a:rPr>
                    <a:t> evidence</a:t>
                  </a:r>
                </a:p>
                <a:p>
                  <a:pPr marL="0" indent="0" eaLnBrk="1" hangingPunct="1">
                    <a:buNone/>
                    <a:defRPr/>
                  </a:pPr>
                  <a:r>
                    <a:rPr lang="en-US" sz="1800" dirty="0" smtClean="0">
                      <a:solidFill>
                        <a:srgbClr val="0066FF"/>
                      </a:solidFill>
                      <a:latin typeface="Arial Unicode MS" pitchFamily="34" charset="-128"/>
                      <a:ea typeface="Cambria Math"/>
                      <a:sym typeface="Wingdings" pitchFamily="2" charset="2"/>
                    </a:rPr>
                    <a:t> </a:t>
                  </a:r>
                  <a:r>
                    <a:rPr lang="en-US" sz="1800" dirty="0">
                      <a:solidFill>
                        <a:srgbClr val="0066FF"/>
                      </a:solidFill>
                      <a:latin typeface="Arial Unicode MS" pitchFamily="34" charset="-128"/>
                      <a:ea typeface="Cambria Math"/>
                      <a:sym typeface="Wingdings" pitchFamily="2" charset="2"/>
                    </a:rPr>
                    <a:t>e</a:t>
                  </a:r>
                  <a:r>
                    <a:rPr lang="en-US" sz="1800" dirty="0" smtClean="0">
                      <a:solidFill>
                        <a:srgbClr val="0066FF"/>
                      </a:solidFill>
                      <a:latin typeface="Arial Unicode MS" pitchFamily="34" charset="-128"/>
                      <a:ea typeface="Cambria Math"/>
                      <a:sym typeface="Wingdings" pitchFamily="2" charset="2"/>
                    </a:rPr>
                    <a:t>ven better than </a:t>
                  </a:r>
                  <a:r>
                    <a:rPr lang="en-US" sz="1800" dirty="0" smtClean="0">
                      <a:solidFill>
                        <a:srgbClr val="0066FF"/>
                      </a:solidFill>
                      <a:latin typeface="Arial Unicode MS" pitchFamily="34" charset="-128"/>
                      <a:ea typeface="Cambria Math"/>
                    </a:rPr>
                    <a:t>world average = -0.098 ± 0.012  ± 0.011</a:t>
                  </a:r>
                  <a:endParaRPr lang="en-US" sz="1800" b="0" dirty="0" smtClean="0">
                    <a:solidFill>
                      <a:srgbClr val="0066FF"/>
                    </a:solidFill>
                    <a:latin typeface="Arial Unicode MS" pitchFamily="34" charset="-128"/>
                    <a:ea typeface="Cambria Math"/>
                  </a:endParaRPr>
                </a:p>
                <a:p>
                  <a:pPr marL="0" indent="0" eaLnBrk="1" hangingPunct="1">
                    <a:buNone/>
                    <a:defRPr/>
                  </a:pPr>
                  <a:endParaRPr lang="it-IT" sz="1800" dirty="0" smtClean="0">
                    <a:solidFill>
                      <a:srgbClr val="0066FF"/>
                    </a:solidFill>
                    <a:latin typeface="Arial Unicode MS" pitchFamily="34" charset="-128"/>
                  </a:endParaRPr>
                </a:p>
                <a:p>
                  <a:pPr marL="0" indent="0" eaLnBrk="1" hangingPunct="1">
                    <a:buNone/>
                    <a:defRPr/>
                  </a:pPr>
                  <a:endParaRPr lang="it-IT" sz="1800" dirty="0" smtClean="0">
                    <a:solidFill>
                      <a:srgbClr val="0066FF"/>
                    </a:solidFill>
                    <a:latin typeface="Arial Unicode MS" pitchFamily="34" charset="-128"/>
                  </a:endParaRPr>
                </a:p>
              </p:txBody>
            </p:sp>
          </mc:Choice>
          <mc:Fallback xmlns="">
            <p:sp>
              <p:nvSpPr>
                <p:cNvPr id="5" name="Rectangle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72563" y="1168817"/>
                  <a:ext cx="8214237" cy="5443855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668" t="-560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Slide Number Placeholder 32"/>
          <p:cNvSpPr txBox="1">
            <a:spLocks/>
          </p:cNvSpPr>
          <p:nvPr/>
        </p:nvSpPr>
        <p:spPr bwMode="auto">
          <a:xfrm>
            <a:off x="6553200" y="6345238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6B8AED-CBBA-4523-9646-74B8556F7BF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72563" y="2187976"/>
            <a:ext cx="8432988" cy="2844863"/>
            <a:chOff x="472563" y="2661707"/>
            <a:chExt cx="8432988" cy="2844863"/>
          </a:xfrm>
        </p:grpSpPr>
        <p:grpSp>
          <p:nvGrpSpPr>
            <p:cNvPr id="13" name="Group 12"/>
            <p:cNvGrpSpPr/>
            <p:nvPr/>
          </p:nvGrpSpPr>
          <p:grpSpPr>
            <a:xfrm>
              <a:off x="472563" y="2661707"/>
              <a:ext cx="8432988" cy="2844863"/>
              <a:chOff x="472563" y="2661707"/>
              <a:chExt cx="8432988" cy="2844863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2563" y="2661707"/>
                <a:ext cx="4216494" cy="28448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89057" y="2661707"/>
                <a:ext cx="4216494" cy="28448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8" name="Straight Connector 7"/>
              <p:cNvCxnSpPr/>
              <p:nvPr/>
            </p:nvCxnSpPr>
            <p:spPr>
              <a:xfrm>
                <a:off x="1653988" y="3699669"/>
                <a:ext cx="5143316" cy="0"/>
              </a:xfrm>
              <a:prstGeom prst="line">
                <a:avLst/>
              </a:prstGeom>
              <a:ln w="50800">
                <a:solidFill>
                  <a:srgbClr val="FF000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/>
                <p:cNvSpPr/>
                <p:nvPr/>
              </p:nvSpPr>
              <p:spPr>
                <a:xfrm>
                  <a:off x="2580810" y="3899472"/>
                  <a:ext cx="1422634" cy="369332"/>
                </a:xfrm>
                <a:prstGeom prst="rect">
                  <a:avLst/>
                </a:prstGeom>
                <a:ln>
                  <a:solidFill>
                    <a:srgbClr val="FF0000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𝐵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0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→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𝐾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0810" y="3899472"/>
                  <a:ext cx="1422634" cy="36933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  <a:ln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6797304" y="3909250"/>
                  <a:ext cx="1422634" cy="422167"/>
                </a:xfrm>
                <a:prstGeom prst="rect">
                  <a:avLst/>
                </a:prstGeom>
                <a:ln>
                  <a:solidFill>
                    <a:srgbClr val="FF0000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pos m:val="top"/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</m:ctrlPr>
                          </m:bar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sym typeface="Wingdings" pitchFamily="2" charset="2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sym typeface="Wingdings" pitchFamily="2" charset="2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sym typeface="Wingdings" pitchFamily="2" charset="2"/>
                                  </a:rPr>
                                  <m:t>0</m:t>
                                </m:r>
                              </m:sup>
                            </m:sSup>
                          </m:e>
                        </m:ba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→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𝐾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97304" y="3909250"/>
                  <a:ext cx="1422634" cy="422167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  <a:ln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1552575" y="381000"/>
            <a:ext cx="7058025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/>
            <a:r>
              <a:rPr lang="it-IT" sz="2800" dirty="0" smtClean="0">
                <a:latin typeface="Arial Unicode MS" pitchFamily="34" charset="-128"/>
              </a:rPr>
              <a:t>Direct CP </a:t>
            </a:r>
            <a:r>
              <a:rPr lang="it-IT" sz="2800" dirty="0" err="1" smtClean="0">
                <a:latin typeface="Arial Unicode MS" pitchFamily="34" charset="-128"/>
              </a:rPr>
              <a:t>Violation</a:t>
            </a:r>
            <a:endParaRPr lang="it-IT" sz="2800" dirty="0">
              <a:latin typeface="Arial Unicode MS" pitchFamily="34" charset="-128"/>
            </a:endParaRPr>
          </a:p>
        </p:txBody>
      </p:sp>
      <p:sp>
        <p:nvSpPr>
          <p:cNvPr id="16" name="Rectangle 15"/>
          <p:cNvSpPr/>
          <p:nvPr/>
        </p:nvSpPr>
        <p:spPr>
          <a:xfrm rot="5400000">
            <a:off x="7258131" y="3737470"/>
            <a:ext cx="32141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600" dirty="0">
              <a:solidFill>
                <a:srgbClr val="FF6600"/>
              </a:solidFill>
            </a:endParaRPr>
          </a:p>
          <a:p>
            <a:r>
              <a:rPr lang="en-GB" sz="1600" dirty="0">
                <a:solidFill>
                  <a:srgbClr val="FF6600"/>
                </a:solidFill>
              </a:rPr>
              <a:t>[LHCb-CONF-2011-042]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2878546" y="2251007"/>
                <a:ext cx="1174552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  <a:sym typeface="Wingdings" pitchFamily="2" charset="2"/>
                        </a:rPr>
                        <m:t>320 </m:t>
                      </m:r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𝑝𝑏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8546" y="2251007"/>
                <a:ext cx="1174552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1111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7066765" y="2265175"/>
                <a:ext cx="1174552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  <a:sym typeface="Wingdings" pitchFamily="2" charset="2"/>
                        </a:rPr>
                        <m:t>320 </m:t>
                      </m:r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𝑝𝑏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6765" y="2265175"/>
                <a:ext cx="1174552" cy="369332"/>
              </a:xfrm>
              <a:prstGeom prst="rect">
                <a:avLst/>
              </a:prstGeom>
              <a:blipFill rotWithShape="1">
                <a:blip r:embed="rId9"/>
                <a:stretch>
                  <a:fillRect b="-12903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832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72563" y="1245936"/>
            <a:ext cx="8214237" cy="5099301"/>
            <a:chOff x="472563" y="1245937"/>
            <a:chExt cx="8214237" cy="4800600"/>
          </a:xfrm>
        </p:grpSpPr>
        <p:sp>
          <p:nvSpPr>
            <p:cNvPr id="17" name="Rectangle 16"/>
            <p:cNvSpPr/>
            <p:nvPr/>
          </p:nvSpPr>
          <p:spPr>
            <a:xfrm>
              <a:off x="503086" y="4304648"/>
              <a:ext cx="6371337" cy="331076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3"/>
                <p:cNvSpPr txBox="1">
                  <a:spLocks noChangeArrowheads="1"/>
                </p:cNvSpPr>
                <p:nvPr/>
              </p:nvSpPr>
              <p:spPr bwMode="auto">
                <a:xfrm>
                  <a:off x="472563" y="1245937"/>
                  <a:ext cx="8214237" cy="48006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eaLnBrk="1" hangingPunct="1">
                    <a:buNone/>
                    <a:defRPr/>
                  </a:pPr>
                  <a:r>
                    <a:rPr lang="en-US" sz="1600" dirty="0" smtClean="0">
                      <a:solidFill>
                        <a:srgbClr val="0066FF"/>
                      </a:solidFill>
                      <a:latin typeface="Arial Unicode MS" pitchFamily="34" charset="-128"/>
                    </a:rPr>
                    <a:t>Tweaking the selection, allows enhancing the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00A84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00A84C"/>
                              </a:solidFill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A84C"/>
                              </a:solidFill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rgbClr val="00A84C"/>
                          </a:solidFill>
                          <a:latin typeface="Cambria Math"/>
                        </a:rPr>
                        <m:t>→ </m:t>
                      </m:r>
                      <m:sSup>
                        <m:sSupPr>
                          <m:ctrlPr>
                            <a:rPr lang="en-US" sz="1600" b="0" i="1" smtClean="0">
                              <a:solidFill>
                                <a:srgbClr val="00A84C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rgbClr val="00A84C"/>
                              </a:solidFill>
                              <a:latin typeface="Cambria Math"/>
                            </a:rPr>
                            <m:t>𝐾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00A84C"/>
                              </a:solidFill>
                              <a:latin typeface="Cambria Math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sz="1600" b="0" i="1" smtClean="0">
                              <a:solidFill>
                                <a:srgbClr val="00A84C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rgbClr val="00A84C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00A84C"/>
                              </a:solidFill>
                              <a:latin typeface="Cambria Math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it-IT" sz="1600" dirty="0" smtClean="0">
                      <a:solidFill>
                        <a:srgbClr val="00A84C"/>
                      </a:solidFill>
                      <a:latin typeface="Arial Unicode MS" pitchFamily="34" charset="-128"/>
                    </a:rPr>
                    <a:t> and </a:t>
                  </a:r>
                  <a14:m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it-IT" sz="1600" i="1" smtClean="0">
                              <a:solidFill>
                                <a:srgbClr val="00A84C"/>
                              </a:solidFill>
                              <a:latin typeface="Cambria Math"/>
                            </a:rPr>
                          </m:ctrlPr>
                        </m:barPr>
                        <m:e>
                          <m:sSub>
                            <m:sSubPr>
                              <m:ctrlPr>
                                <a:rPr lang="it-IT" sz="1600" i="1" smtClean="0">
                                  <a:solidFill>
                                    <a:srgbClr val="00A84C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rgbClr val="00A84C"/>
                                  </a:solidFill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00A84C"/>
                                  </a:solidFill>
                                  <a:latin typeface="Cambria Math"/>
                                </a:rPr>
                                <m:t>𝑠</m:t>
                              </m:r>
                            </m:sub>
                          </m:sSub>
                        </m:e>
                      </m:bar>
                      <m:r>
                        <a:rPr lang="en-US" sz="1600" b="0" i="1" smtClean="0">
                          <a:solidFill>
                            <a:srgbClr val="00A84C"/>
                          </a:solidFill>
                          <a:latin typeface="Cambria Math"/>
                        </a:rPr>
                        <m:t> → </m:t>
                      </m:r>
                      <m:sSup>
                        <m:sSupPr>
                          <m:ctrlPr>
                            <a:rPr lang="en-US" sz="1600" b="0" i="1" smtClean="0">
                              <a:solidFill>
                                <a:srgbClr val="00A84C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rgbClr val="00A84C"/>
                              </a:solidFill>
                              <a:latin typeface="Cambria Math"/>
                            </a:rPr>
                            <m:t>𝐾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00A84C"/>
                              </a:solidFill>
                              <a:latin typeface="Cambria Math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1600" b="0" i="1" smtClean="0">
                              <a:solidFill>
                                <a:srgbClr val="00A84C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rgbClr val="00A84C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00A84C"/>
                              </a:solidFill>
                              <a:latin typeface="Cambria Math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lang="it-IT" sz="1600" dirty="0" smtClean="0">
                      <a:solidFill>
                        <a:srgbClr val="0066FF"/>
                      </a:solidFill>
                      <a:latin typeface="Arial Unicode MS" pitchFamily="34" charset="-128"/>
                    </a:rPr>
                    <a:t> contributions</a:t>
                  </a:r>
                </a:p>
                <a:p>
                  <a:pPr marL="0" indent="0" eaLnBrk="1" hangingPunct="1">
                    <a:buNone/>
                    <a:defRPr/>
                  </a:pPr>
                  <a:endParaRPr lang="it-IT" sz="1600" dirty="0">
                    <a:solidFill>
                      <a:srgbClr val="0066FF"/>
                    </a:solidFill>
                    <a:latin typeface="Arial Unicode MS" pitchFamily="34" charset="-128"/>
                  </a:endParaRPr>
                </a:p>
                <a:p>
                  <a:pPr marL="0" indent="0" eaLnBrk="1" hangingPunct="1">
                    <a:buNone/>
                    <a:defRPr/>
                  </a:pPr>
                  <a:endParaRPr lang="it-IT" sz="1600" dirty="0" smtClean="0">
                    <a:solidFill>
                      <a:srgbClr val="0066FF"/>
                    </a:solidFill>
                    <a:latin typeface="Arial Unicode MS" pitchFamily="34" charset="-128"/>
                  </a:endParaRPr>
                </a:p>
                <a:p>
                  <a:pPr marL="0" indent="0" eaLnBrk="1" hangingPunct="1">
                    <a:buNone/>
                    <a:defRPr/>
                  </a:pPr>
                  <a:endParaRPr lang="it-IT" sz="1600" dirty="0">
                    <a:solidFill>
                      <a:srgbClr val="0066FF"/>
                    </a:solidFill>
                    <a:latin typeface="Arial Unicode MS" pitchFamily="34" charset="-128"/>
                  </a:endParaRPr>
                </a:p>
                <a:p>
                  <a:pPr marL="0" indent="0" eaLnBrk="1" hangingPunct="1">
                    <a:buNone/>
                    <a:defRPr/>
                  </a:pPr>
                  <a:endParaRPr lang="it-IT" sz="1600" dirty="0" smtClean="0">
                    <a:solidFill>
                      <a:srgbClr val="0066FF"/>
                    </a:solidFill>
                    <a:latin typeface="Arial Unicode MS" pitchFamily="34" charset="-128"/>
                  </a:endParaRPr>
                </a:p>
                <a:p>
                  <a:pPr marL="0" indent="0" eaLnBrk="1" hangingPunct="1">
                    <a:buNone/>
                    <a:defRPr/>
                  </a:pPr>
                  <a:endParaRPr lang="it-IT" sz="1600" dirty="0">
                    <a:solidFill>
                      <a:srgbClr val="0066FF"/>
                    </a:solidFill>
                    <a:latin typeface="Arial Unicode MS" pitchFamily="34" charset="-128"/>
                  </a:endParaRPr>
                </a:p>
                <a:p>
                  <a:pPr marL="0" indent="0" eaLnBrk="1" hangingPunct="1">
                    <a:buNone/>
                    <a:defRPr/>
                  </a:pPr>
                  <a:endParaRPr lang="it-IT" sz="1600" dirty="0" smtClean="0">
                    <a:solidFill>
                      <a:srgbClr val="0066FF"/>
                    </a:solidFill>
                    <a:latin typeface="Arial Unicode MS" pitchFamily="34" charset="-128"/>
                  </a:endParaRPr>
                </a:p>
                <a:p>
                  <a:pPr marL="0" indent="0" eaLnBrk="1" hangingPunct="1">
                    <a:buNone/>
                    <a:defRPr/>
                  </a:pPr>
                  <a:endParaRPr lang="it-IT" sz="1600" dirty="0">
                    <a:solidFill>
                      <a:srgbClr val="0066FF"/>
                    </a:solidFill>
                    <a:latin typeface="Arial Unicode MS" pitchFamily="34" charset="-128"/>
                  </a:endParaRPr>
                </a:p>
                <a:p>
                  <a:pPr marL="0" indent="0" eaLnBrk="1" hangingPunct="1">
                    <a:buNone/>
                    <a:defRPr/>
                  </a:pPr>
                  <a:endParaRPr lang="it-IT" sz="1600" dirty="0" smtClean="0">
                    <a:solidFill>
                      <a:srgbClr val="0066FF"/>
                    </a:solidFill>
                    <a:latin typeface="Arial Unicode MS" pitchFamily="34" charset="-128"/>
                  </a:endParaRPr>
                </a:p>
                <a:p>
                  <a:pPr marL="0" indent="0" eaLnBrk="1" hangingPunct="1">
                    <a:buNone/>
                    <a:defRPr/>
                  </a:pPr>
                  <a:endParaRPr lang="it-IT" sz="1600" dirty="0">
                    <a:solidFill>
                      <a:srgbClr val="0066FF"/>
                    </a:solidFill>
                    <a:latin typeface="Arial Unicode MS" pitchFamily="34" charset="-128"/>
                  </a:endParaRPr>
                </a:p>
                <a:p>
                  <a:pPr marL="0" indent="0" eaLnBrk="1" hangingPunct="1">
                    <a:buNone/>
                    <a:defRPr/>
                  </a:pPr>
                  <a:endParaRPr lang="it-IT" sz="1600" dirty="0">
                    <a:solidFill>
                      <a:srgbClr val="0066FF"/>
                    </a:solidFill>
                    <a:latin typeface="Arial Unicode MS" pitchFamily="34" charset="-128"/>
                  </a:endParaRPr>
                </a:p>
                <a:p>
                  <a:pPr marL="0" indent="0" eaLnBrk="1" hangingPunct="1">
                    <a:buNone/>
                    <a:defRPr/>
                  </a:pPr>
                  <a14:m>
                    <m:oMath xmlns:m="http://schemas.openxmlformats.org/officeDocument/2006/math">
                      <m:r>
                        <a:rPr lang="en-US" sz="1800" b="1" i="1">
                          <a:solidFill>
                            <a:srgbClr val="00A84C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sz="1800" b="1" i="1">
                              <a:solidFill>
                                <a:srgbClr val="00A84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1800" b="1" i="1">
                              <a:solidFill>
                                <a:srgbClr val="00A84C"/>
                              </a:solidFill>
                              <a:latin typeface="Cambria Math"/>
                              <a:ea typeface="Cambria Math"/>
                            </a:rPr>
                            <m:t>𝑨</m:t>
                          </m:r>
                        </m:e>
                        <m:sub>
                          <m:r>
                            <a:rPr lang="en-US" sz="1800" b="1" i="1">
                              <a:solidFill>
                                <a:srgbClr val="00A84C"/>
                              </a:solidFill>
                              <a:latin typeface="Cambria Math"/>
                              <a:ea typeface="Cambria Math"/>
                            </a:rPr>
                            <m:t>𝑪𝑷</m:t>
                          </m:r>
                        </m:sub>
                      </m:sSub>
                      <m:r>
                        <a:rPr lang="en-US" sz="1800" b="1" i="1" smtClean="0">
                          <a:solidFill>
                            <a:srgbClr val="00A84C"/>
                          </a:solidFill>
                          <a:latin typeface="Cambria Math"/>
                          <a:ea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1800" b="1" i="1" smtClean="0">
                              <a:solidFill>
                                <a:srgbClr val="00A84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solidFill>
                                <a:srgbClr val="00A84C"/>
                              </a:solidFill>
                              <a:latin typeface="Cambria Math"/>
                              <a:ea typeface="Cambria Math"/>
                            </a:rPr>
                            <m:t>𝑩</m:t>
                          </m:r>
                        </m:e>
                        <m:sub>
                          <m:r>
                            <a:rPr lang="en-US" sz="1800" b="1" i="1" smtClean="0">
                              <a:solidFill>
                                <a:srgbClr val="00A84C"/>
                              </a:solidFill>
                              <a:latin typeface="Cambria Math"/>
                              <a:ea typeface="Cambria Math"/>
                            </a:rPr>
                            <m:t>𝒔</m:t>
                          </m:r>
                        </m:sub>
                      </m:sSub>
                      <m:r>
                        <a:rPr lang="en-US" sz="1800" b="1" i="1" smtClean="0">
                          <a:solidFill>
                            <a:srgbClr val="00A84C"/>
                          </a:solidFill>
                          <a:latin typeface="Cambria Math"/>
                          <a:ea typeface="Cambria Math"/>
                        </a:rPr>
                        <m:t>→ </m:t>
                      </m:r>
                      <m:sSup>
                        <m:sSupPr>
                          <m:ctrlPr>
                            <a:rPr lang="en-US" sz="1800" b="1" i="1" smtClean="0">
                              <a:solidFill>
                                <a:srgbClr val="00A84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800" b="1" i="1" smtClean="0">
                              <a:solidFill>
                                <a:srgbClr val="00A84C"/>
                              </a:solidFill>
                              <a:latin typeface="Cambria Math"/>
                              <a:ea typeface="Cambria Math"/>
                            </a:rPr>
                            <m:t>𝑲</m:t>
                          </m:r>
                        </m:e>
                        <m:sup>
                          <m:r>
                            <a:rPr lang="en-US" sz="1800" b="1" i="1" smtClean="0">
                              <a:solidFill>
                                <a:srgbClr val="00A84C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sz="1800" b="1" i="1" smtClean="0">
                              <a:solidFill>
                                <a:srgbClr val="00A84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800" b="1" i="1" smtClean="0">
                              <a:solidFill>
                                <a:srgbClr val="00A84C"/>
                              </a:solidFill>
                              <a:latin typeface="Cambria Math"/>
                              <a:ea typeface="Cambria Math"/>
                            </a:rPr>
                            <m:t>𝝅</m:t>
                          </m:r>
                        </m:e>
                        <m:sup>
                          <m:r>
                            <a:rPr lang="en-US" sz="1800" b="1" i="1" smtClean="0">
                              <a:solidFill>
                                <a:srgbClr val="00A84C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</m:sup>
                      </m:sSup>
                      <m:r>
                        <a:rPr lang="en-US" sz="1800" b="1" i="1" smtClean="0">
                          <a:solidFill>
                            <a:srgbClr val="00A84C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  <m:r>
                        <a:rPr lang="en-US" sz="1800" b="1" i="1">
                          <a:solidFill>
                            <a:srgbClr val="00A84C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</m:oMath>
                  </a14:m>
                  <a:r>
                    <a:rPr lang="en-US" sz="1800" b="1" dirty="0" smtClean="0">
                      <a:solidFill>
                        <a:srgbClr val="FF6600"/>
                      </a:solidFill>
                      <a:latin typeface="Arial Unicode MS" pitchFamily="34" charset="-128"/>
                      <a:ea typeface="Cambria Math"/>
                    </a:rPr>
                    <a:t>= (0.27 </a:t>
                  </a:r>
                  <a:r>
                    <a:rPr lang="en-US" sz="1800" b="1" dirty="0">
                      <a:solidFill>
                        <a:srgbClr val="FF6600"/>
                      </a:solidFill>
                      <a:latin typeface="Arial Unicode MS" pitchFamily="34" charset="-128"/>
                      <a:ea typeface="Cambria Math"/>
                    </a:rPr>
                    <a:t>± </a:t>
                  </a:r>
                  <a:r>
                    <a:rPr lang="en-US" sz="1800" b="1" dirty="0" smtClean="0">
                      <a:solidFill>
                        <a:srgbClr val="FF6600"/>
                      </a:solidFill>
                      <a:latin typeface="Arial Unicode MS" pitchFamily="34" charset="-128"/>
                      <a:ea typeface="Cambria Math"/>
                    </a:rPr>
                    <a:t>0.08 </a:t>
                  </a:r>
                  <a:r>
                    <a:rPr lang="en-US" sz="1800" b="1" dirty="0">
                      <a:solidFill>
                        <a:srgbClr val="FF6600"/>
                      </a:solidFill>
                      <a:latin typeface="Arial Unicode MS" pitchFamily="34" charset="-128"/>
                      <a:ea typeface="Cambria Math"/>
                    </a:rPr>
                    <a:t>± </a:t>
                  </a:r>
                  <a:r>
                    <a:rPr lang="en-US" sz="1800" b="1" dirty="0" smtClean="0">
                      <a:solidFill>
                        <a:srgbClr val="FF6600"/>
                      </a:solidFill>
                      <a:latin typeface="Arial Unicode MS" pitchFamily="34" charset="-128"/>
                      <a:ea typeface="Cambria Math"/>
                    </a:rPr>
                    <a:t>0.02)%    </a:t>
                  </a:r>
                  <a:r>
                    <a:rPr lang="en-US" sz="1600" dirty="0" smtClean="0">
                      <a:solidFill>
                        <a:srgbClr val="FF6600"/>
                      </a:solidFill>
                      <a:latin typeface="Arial Unicode MS" pitchFamily="34" charset="-128"/>
                      <a:ea typeface="Cambria Math"/>
                      <a:sym typeface="Wingdings" pitchFamily="2" charset="2"/>
                    </a:rPr>
                    <a:t> 3</a:t>
                  </a:r>
                  <a:r>
                    <a:rPr lang="el-GR" sz="1600" dirty="0" smtClean="0">
                      <a:solidFill>
                        <a:srgbClr val="FF6600"/>
                      </a:solidFill>
                      <a:latin typeface="Arial Unicode MS" pitchFamily="34" charset="-128"/>
                      <a:ea typeface="Cambria Math"/>
                      <a:sym typeface="Wingdings" pitchFamily="2" charset="2"/>
                    </a:rPr>
                    <a:t>σ</a:t>
                  </a:r>
                  <a:r>
                    <a:rPr lang="en-US" sz="1600" dirty="0" smtClean="0">
                      <a:solidFill>
                        <a:srgbClr val="FF6600"/>
                      </a:solidFill>
                      <a:latin typeface="Arial Unicode MS" pitchFamily="34" charset="-128"/>
                      <a:ea typeface="Cambria Math"/>
                      <a:sym typeface="Wingdings" pitchFamily="2" charset="2"/>
                    </a:rPr>
                    <a:t> evidence</a:t>
                  </a:r>
                </a:p>
                <a:p>
                  <a:pPr marL="0" indent="0" eaLnBrk="1" hangingPunct="1">
                    <a:buNone/>
                    <a:defRPr/>
                  </a:pPr>
                  <a:endParaRPr lang="en-US" sz="1600" dirty="0" smtClean="0">
                    <a:solidFill>
                      <a:srgbClr val="FF6600"/>
                    </a:solidFill>
                    <a:latin typeface="Arial Unicode MS" pitchFamily="34" charset="-128"/>
                    <a:ea typeface="Cambria Math"/>
                    <a:sym typeface="Wingdings" pitchFamily="2" charset="2"/>
                  </a:endParaRPr>
                </a:p>
                <a:p>
                  <a:pPr marL="0" indent="0" eaLnBrk="1" hangingPunct="1">
                    <a:buNone/>
                    <a:defRPr/>
                  </a:pPr>
                  <a:endParaRPr lang="en-US" sz="1600" dirty="0">
                    <a:solidFill>
                      <a:srgbClr val="FF6600"/>
                    </a:solidFill>
                    <a:latin typeface="Arial Unicode MS" pitchFamily="34" charset="-128"/>
                    <a:ea typeface="Cambria Math"/>
                  </a:endParaRPr>
                </a:p>
                <a:p>
                  <a:pPr marL="0" indent="0" eaLnBrk="1" hangingPunct="1">
                    <a:buNone/>
                    <a:defRPr/>
                  </a:pPr>
                  <a:endParaRPr lang="it-IT" sz="1600" dirty="0" smtClean="0">
                    <a:solidFill>
                      <a:srgbClr val="0066FF"/>
                    </a:solidFill>
                    <a:latin typeface="Arial Unicode MS" pitchFamily="34" charset="-128"/>
                  </a:endParaRPr>
                </a:p>
              </p:txBody>
            </p:sp>
          </mc:Choice>
          <mc:Fallback xmlns="">
            <p:sp>
              <p:nvSpPr>
                <p:cNvPr id="5" name="Rectangle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72563" y="1245937"/>
                  <a:ext cx="8214237" cy="4800600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445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Slide Number Placeholder 32"/>
          <p:cNvSpPr txBox="1">
            <a:spLocks/>
          </p:cNvSpPr>
          <p:nvPr/>
        </p:nvSpPr>
        <p:spPr bwMode="auto">
          <a:xfrm>
            <a:off x="6553200" y="6345238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6B8AED-CBBA-4523-9646-74B8556F7BF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1552575" y="381000"/>
            <a:ext cx="7058025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/>
            <a:r>
              <a:rPr lang="it-IT" sz="2800" dirty="0" smtClean="0">
                <a:latin typeface="Arial Unicode MS" pitchFamily="34" charset="-128"/>
              </a:rPr>
              <a:t>Direct CP </a:t>
            </a:r>
            <a:r>
              <a:rPr lang="it-IT" sz="2800" dirty="0" err="1" smtClean="0">
                <a:latin typeface="Arial Unicode MS" pitchFamily="34" charset="-128"/>
              </a:rPr>
              <a:t>Violation</a:t>
            </a:r>
            <a:endParaRPr lang="it-IT" sz="2800" dirty="0">
              <a:latin typeface="Arial Unicode MS" pitchFamily="34" charset="-128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61012" y="1605762"/>
            <a:ext cx="7905520" cy="2720804"/>
            <a:chOff x="661012" y="1726949"/>
            <a:chExt cx="7905520" cy="2720804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012" y="1726949"/>
              <a:ext cx="4033379" cy="272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9042" y="1784386"/>
              <a:ext cx="3947490" cy="26633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1917285" y="3544960"/>
              <a:ext cx="5143316" cy="0"/>
            </a:xfrm>
            <a:prstGeom prst="line">
              <a:avLst/>
            </a:prstGeom>
            <a:ln w="50800">
              <a:solidFill>
                <a:srgbClr val="FF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2677701" y="2892542"/>
                  <a:ext cx="1383584" cy="369332"/>
                </a:xfrm>
                <a:prstGeom prst="rect">
                  <a:avLst/>
                </a:prstGeom>
                <a:ln>
                  <a:solidFill>
                    <a:srgbClr val="FF0000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𝑠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→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𝐾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7701" y="2892542"/>
                  <a:ext cx="1383584" cy="36933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  <a:ln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6874423" y="2887296"/>
                  <a:ext cx="1417247" cy="400110"/>
                </a:xfrm>
                <a:prstGeom prst="rect">
                  <a:avLst/>
                </a:prstGeom>
                <a:ln>
                  <a:solidFill>
                    <a:srgbClr val="FF0000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pos m:val="top"/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</m:ctrlPr>
                          </m:barPr>
                          <m:e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sym typeface="Wingdings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sym typeface="Wingdings" pitchFamily="2" charset="2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sym typeface="Wingdings" pitchFamily="2" charset="2"/>
                                  </a:rPr>
                                  <m:t>𝑠</m:t>
                                </m:r>
                              </m:sub>
                            </m:sSub>
                          </m:e>
                        </m:ba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→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𝐾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4423" y="2887296"/>
                  <a:ext cx="1417247" cy="400110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  <a:ln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Rectangle 12"/>
          <p:cNvSpPr/>
          <p:nvPr/>
        </p:nvSpPr>
        <p:spPr>
          <a:xfrm rot="21223150">
            <a:off x="5112409" y="5125521"/>
            <a:ext cx="3193503" cy="738664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sz="1400" dirty="0" smtClean="0">
                <a:solidFill>
                  <a:srgbClr val="FF6600"/>
                </a:solidFill>
              </a:rPr>
              <a:t>See more in A. Martens,</a:t>
            </a:r>
          </a:p>
          <a:p>
            <a:pPr algn="ctr"/>
            <a:r>
              <a:rPr lang="en-GB" sz="1400" dirty="0" smtClean="0">
                <a:solidFill>
                  <a:srgbClr val="0066FF"/>
                </a:solidFill>
              </a:rPr>
              <a:t>“CPV violation in B systems in LHCb” </a:t>
            </a:r>
          </a:p>
          <a:p>
            <a:pPr algn="ctr"/>
            <a:r>
              <a:rPr lang="en-GB" sz="1400" dirty="0" smtClean="0">
                <a:solidFill>
                  <a:srgbClr val="FF6600"/>
                </a:solidFill>
              </a:rPr>
              <a:t>12:10 on 9 January</a:t>
            </a:r>
            <a:endParaRPr lang="en-GB" sz="1400" dirty="0">
              <a:solidFill>
                <a:srgbClr val="FF66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rot="5400000">
            <a:off x="6982913" y="3160400"/>
            <a:ext cx="32141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600" dirty="0">
              <a:solidFill>
                <a:srgbClr val="FF6600"/>
              </a:solidFill>
            </a:endParaRPr>
          </a:p>
          <a:p>
            <a:r>
              <a:rPr lang="en-GB" sz="1600" dirty="0">
                <a:solidFill>
                  <a:srgbClr val="FF6600"/>
                </a:solidFill>
              </a:rPr>
              <a:t>[LHCb-CONF-2011-042]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2872382" y="1657122"/>
                <a:ext cx="1174552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  <a:sym typeface="Wingdings" pitchFamily="2" charset="2"/>
                        </a:rPr>
                        <m:t>320 </m:t>
                      </m:r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𝑝𝑏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2382" y="1657122"/>
                <a:ext cx="1174552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12903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7060601" y="1671290"/>
                <a:ext cx="1174552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  <a:sym typeface="Wingdings" pitchFamily="2" charset="2"/>
                        </a:rPr>
                        <m:t>320 </m:t>
                      </m:r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𝑝𝑏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0601" y="1671290"/>
                <a:ext cx="1174552" cy="369332"/>
              </a:xfrm>
              <a:prstGeom prst="rect">
                <a:avLst/>
              </a:prstGeom>
              <a:blipFill rotWithShape="1">
                <a:blip r:embed="rId9"/>
                <a:stretch>
                  <a:fillRect b="-1111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012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3"/>
              <p:cNvSpPr txBox="1">
                <a:spLocks noChangeArrowheads="1"/>
              </p:cNvSpPr>
              <p:nvPr/>
            </p:nvSpPr>
            <p:spPr bwMode="auto">
              <a:xfrm>
                <a:off x="472563" y="1063056"/>
                <a:ext cx="8214237" cy="5099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eaLnBrk="1" hangingPunct="1">
                  <a:buNone/>
                  <a:defRPr/>
                </a:pPr>
                <a:r>
                  <a:rPr lang="en-US" sz="1600" dirty="0" smtClean="0">
                    <a:solidFill>
                      <a:srgbClr val="0066FF"/>
                    </a:solidFill>
                    <a:latin typeface="Arial Unicode MS" pitchFamily="34" charset="-128"/>
                  </a:rPr>
                  <a:t>Phase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rgbClr val="0066FF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66FF"/>
                            </a:solidFill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66FF"/>
                            </a:solidFill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1600" dirty="0" smtClean="0">
                    <a:solidFill>
                      <a:srgbClr val="0066FF"/>
                    </a:solidFill>
                    <a:latin typeface="Arial Unicode MS" pitchFamily="34" charset="-128"/>
                  </a:rPr>
                  <a:t> mixing in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0066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66FF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66FF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1600" dirty="0" smtClean="0">
                    <a:solidFill>
                      <a:srgbClr val="0066FF"/>
                    </a:solidFill>
                    <a:latin typeface="Arial Unicode MS" pitchFamily="34" charset="-128"/>
                  </a:rPr>
                  <a:t> system is expected to be very small</a:t>
                </a:r>
              </a:p>
              <a:p>
                <a:pPr eaLnBrk="1" hangingPunct="1">
                  <a:buFont typeface="Wingdings"/>
                  <a:buChar char="à"/>
                  <a:defRPr/>
                </a:pPr>
                <a:r>
                  <a:rPr lang="en-US" sz="14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Precisely predicted: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Φ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𝑠</m:t>
                        </m:r>
                      </m:sub>
                    </m:sSub>
                    <m:r>
                      <a:rPr lang="en-US" sz="1400" b="0" i="1" smtClean="0">
                        <a:solidFill>
                          <a:srgbClr val="00A84C"/>
                        </a:solidFill>
                        <a:latin typeface="Cambria Math"/>
                        <a:sym typeface="Wingdings" pitchFamily="2" charset="2"/>
                      </a:rPr>
                      <m:t>=0.036 </m:t>
                    </m:r>
                    <m:r>
                      <a:rPr lang="en-US" sz="1400" b="0" i="1" smtClean="0">
                        <a:solidFill>
                          <a:srgbClr val="00A84C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±0.002</m:t>
                    </m:r>
                  </m:oMath>
                </a14:m>
                <a:r>
                  <a:rPr lang="en-US" sz="1400" dirty="0" smtClean="0">
                    <a:solidFill>
                      <a:srgbClr val="00A84C"/>
                    </a:solidFill>
                    <a:latin typeface="Arial Unicode MS" pitchFamily="34" charset="-128"/>
                  </a:rPr>
                  <a:t>  </a:t>
                </a:r>
              </a:p>
              <a:p>
                <a:pPr eaLnBrk="1" hangingPunct="1">
                  <a:buFont typeface="Wingdings"/>
                  <a:buChar char="à"/>
                  <a:defRPr/>
                </a:pPr>
                <a:r>
                  <a:rPr lang="en-US" sz="1400" dirty="0" smtClean="0">
                    <a:solidFill>
                      <a:srgbClr val="0066FF"/>
                    </a:solidFill>
                    <a:latin typeface="Arial Unicode MS" pitchFamily="34" charset="-128"/>
                  </a:rPr>
                  <a:t>New particles in box diagrams can </a:t>
                </a:r>
                <a:r>
                  <a:rPr lang="en-US" sz="1400" dirty="0" err="1" smtClean="0">
                    <a:solidFill>
                      <a:srgbClr val="0066FF"/>
                    </a:solidFill>
                    <a:latin typeface="Arial Unicode MS" pitchFamily="34" charset="-128"/>
                  </a:rPr>
                  <a:t>modi</a:t>
                </a:r>
                <a:r>
                  <a:rPr lang="en-US" sz="1400" dirty="0" smtClean="0">
                    <a:solidFill>
                      <a:srgbClr val="0066FF"/>
                    </a:solidFill>
                    <a:latin typeface="Arial Unicode MS" pitchFamily="34" charset="-128"/>
                  </a:rPr>
                  <a:t>					          the measured phase: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  <m:t>Φ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  <m:r>
                      <a:rPr lang="en-US" sz="1400" b="0" i="1" smtClean="0">
                        <a:solidFill>
                          <a:srgbClr val="00A84C"/>
                        </a:solidFill>
                        <a:latin typeface="Cambria Math"/>
                      </a:rPr>
                      <m:t>= </m:t>
                    </m:r>
                    <m:sSup>
                      <m:sSupPr>
                        <m:ctrlPr>
                          <a:rPr lang="en-US" sz="1400" b="0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1400" b="0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  <m:t>Φ</m:t>
                        </m:r>
                      </m:e>
                      <m:sup>
                        <m:r>
                          <a:rPr lang="en-US" sz="1400" b="0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  <m:t>𝑆𝑀</m:t>
                        </m:r>
                      </m:sup>
                    </m:sSup>
                    <m:r>
                      <a:rPr lang="en-US" sz="1400" b="0" i="1" smtClean="0">
                        <a:solidFill>
                          <a:srgbClr val="00A84C"/>
                        </a:solidFill>
                        <a:latin typeface="Cambria Math"/>
                      </a:rPr>
                      <m:t>+ </m:t>
                    </m:r>
                    <m:sSup>
                      <m:sSupPr>
                        <m:ctrlPr>
                          <a:rPr lang="en-US" sz="1400" b="0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1400" b="0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  <m:t>Φ</m:t>
                        </m:r>
                      </m:e>
                      <m:sup>
                        <m:r>
                          <a:rPr lang="en-US" sz="1400" b="0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  <m:t>𝑁𝑃</m:t>
                        </m:r>
                      </m:sup>
                    </m:sSup>
                  </m:oMath>
                </a14:m>
                <a:endParaRPr lang="en-US" sz="1400" dirty="0">
                  <a:solidFill>
                    <a:srgbClr val="00A84C"/>
                  </a:solidFill>
                  <a:latin typeface="Arial Unicode MS" pitchFamily="34" charset="-128"/>
                </a:endParaRPr>
              </a:p>
              <a:p>
                <a:pPr marL="0" indent="0" eaLnBrk="1" hangingPunct="1">
                  <a:buNone/>
                  <a:defRPr/>
                </a:pPr>
                <a:r>
                  <a:rPr lang="en-US" sz="1600" dirty="0" smtClean="0">
                    <a:solidFill>
                      <a:srgbClr val="0066FF"/>
                    </a:solidFill>
                    <a:latin typeface="Arial Unicode MS" pitchFamily="34" charset="-128"/>
                  </a:rPr>
                  <a:t>Two decay modes for this study:</a:t>
                </a:r>
              </a:p>
              <a:p>
                <a:pPr marL="0" indent="0" eaLnBrk="1" hangingPunct="1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00A84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00A84C"/>
                              </a:solidFill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A84C"/>
                              </a:solidFill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rgbClr val="00A84C"/>
                          </a:solidFill>
                          <a:latin typeface="Cambria Math"/>
                        </a:rPr>
                        <m:t>→</m:t>
                      </m:r>
                      <m:f>
                        <m:fPr>
                          <m:ctrlPr>
                            <a:rPr lang="en-US" sz="1600" b="0" i="1" smtClean="0">
                              <a:solidFill>
                                <a:srgbClr val="00A84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solidFill>
                                <a:srgbClr val="00A84C"/>
                              </a:solidFill>
                              <a:latin typeface="Cambria Math"/>
                            </a:rPr>
                            <m:t>𝐽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1600" b="0" i="1" smtClean="0">
                              <a:solidFill>
                                <a:srgbClr val="00A84C"/>
                              </a:solidFill>
                              <a:latin typeface="Cambria Math"/>
                            </a:rPr>
                            <m:t>ψ</m:t>
                          </m:r>
                        </m:den>
                      </m:f>
                      <m:r>
                        <m:rPr>
                          <m:sty m:val="p"/>
                        </m:rPr>
                        <a:rPr lang="el-GR" sz="1600" b="0" i="1" smtClean="0">
                          <a:solidFill>
                            <a:srgbClr val="00A84C"/>
                          </a:solidFill>
                          <a:latin typeface="Cambria Math"/>
                        </a:rPr>
                        <m:t>Φ</m:t>
                      </m:r>
                      <m:d>
                        <m:dPr>
                          <m:ctrlPr>
                            <a:rPr lang="en-US" sz="1600" b="0" i="1" smtClean="0">
                              <a:solidFill>
                                <a:srgbClr val="00A84C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rgbClr val="00A84C"/>
                              </a:solidFill>
                              <a:latin typeface="Cambria Math"/>
                            </a:rPr>
                            <m:t>1020</m:t>
                          </m:r>
                        </m:e>
                      </m:d>
                      <m:r>
                        <a:rPr lang="en-US" sz="1600" b="0" i="1" smtClean="0">
                          <a:solidFill>
                            <a:srgbClr val="00A84C"/>
                          </a:solidFill>
                          <a:latin typeface="Cambria Math"/>
                        </a:rPr>
                        <m:t>→</m:t>
                      </m:r>
                      <m:f>
                        <m:fPr>
                          <m:ctrlPr>
                            <a:rPr lang="en-US" sz="1600" b="0" i="1" smtClean="0">
                              <a:solidFill>
                                <a:srgbClr val="00A84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solidFill>
                                <a:srgbClr val="00A84C"/>
                              </a:solidFill>
                              <a:latin typeface="Cambria Math"/>
                            </a:rPr>
                            <m:t>𝐽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1600" b="0" i="1" smtClean="0">
                              <a:solidFill>
                                <a:srgbClr val="00A84C"/>
                              </a:solidFill>
                              <a:latin typeface="Cambria Math"/>
                            </a:rPr>
                            <m:t>ψ</m:t>
                          </m:r>
                        </m:den>
                      </m:f>
                      <m:sSup>
                        <m:sSupPr>
                          <m:ctrlPr>
                            <a:rPr lang="en-US" sz="1600" b="0" i="1" smtClean="0">
                              <a:solidFill>
                                <a:srgbClr val="00A84C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rgbClr val="00A84C"/>
                              </a:solidFill>
                              <a:latin typeface="Cambria Math"/>
                            </a:rPr>
                            <m:t>𝐾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00A84C"/>
                              </a:solidFill>
                              <a:latin typeface="Cambria Math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1600" b="0" i="1" smtClean="0">
                              <a:solidFill>
                                <a:srgbClr val="00A84C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rgbClr val="00A84C"/>
                              </a:solidFill>
                              <a:latin typeface="Cambria Math"/>
                            </a:rPr>
                            <m:t>𝐾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00A84C"/>
                              </a:solidFill>
                              <a:latin typeface="Cambria Math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it-IT" sz="1600" dirty="0" smtClean="0">
                  <a:solidFill>
                    <a:srgbClr val="0066FF"/>
                  </a:solidFill>
                  <a:latin typeface="Arial Unicode MS" pitchFamily="34" charset="-128"/>
                </a:endParaRPr>
              </a:p>
              <a:p>
                <a:pPr eaLnBrk="1" hangingPunct="1">
                  <a:buAutoNum type="arabicPeriod"/>
                  <a:defRPr/>
                </a:pPr>
                <a:endParaRPr lang="it-IT" sz="1600" dirty="0" smtClean="0">
                  <a:solidFill>
                    <a:srgbClr val="0066FF"/>
                  </a:solidFill>
                  <a:latin typeface="Arial Unicode MS" pitchFamily="34" charset="-128"/>
                </a:endParaRPr>
              </a:p>
              <a:p>
                <a:pPr eaLnBrk="1" hangingPunct="1">
                  <a:buAutoNum type="arabicPeriod"/>
                  <a:defRPr/>
                </a:pPr>
                <a:endParaRPr lang="it-IT" sz="1600" dirty="0">
                  <a:solidFill>
                    <a:srgbClr val="0066FF"/>
                  </a:solidFill>
                  <a:latin typeface="Arial Unicode MS" pitchFamily="34" charset="-128"/>
                </a:endParaRPr>
              </a:p>
              <a:p>
                <a:pPr eaLnBrk="1" hangingPunct="1">
                  <a:buAutoNum type="arabicPeriod"/>
                  <a:defRPr/>
                </a:pPr>
                <a:endParaRPr lang="it-IT" sz="1600" dirty="0" smtClean="0">
                  <a:solidFill>
                    <a:srgbClr val="0066FF"/>
                  </a:solidFill>
                  <a:latin typeface="Arial Unicode MS" pitchFamily="34" charset="-128"/>
                </a:endParaRPr>
              </a:p>
              <a:p>
                <a:pPr eaLnBrk="1" hangingPunct="1">
                  <a:buAutoNum type="arabicPeriod"/>
                  <a:defRPr/>
                </a:pPr>
                <a:endParaRPr lang="it-IT" sz="1600" dirty="0">
                  <a:solidFill>
                    <a:srgbClr val="0066FF"/>
                  </a:solidFill>
                  <a:latin typeface="Arial Unicode MS" pitchFamily="34" charset="-128"/>
                </a:endParaRPr>
              </a:p>
              <a:p>
                <a:pPr marL="0" indent="0" eaLnBrk="1" hangingPunct="1">
                  <a:buNone/>
                  <a:defRPr/>
                </a:pPr>
                <a:endParaRPr lang="it-IT" sz="1600" dirty="0">
                  <a:solidFill>
                    <a:srgbClr val="0066FF"/>
                  </a:solidFill>
                  <a:latin typeface="Arial Unicode MS" pitchFamily="34" charset="-128"/>
                </a:endParaRPr>
              </a:p>
              <a:p>
                <a:pPr marL="0" indent="0" eaLnBrk="1" hangingPunct="1">
                  <a:buNone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  <m:r>
                      <a:rPr lang="en-US" sz="1800" b="0" i="1" smtClean="0">
                        <a:solidFill>
                          <a:srgbClr val="00A84C"/>
                        </a:solidFill>
                        <a:latin typeface="Cambria Math"/>
                      </a:rPr>
                      <m:t>→</m:t>
                    </m:r>
                    <m:f>
                      <m:fPr>
                        <m:ctrlPr>
                          <a:rPr lang="en-US" sz="1800" b="0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1800" b="0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  <m:t>𝐽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1800" b="0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  <m:t>ψ</m:t>
                        </m:r>
                      </m:den>
                    </m:f>
                    <m:sSub>
                      <m:sSubPr>
                        <m:ctrlPr>
                          <a:rPr lang="en-US" sz="1800" b="0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sz="1800" b="0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  <m:t>980</m:t>
                        </m:r>
                      </m:e>
                    </m:d>
                    <m:r>
                      <a:rPr lang="en-US" sz="1800" b="0" i="1" smtClean="0">
                        <a:solidFill>
                          <a:srgbClr val="00A84C"/>
                        </a:solidFill>
                        <a:latin typeface="Cambria Math"/>
                      </a:rPr>
                      <m:t>→</m:t>
                    </m:r>
                    <m:f>
                      <m:fPr>
                        <m:ctrlPr>
                          <a:rPr lang="en-US" sz="1800" b="0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1800" b="0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  <m:t>𝐽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1800" b="0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  <m:t>ψ</m:t>
                        </m:r>
                      </m:den>
                    </m:f>
                    <m:sSup>
                      <m:sSupPr>
                        <m:ctrlPr>
                          <a:rPr lang="en-US" sz="1800" b="0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</a:rPr>
                          <m:t>𝜋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800" b="0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</a:rPr>
                          <m:t>𝜋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  <m:t>−</m:t>
                        </m:r>
                      </m:sup>
                    </m:sSup>
                    <m:r>
                      <a:rPr lang="en-US" sz="1800" b="0" i="0" smtClean="0">
                        <a:solidFill>
                          <a:srgbClr val="00A84C"/>
                        </a:solidFill>
                        <a:latin typeface="Cambria Math"/>
                      </a:rPr>
                      <m:t>    </m:t>
                    </m:r>
                  </m:oMath>
                </a14:m>
                <a:r>
                  <a:rPr lang="it-IT" sz="14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 first </a:t>
                </a:r>
                <a:r>
                  <a:rPr lang="it-IT" sz="14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seen</a:t>
                </a:r>
                <a:r>
                  <a:rPr lang="it-IT" sz="14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by LHCb last </a:t>
                </a:r>
                <a:r>
                  <a:rPr lang="it-IT" sz="14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winter</a:t>
                </a:r>
                <a:endParaRPr lang="it-IT" sz="1400" dirty="0" smtClean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 marL="0" indent="0" eaLnBrk="1" hangingPunct="1">
                  <a:spcBef>
                    <a:spcPts val="0"/>
                  </a:spcBef>
                  <a:buNone/>
                  <a:defRPr/>
                </a:pPr>
                <a:r>
                  <a:rPr lang="it-IT" sz="14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 Lower </a:t>
                </a:r>
                <a:r>
                  <a:rPr lang="it-IT" sz="14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statistics</a:t>
                </a:r>
                <a:r>
                  <a:rPr lang="it-IT" sz="14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rgbClr val="00A84C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  <m:t>𝐵𝑅</m:t>
                        </m:r>
                        <m:r>
                          <a:rPr lang="en-US" sz="1400" b="0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  <m:t>=20% </m:t>
                        </m:r>
                        <m:r>
                          <a:rPr lang="en-US" sz="1400" b="0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  <m:t>𝑜𝑓</m:t>
                        </m:r>
                        <m:r>
                          <a:rPr lang="en-US" sz="1400" b="0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sz="1400" i="1">
                            <a:solidFill>
                              <a:srgbClr val="00A84C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sz="1400" i="1">
                            <a:solidFill>
                              <a:srgbClr val="00A84C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  <m:r>
                      <a:rPr lang="en-US" sz="1400" i="1">
                        <a:solidFill>
                          <a:srgbClr val="00A84C"/>
                        </a:solidFill>
                        <a:latin typeface="Cambria Math"/>
                      </a:rPr>
                      <m:t>→</m:t>
                    </m:r>
                    <m:f>
                      <m:fPr>
                        <m:ctrlPr>
                          <a:rPr lang="en-US" sz="1400" i="1">
                            <a:solidFill>
                              <a:srgbClr val="00A84C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1400" i="1">
                            <a:solidFill>
                              <a:srgbClr val="00A84C"/>
                            </a:solidFill>
                            <a:latin typeface="Cambria Math"/>
                          </a:rPr>
                          <m:t>𝐽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1400" i="1">
                            <a:solidFill>
                              <a:srgbClr val="00A84C"/>
                            </a:solidFill>
                            <a:latin typeface="Cambria Math"/>
                          </a:rPr>
                          <m:t>ψ</m:t>
                        </m:r>
                      </m:den>
                    </m:f>
                    <m:r>
                      <m:rPr>
                        <m:sty m:val="p"/>
                      </m:rPr>
                      <a:rPr lang="el-GR" sz="1400" i="1">
                        <a:solidFill>
                          <a:srgbClr val="00A84C"/>
                        </a:solidFill>
                        <a:latin typeface="Cambria Math"/>
                      </a:rPr>
                      <m:t>Φ</m:t>
                    </m:r>
                  </m:oMath>
                </a14:m>
                <a:endParaRPr lang="it-IT" sz="1400" dirty="0" smtClean="0">
                  <a:solidFill>
                    <a:srgbClr val="0066FF"/>
                  </a:solidFill>
                  <a:latin typeface="Arial Unicode MS" pitchFamily="34" charset="-128"/>
                </a:endParaRPr>
              </a:p>
            </p:txBody>
          </p:sp>
        </mc:Choice>
        <mc:Fallback xmlns="">
          <p:sp>
            <p:nvSpPr>
              <p:cNvPr id="5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563" y="1063056"/>
                <a:ext cx="8214237" cy="5099301"/>
              </a:xfrm>
              <a:prstGeom prst="rect">
                <a:avLst/>
              </a:prstGeom>
              <a:blipFill rotWithShape="1">
                <a:blip r:embed="rId3"/>
                <a:stretch>
                  <a:fillRect l="-445" t="-35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030" y="5312263"/>
            <a:ext cx="3193258" cy="1079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lide Number Placeholder 32"/>
          <p:cNvSpPr txBox="1">
            <a:spLocks/>
          </p:cNvSpPr>
          <p:nvPr/>
        </p:nvSpPr>
        <p:spPr bwMode="auto">
          <a:xfrm>
            <a:off x="6553200" y="6345238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6B8AED-CBBA-4523-9646-74B8556F7BF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 Box 11"/>
              <p:cNvSpPr txBox="1">
                <a:spLocks noChangeArrowheads="1"/>
              </p:cNvSpPr>
              <p:nvPr/>
            </p:nvSpPr>
            <p:spPr bwMode="auto">
              <a:xfrm>
                <a:off x="1552575" y="381000"/>
                <a:ext cx="6560911" cy="523220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2800" dirty="0" smtClean="0">
                    <a:latin typeface="Arial Unicode MS" pitchFamily="34" charset="-128"/>
                  </a:rPr>
                  <a:t>CPV in B </a:t>
                </a:r>
                <a:r>
                  <a:rPr lang="it-IT" sz="2800" dirty="0" err="1" smtClean="0">
                    <a:latin typeface="Arial Unicode MS" pitchFamily="34" charset="-128"/>
                  </a:rPr>
                  <a:t>systems</a:t>
                </a:r>
                <a:r>
                  <a:rPr lang="it-IT" sz="2800" dirty="0" smtClean="0">
                    <a:latin typeface="Arial Unicode MS" pitchFamily="34" charset="-128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800" i="1" smtClean="0">
                            <a:latin typeface="Cambria Math"/>
                          </a:rPr>
                          <m:t>Φ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</a:rPr>
                          <m:t>𝑠</m:t>
                        </m:r>
                      </m:sub>
                    </m:sSub>
                  </m:oMath>
                </a14:m>
                <a:endParaRPr lang="it-IT" sz="2800" dirty="0">
                  <a:latin typeface="Arial Unicode MS" pitchFamily="34" charset="-128"/>
                </a:endParaRPr>
              </a:p>
            </p:txBody>
          </p:sp>
        </mc:Choice>
        <mc:Fallback xmlns="">
          <p:sp>
            <p:nvSpPr>
              <p:cNvPr id="18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52575" y="381000"/>
                <a:ext cx="6560911" cy="523220"/>
              </a:xfrm>
              <a:prstGeom prst="rect">
                <a:avLst/>
              </a:prstGeom>
              <a:blipFill rotWithShape="1">
                <a:blip r:embed="rId5"/>
                <a:stretch>
                  <a:fillRect t="-11765" b="-31765"/>
                </a:stretch>
              </a:blip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546" y="1480728"/>
            <a:ext cx="2841308" cy="1120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030" y="3109290"/>
            <a:ext cx="3713798" cy="1139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584" y="2716561"/>
            <a:ext cx="2978759" cy="193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171" y="4960806"/>
            <a:ext cx="2810784" cy="171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4390806" y="3398057"/>
            <a:ext cx="978408" cy="242316"/>
          </a:xfrm>
          <a:prstGeom prst="rightArrow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ight Arrow 18"/>
          <p:cNvSpPr/>
          <p:nvPr/>
        </p:nvSpPr>
        <p:spPr>
          <a:xfrm>
            <a:off x="4512609" y="5609684"/>
            <a:ext cx="978408" cy="242316"/>
          </a:xfrm>
          <a:prstGeom prst="rightArrow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627166"/>
            <a:ext cx="1447433" cy="150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964" y="6667849"/>
            <a:ext cx="1452343" cy="156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 rot="16200000">
            <a:off x="5019603" y="3380715"/>
            <a:ext cx="18355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FF6600"/>
                </a:solidFill>
              </a:rPr>
              <a:t>[LHCb-CONF-2011-049]</a:t>
            </a:r>
          </a:p>
        </p:txBody>
      </p:sp>
      <p:sp>
        <p:nvSpPr>
          <p:cNvPr id="23" name="Rectangle 22"/>
          <p:cNvSpPr/>
          <p:nvPr/>
        </p:nvSpPr>
        <p:spPr>
          <a:xfrm rot="16200000">
            <a:off x="5017199" y="5552175"/>
            <a:ext cx="1835567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FF6600"/>
                </a:solidFill>
              </a:rPr>
              <a:t>[</a:t>
            </a:r>
            <a:r>
              <a:rPr lang="en-GB" sz="1200" dirty="0" smtClean="0">
                <a:solidFill>
                  <a:srgbClr val="FF6600"/>
                </a:solidFill>
              </a:rPr>
              <a:t>LHCb-CONF-2011-051]</a:t>
            </a:r>
            <a:endParaRPr lang="en-GB" sz="12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98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2"/>
          <p:cNvSpPr txBox="1">
            <a:spLocks/>
          </p:cNvSpPr>
          <p:nvPr/>
        </p:nvSpPr>
        <p:spPr bwMode="auto">
          <a:xfrm>
            <a:off x="6553200" y="6345238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6B8AED-CBBA-4523-9646-74B8556F7BF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6142"/>
          </a:xfrm>
        </p:spPr>
        <p:txBody>
          <a:bodyPr/>
          <a:lstStyle/>
          <a:p>
            <a:r>
              <a:rPr lang="en-US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Outline</a:t>
            </a:r>
            <a:endParaRPr lang="en-US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72563" y="1249629"/>
            <a:ext cx="8214237" cy="472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hangingPunct="1">
              <a:buAutoNum type="arabicPeriod"/>
              <a:defRPr/>
            </a:pPr>
            <a:r>
              <a:rPr lang="it-IT" sz="2000" dirty="0" err="1" smtClean="0">
                <a:solidFill>
                  <a:srgbClr val="FF6600"/>
                </a:solidFill>
                <a:latin typeface="Arial Unicode MS" pitchFamily="34" charset="-128"/>
              </a:rPr>
              <a:t>Introduction</a:t>
            </a:r>
            <a:r>
              <a:rPr lang="it-IT" sz="2000" dirty="0" smtClean="0">
                <a:solidFill>
                  <a:srgbClr val="FF6600"/>
                </a:solidFill>
                <a:latin typeface="Arial Unicode MS" pitchFamily="34" charset="-128"/>
              </a:rPr>
              <a:t> to LHCb</a:t>
            </a: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it-IT" sz="1600" dirty="0" smtClean="0">
                <a:solidFill>
                  <a:srgbClr val="0066FF"/>
                </a:solidFill>
                <a:latin typeface="Arial Unicode MS" pitchFamily="34" charset="-128"/>
              </a:rPr>
              <a:t>The detector</a:t>
            </a: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it-IT" sz="1600" dirty="0" err="1">
                <a:solidFill>
                  <a:srgbClr val="0066FF"/>
                </a:solidFill>
                <a:latin typeface="Arial Unicode MS" pitchFamily="34" charset="-128"/>
              </a:rPr>
              <a:t>Physics</a:t>
            </a:r>
            <a:r>
              <a:rPr lang="it-IT" sz="1600" dirty="0">
                <a:solidFill>
                  <a:srgbClr val="0066FF"/>
                </a:solidFill>
                <a:latin typeface="Arial Unicode MS" pitchFamily="34" charset="-128"/>
              </a:rPr>
              <a:t> </a:t>
            </a:r>
            <a:r>
              <a:rPr lang="it-IT" sz="1600" dirty="0" smtClean="0">
                <a:solidFill>
                  <a:srgbClr val="0066FF"/>
                </a:solidFill>
                <a:latin typeface="Arial Unicode MS" pitchFamily="34" charset="-128"/>
              </a:rPr>
              <a:t>scope</a:t>
            </a:r>
            <a:endParaRPr lang="it-IT" sz="1600" b="1" dirty="0" smtClean="0">
              <a:solidFill>
                <a:srgbClr val="0066FF"/>
              </a:solidFill>
              <a:latin typeface="Arial Unicode MS" pitchFamily="34" charset="-128"/>
            </a:endParaRPr>
          </a:p>
          <a:p>
            <a:pPr marL="457200" indent="-457200" eaLnBrk="1" hangingPunct="1">
              <a:buAutoNum type="arabicPeriod"/>
              <a:defRPr/>
            </a:pPr>
            <a:r>
              <a:rPr lang="it-IT" sz="2000" dirty="0" smtClean="0">
                <a:solidFill>
                  <a:srgbClr val="FF6600"/>
                </a:solidFill>
                <a:latin typeface="Arial Unicode MS" pitchFamily="34" charset="-128"/>
              </a:rPr>
              <a:t>Detector </a:t>
            </a:r>
            <a:r>
              <a:rPr lang="it-IT" sz="2000" dirty="0" err="1" smtClean="0">
                <a:solidFill>
                  <a:srgbClr val="FF6600"/>
                </a:solidFill>
                <a:latin typeface="Arial Unicode MS" pitchFamily="34" charset="-128"/>
              </a:rPr>
              <a:t>operation</a:t>
            </a:r>
            <a:endParaRPr lang="it-IT" sz="2000" dirty="0">
              <a:solidFill>
                <a:srgbClr val="FF6600"/>
              </a:solidFill>
              <a:latin typeface="Arial Unicode MS" pitchFamily="34" charset="-128"/>
            </a:endParaRP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it-IT" sz="1600" dirty="0" err="1" smtClean="0">
                <a:solidFill>
                  <a:srgbClr val="0066FF"/>
                </a:solidFill>
                <a:latin typeface="Arial Unicode MS" pitchFamily="34" charset="-128"/>
              </a:rPr>
              <a:t>Luminosity</a:t>
            </a:r>
            <a:r>
              <a:rPr lang="it-IT" sz="1600" dirty="0" smtClean="0">
                <a:solidFill>
                  <a:srgbClr val="0066FF"/>
                </a:solidFill>
                <a:latin typeface="Arial Unicode MS" pitchFamily="34" charset="-128"/>
              </a:rPr>
              <a:t> </a:t>
            </a:r>
            <a:r>
              <a:rPr lang="it-IT" sz="1600" dirty="0" err="1" smtClean="0">
                <a:solidFill>
                  <a:srgbClr val="0066FF"/>
                </a:solidFill>
                <a:latin typeface="Arial Unicode MS" pitchFamily="34" charset="-128"/>
              </a:rPr>
              <a:t>Leveling</a:t>
            </a:r>
            <a:endParaRPr lang="it-IT" sz="1600" dirty="0">
              <a:solidFill>
                <a:srgbClr val="0066FF"/>
              </a:solidFill>
              <a:latin typeface="Arial Unicode MS" pitchFamily="34" charset="-128"/>
            </a:endParaRP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it-IT" sz="1600" dirty="0" smtClean="0">
                <a:solidFill>
                  <a:srgbClr val="0066FF"/>
                </a:solidFill>
                <a:latin typeface="Arial Unicode MS" pitchFamily="34" charset="-128"/>
              </a:rPr>
              <a:t>Trigger</a:t>
            </a: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it-IT" sz="1600" dirty="0" smtClean="0">
                <a:solidFill>
                  <a:srgbClr val="0066FF"/>
                </a:solidFill>
                <a:latin typeface="Arial Unicode MS" pitchFamily="34" charset="-128"/>
              </a:rPr>
              <a:t>Detector performance </a:t>
            </a:r>
          </a:p>
          <a:p>
            <a:pPr marL="457200" indent="-457200" eaLnBrk="1" hangingPunct="1">
              <a:buAutoNum type="arabicPeriod"/>
              <a:defRPr/>
            </a:pPr>
            <a:r>
              <a:rPr lang="it-IT" sz="2000" dirty="0" err="1" smtClean="0">
                <a:solidFill>
                  <a:srgbClr val="FF6600"/>
                </a:solidFill>
                <a:latin typeface="Arial Unicode MS" pitchFamily="34" charset="-128"/>
              </a:rPr>
              <a:t>Selected</a:t>
            </a:r>
            <a:r>
              <a:rPr lang="it-IT" sz="2000" dirty="0" smtClean="0">
                <a:solidFill>
                  <a:srgbClr val="FF6600"/>
                </a:solidFill>
                <a:latin typeface="Arial Unicode MS" pitchFamily="34" charset="-128"/>
              </a:rPr>
              <a:t> </a:t>
            </a:r>
            <a:r>
              <a:rPr lang="it-IT" sz="2000" dirty="0" err="1" smtClean="0">
                <a:solidFill>
                  <a:srgbClr val="FF6600"/>
                </a:solidFill>
                <a:latin typeface="Arial Unicode MS" pitchFamily="34" charset="-128"/>
              </a:rPr>
              <a:t>physics</a:t>
            </a:r>
            <a:r>
              <a:rPr lang="it-IT" sz="2000" dirty="0" smtClean="0">
                <a:solidFill>
                  <a:srgbClr val="FF6600"/>
                </a:solidFill>
                <a:latin typeface="Arial Unicode MS" pitchFamily="34" charset="-128"/>
              </a:rPr>
              <a:t> </a:t>
            </a:r>
            <a:r>
              <a:rPr lang="it-IT" sz="2000" dirty="0" err="1" smtClean="0">
                <a:solidFill>
                  <a:srgbClr val="FF6600"/>
                </a:solidFill>
                <a:latin typeface="Arial Unicode MS" pitchFamily="34" charset="-128"/>
              </a:rPr>
              <a:t>results</a:t>
            </a:r>
            <a:endParaRPr lang="it-IT" sz="2000" dirty="0">
              <a:solidFill>
                <a:srgbClr val="FF6600"/>
              </a:solidFill>
              <a:latin typeface="Arial Unicode MS" pitchFamily="34" charset="-128"/>
            </a:endParaRP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it-IT" sz="1600" dirty="0" smtClean="0">
                <a:solidFill>
                  <a:srgbClr val="0066FF"/>
                </a:solidFill>
                <a:latin typeface="Arial Unicode MS" pitchFamily="34" charset="-128"/>
              </a:rPr>
              <a:t>Direct CPV and CPV in charm </a:t>
            </a:r>
            <a:r>
              <a:rPr lang="it-IT" sz="1600" dirty="0" err="1" smtClean="0">
                <a:solidFill>
                  <a:srgbClr val="0066FF"/>
                </a:solidFill>
                <a:latin typeface="Arial Unicode MS" pitchFamily="34" charset="-128"/>
              </a:rPr>
              <a:t>physics</a:t>
            </a:r>
            <a:endParaRPr lang="it-IT" sz="1600" dirty="0" smtClean="0">
              <a:solidFill>
                <a:srgbClr val="0066FF"/>
              </a:solidFill>
              <a:latin typeface="Arial Unicode MS" pitchFamily="34" charset="-128"/>
            </a:endParaRP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it-IT" sz="1600" dirty="0" smtClean="0">
                <a:solidFill>
                  <a:srgbClr val="0066FF"/>
                </a:solidFill>
                <a:latin typeface="Arial Unicode MS" pitchFamily="34" charset="-128"/>
              </a:rPr>
              <a:t>CPV in B </a:t>
            </a:r>
            <a:r>
              <a:rPr lang="it-IT" sz="1600" dirty="0" err="1" smtClean="0">
                <a:solidFill>
                  <a:srgbClr val="0066FF"/>
                </a:solidFill>
                <a:latin typeface="Arial Unicode MS" pitchFamily="34" charset="-128"/>
              </a:rPr>
              <a:t>systems</a:t>
            </a:r>
            <a:endParaRPr lang="it-IT" sz="1600" dirty="0" smtClean="0">
              <a:solidFill>
                <a:srgbClr val="0066FF"/>
              </a:solidFill>
              <a:latin typeface="Arial Unicode MS" pitchFamily="34" charset="-128"/>
            </a:endParaRP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it-IT" sz="1600" dirty="0" smtClean="0">
                <a:solidFill>
                  <a:srgbClr val="0066FF"/>
                </a:solidFill>
                <a:latin typeface="Arial Unicode MS" pitchFamily="34" charset="-128"/>
              </a:rPr>
              <a:t>Rare </a:t>
            </a:r>
            <a:r>
              <a:rPr lang="it-IT" sz="1600" dirty="0" err="1" smtClean="0">
                <a:solidFill>
                  <a:srgbClr val="0066FF"/>
                </a:solidFill>
                <a:latin typeface="Arial Unicode MS" pitchFamily="34" charset="-128"/>
              </a:rPr>
              <a:t>decays</a:t>
            </a:r>
            <a:endParaRPr lang="it-IT" sz="1600" dirty="0" smtClean="0">
              <a:solidFill>
                <a:srgbClr val="0066FF"/>
              </a:solidFill>
              <a:latin typeface="Arial Unicode MS" pitchFamily="34" charset="-128"/>
            </a:endParaRP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it-IT" sz="1600" dirty="0" err="1" smtClean="0">
                <a:solidFill>
                  <a:srgbClr val="0066FF"/>
                </a:solidFill>
                <a:latin typeface="Arial Unicode MS" pitchFamily="34" charset="-128"/>
              </a:rPr>
              <a:t>Heavy</a:t>
            </a:r>
            <a:r>
              <a:rPr lang="it-IT" sz="1600" dirty="0" smtClean="0">
                <a:solidFill>
                  <a:srgbClr val="0066FF"/>
                </a:solidFill>
                <a:latin typeface="Arial Unicode MS" pitchFamily="34" charset="-128"/>
              </a:rPr>
              <a:t> </a:t>
            </a:r>
            <a:r>
              <a:rPr lang="it-IT" sz="1600" dirty="0" err="1" smtClean="0">
                <a:solidFill>
                  <a:srgbClr val="0066FF"/>
                </a:solidFill>
                <a:latin typeface="Arial Unicode MS" pitchFamily="34" charset="-128"/>
              </a:rPr>
              <a:t>flavour</a:t>
            </a:r>
            <a:r>
              <a:rPr lang="it-IT" sz="1600" dirty="0" smtClean="0">
                <a:solidFill>
                  <a:srgbClr val="0066FF"/>
                </a:solidFill>
                <a:latin typeface="Arial Unicode MS" pitchFamily="34" charset="-128"/>
              </a:rPr>
              <a:t> </a:t>
            </a:r>
            <a:r>
              <a:rPr lang="it-IT" sz="1600" dirty="0" err="1" smtClean="0">
                <a:solidFill>
                  <a:srgbClr val="0066FF"/>
                </a:solidFill>
                <a:latin typeface="Arial Unicode MS" pitchFamily="34" charset="-128"/>
              </a:rPr>
              <a:t>spectroscopy</a:t>
            </a:r>
            <a:endParaRPr lang="it-IT" sz="1600" dirty="0" smtClean="0">
              <a:solidFill>
                <a:srgbClr val="0066FF"/>
              </a:solidFill>
              <a:latin typeface="Arial Unicode MS" pitchFamily="34" charset="-128"/>
            </a:endParaRP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it-IT" sz="1600" dirty="0" smtClean="0">
                <a:solidFill>
                  <a:srgbClr val="0066FF"/>
                </a:solidFill>
                <a:latin typeface="Arial Unicode MS" pitchFamily="34" charset="-128"/>
              </a:rPr>
              <a:t>b and c cross </a:t>
            </a:r>
            <a:r>
              <a:rPr lang="it-IT" sz="1600" dirty="0" err="1" smtClean="0">
                <a:solidFill>
                  <a:srgbClr val="0066FF"/>
                </a:solidFill>
                <a:latin typeface="Arial Unicode MS" pitchFamily="34" charset="-128"/>
              </a:rPr>
              <a:t>sections</a:t>
            </a:r>
            <a:endParaRPr lang="it-IT" sz="1600" dirty="0" smtClean="0">
              <a:solidFill>
                <a:srgbClr val="0066FF"/>
              </a:solidFill>
              <a:latin typeface="Arial Unicode MS" pitchFamily="34" charset="-128"/>
            </a:endParaRP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it-IT" sz="1600" dirty="0" err="1" smtClean="0">
                <a:solidFill>
                  <a:srgbClr val="0066FF"/>
                </a:solidFill>
                <a:latin typeface="Arial Unicode MS" pitchFamily="34" charset="-128"/>
              </a:rPr>
              <a:t>Lifetime</a:t>
            </a:r>
            <a:r>
              <a:rPr lang="it-IT" sz="1600" dirty="0" smtClean="0">
                <a:solidFill>
                  <a:srgbClr val="0066FF"/>
                </a:solidFill>
                <a:latin typeface="Arial Unicode MS" pitchFamily="34" charset="-128"/>
              </a:rPr>
              <a:t> </a:t>
            </a:r>
            <a:r>
              <a:rPr lang="it-IT" sz="1600" dirty="0" err="1" smtClean="0">
                <a:solidFill>
                  <a:srgbClr val="0066FF"/>
                </a:solidFill>
                <a:latin typeface="Arial Unicode MS" pitchFamily="34" charset="-128"/>
              </a:rPr>
              <a:t>measurements</a:t>
            </a:r>
            <a:endParaRPr lang="it-IT" sz="1600" dirty="0" smtClean="0">
              <a:solidFill>
                <a:srgbClr val="0066FF"/>
              </a:solidFill>
              <a:latin typeface="Arial Unicode MS" pitchFamily="34" charset="-128"/>
            </a:endParaRP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it-IT" sz="1600" dirty="0" err="1" smtClean="0">
                <a:solidFill>
                  <a:srgbClr val="0066FF"/>
                </a:solidFill>
                <a:latin typeface="Arial Unicode MS" pitchFamily="34" charset="-128"/>
              </a:rPr>
              <a:t>ElectroWeak</a:t>
            </a:r>
            <a:endParaRPr lang="it-IT" sz="1600" dirty="0" smtClean="0">
              <a:solidFill>
                <a:srgbClr val="0066FF"/>
              </a:solidFill>
              <a:latin typeface="Arial Unicode MS" pitchFamily="34" charset="-128"/>
            </a:endParaRPr>
          </a:p>
          <a:p>
            <a:pPr marL="0" indent="0" eaLnBrk="1" hangingPunct="1">
              <a:buNone/>
              <a:defRPr/>
            </a:pPr>
            <a:r>
              <a:rPr lang="it-IT" sz="2000" dirty="0" smtClean="0">
                <a:solidFill>
                  <a:srgbClr val="FF6600"/>
                </a:solidFill>
                <a:latin typeface="Arial Unicode MS" pitchFamily="34" charset="-128"/>
              </a:rPr>
              <a:t>4.   The LHCb Upgrade</a:t>
            </a:r>
          </a:p>
          <a:p>
            <a:pPr marL="0" indent="0" eaLnBrk="1" hangingPunct="1">
              <a:buNone/>
              <a:defRPr/>
            </a:pPr>
            <a:endParaRPr lang="it-IT" sz="1600" dirty="0" smtClean="0">
              <a:solidFill>
                <a:srgbClr val="0066FF"/>
              </a:solidFill>
              <a:latin typeface="Arial Unicode MS" pitchFamily="34" charset="-128"/>
            </a:endParaRPr>
          </a:p>
          <a:p>
            <a:pPr marL="857250" lvl="1" indent="-457200" eaLnBrk="1" hangingPunct="1">
              <a:buAutoNum type="arabicPeriod"/>
              <a:defRPr/>
            </a:pPr>
            <a:endParaRPr lang="it-IT" sz="1600" dirty="0" smtClean="0">
              <a:solidFill>
                <a:srgbClr val="0066FF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492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705" y="3308116"/>
            <a:ext cx="3589386" cy="2474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" y="3308116"/>
            <a:ext cx="3863340" cy="2587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05790" y="5818977"/>
            <a:ext cx="8378190" cy="351676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lide Number Placeholder 32"/>
          <p:cNvSpPr txBox="1">
            <a:spLocks/>
          </p:cNvSpPr>
          <p:nvPr/>
        </p:nvSpPr>
        <p:spPr bwMode="auto">
          <a:xfrm>
            <a:off x="6553200" y="6345238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6B8AED-CBBA-4523-9646-74B8556F7BF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11"/>
              <p:cNvSpPr txBox="1">
                <a:spLocks noChangeArrowheads="1"/>
              </p:cNvSpPr>
              <p:nvPr/>
            </p:nvSpPr>
            <p:spPr bwMode="auto">
              <a:xfrm>
                <a:off x="1552575" y="381000"/>
                <a:ext cx="7058025" cy="523220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2800" dirty="0" smtClean="0">
                    <a:latin typeface="Arial Unicode MS" pitchFamily="34" charset="-128"/>
                  </a:rPr>
                  <a:t>CPV in B </a:t>
                </a:r>
                <a:r>
                  <a:rPr lang="it-IT" sz="2800" dirty="0" err="1" smtClean="0">
                    <a:latin typeface="Arial Unicode MS" pitchFamily="34" charset="-128"/>
                  </a:rPr>
                  <a:t>systems</a:t>
                </a:r>
                <a:r>
                  <a:rPr lang="it-IT" sz="2800" dirty="0" smtClean="0">
                    <a:latin typeface="Arial Unicode MS" pitchFamily="34" charset="-128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800" i="1" smtClean="0">
                            <a:latin typeface="Cambria Math"/>
                          </a:rPr>
                          <m:t>Φ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</a:rPr>
                          <m:t>𝑠</m:t>
                        </m:r>
                      </m:sub>
                    </m:sSub>
                  </m:oMath>
                </a14:m>
                <a:endParaRPr lang="it-IT" sz="2800" dirty="0">
                  <a:latin typeface="Arial Unicode MS" pitchFamily="34" charset="-128"/>
                </a:endParaRPr>
              </a:p>
            </p:txBody>
          </p:sp>
        </mc:Choice>
        <mc:Fallback xmlns="">
          <p:sp>
            <p:nvSpPr>
              <p:cNvPr id="8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52575" y="381000"/>
                <a:ext cx="7058025" cy="523220"/>
              </a:xfrm>
              <a:prstGeom prst="rect">
                <a:avLst/>
              </a:prstGeom>
              <a:blipFill rotWithShape="1">
                <a:blip r:embed="rId6"/>
                <a:stretch>
                  <a:fillRect t="-11765" b="-31765"/>
                </a:stretch>
              </a:blip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3"/>
              <p:cNvSpPr txBox="1">
                <a:spLocks noChangeArrowheads="1"/>
              </p:cNvSpPr>
              <p:nvPr/>
            </p:nvSpPr>
            <p:spPr bwMode="auto">
              <a:xfrm>
                <a:off x="438273" y="1154430"/>
                <a:ext cx="8705727" cy="5316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eaLnBrk="1" hangingPunct="1">
                  <a:buNone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  <m:r>
                      <a:rPr lang="en-US" sz="1400" b="0" i="1" smtClean="0">
                        <a:solidFill>
                          <a:srgbClr val="00A84C"/>
                        </a:solidFill>
                        <a:latin typeface="Cambria Math"/>
                      </a:rPr>
                      <m:t>→</m:t>
                    </m:r>
                    <m:f>
                      <m:fPr>
                        <m:ctrlPr>
                          <a:rPr lang="en-US" sz="1400" b="0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1400" b="0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  <m:t>𝐽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1400" b="0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  <m:t>ψ</m:t>
                        </m:r>
                      </m:den>
                    </m:f>
                    <m:r>
                      <m:rPr>
                        <m:sty m:val="p"/>
                      </m:rPr>
                      <a:rPr lang="el-GR" sz="1400" b="0" i="1" smtClean="0">
                        <a:solidFill>
                          <a:srgbClr val="00A84C"/>
                        </a:solidFill>
                        <a:latin typeface="Cambria Math"/>
                      </a:rPr>
                      <m:t>Φ</m:t>
                    </m:r>
                    <m:d>
                      <m:dPr>
                        <m:ctrlPr>
                          <a:rPr lang="en-US" sz="1400" b="0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1400" b="0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  <m:t>1020</m:t>
                        </m:r>
                      </m:e>
                    </m:d>
                    <m:r>
                      <a:rPr lang="en-US" sz="1400" b="0" i="1" smtClean="0">
                        <a:solidFill>
                          <a:srgbClr val="00A84C"/>
                        </a:solidFill>
                        <a:latin typeface="Cambria Math"/>
                      </a:rPr>
                      <m:t>→</m:t>
                    </m:r>
                    <m:f>
                      <m:fPr>
                        <m:ctrlPr>
                          <a:rPr lang="en-US" sz="1400" b="0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1400" b="0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  <m:t>𝐽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1400" b="0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  <m:t>ψ</m:t>
                        </m:r>
                      </m:den>
                    </m:f>
                    <m:sSup>
                      <m:sSupPr>
                        <m:ctrlPr>
                          <a:rPr lang="en-US" sz="1400" b="0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  <m:t>𝐾</m:t>
                        </m:r>
                      </m:e>
                      <m:sup>
                        <m:r>
                          <a:rPr lang="en-US" sz="1400" b="0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400" b="0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  <m:t>𝐾</m:t>
                        </m:r>
                      </m:e>
                      <m:sup>
                        <m:r>
                          <a:rPr lang="en-US" sz="1400" b="0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1400" dirty="0" smtClean="0">
                    <a:solidFill>
                      <a:srgbClr val="0066FF"/>
                    </a:solidFill>
                    <a:latin typeface="Arial Unicode MS" pitchFamily="34" charset="-128"/>
                  </a:rPr>
                  <a:t> </a:t>
                </a:r>
                <a:r>
                  <a:rPr lang="it-IT" sz="1400" dirty="0" err="1" smtClean="0">
                    <a:solidFill>
                      <a:srgbClr val="0066FF"/>
                    </a:solidFill>
                    <a:latin typeface="Arial Unicode MS" pitchFamily="34" charset="-128"/>
                  </a:rPr>
                  <a:t>has</a:t>
                </a:r>
                <a:r>
                  <a:rPr lang="it-IT" sz="1400" dirty="0" smtClean="0">
                    <a:solidFill>
                      <a:srgbClr val="0066FF"/>
                    </a:solidFill>
                    <a:latin typeface="Arial Unicode MS" pitchFamily="34" charset="-128"/>
                  </a:rPr>
                  <a:t> </a:t>
                </a:r>
                <a:r>
                  <a:rPr lang="it-IT" sz="1400" dirty="0" err="1" smtClean="0">
                    <a:solidFill>
                      <a:srgbClr val="0066FF"/>
                    </a:solidFill>
                    <a:latin typeface="Arial Unicode MS" pitchFamily="34" charset="-128"/>
                  </a:rPr>
                  <a:t>vector-vector</a:t>
                </a:r>
                <a:r>
                  <a:rPr lang="it-IT" sz="1400" dirty="0" smtClean="0">
                    <a:solidFill>
                      <a:srgbClr val="0066FF"/>
                    </a:solidFill>
                    <a:latin typeface="Arial Unicode MS" pitchFamily="34" charset="-128"/>
                  </a:rPr>
                  <a:t> </a:t>
                </a:r>
                <a:r>
                  <a:rPr lang="it-IT" sz="1400" dirty="0" err="1" smtClean="0">
                    <a:solidFill>
                      <a:srgbClr val="0066FF"/>
                    </a:solidFill>
                    <a:latin typeface="Arial Unicode MS" pitchFamily="34" charset="-128"/>
                  </a:rPr>
                  <a:t>final</a:t>
                </a:r>
                <a:r>
                  <a:rPr lang="it-IT" sz="1400" dirty="0" smtClean="0">
                    <a:solidFill>
                      <a:srgbClr val="0066FF"/>
                    </a:solidFill>
                    <a:latin typeface="Arial Unicode MS" pitchFamily="34" charset="-128"/>
                  </a:rPr>
                  <a:t> state:</a:t>
                </a:r>
              </a:p>
              <a:p>
                <a:pPr eaLnBrk="1" hangingPunct="1">
                  <a:buFont typeface="Wingdings"/>
                  <a:buChar char="à"/>
                  <a:defRPr/>
                </a:pPr>
                <a:r>
                  <a:rPr lang="it-IT" sz="14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Mixture</a:t>
                </a:r>
                <a:r>
                  <a:rPr lang="it-IT" sz="14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of CP-</a:t>
                </a:r>
                <a:r>
                  <a:rPr lang="it-IT" sz="14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odd</a:t>
                </a:r>
                <a:r>
                  <a:rPr lang="it-IT" sz="14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and CP-</a:t>
                </a:r>
                <a:r>
                  <a:rPr lang="it-IT" sz="14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even</a:t>
                </a:r>
                <a:r>
                  <a:rPr lang="it-IT" sz="14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</a:t>
                </a:r>
                <a:r>
                  <a:rPr lang="it-IT" sz="14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components</a:t>
                </a:r>
                <a:r>
                  <a:rPr lang="it-IT" sz="14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, </a:t>
                </a:r>
                <a:r>
                  <a:rPr lang="it-IT" sz="14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separated</a:t>
                </a:r>
                <a:r>
                  <a:rPr lang="it-IT" sz="14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</a:t>
                </a:r>
                <a:r>
                  <a:rPr lang="it-IT" sz="14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using</a:t>
                </a:r>
                <a:r>
                  <a:rPr lang="it-IT" sz="14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</a:t>
                </a:r>
                <a:r>
                  <a:rPr lang="it-IT" sz="14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angular</a:t>
                </a:r>
                <a:r>
                  <a:rPr lang="it-IT" sz="14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</a:t>
                </a:r>
                <a:r>
                  <a:rPr lang="it-IT" sz="14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analysis</a:t>
                </a:r>
                <a:endParaRPr lang="it-IT" sz="1400" dirty="0" smtClean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 marL="0" indent="0" eaLnBrk="1" hangingPunct="1">
                  <a:buNone/>
                  <a:defRPr/>
                </a:pPr>
                <a:endParaRPr lang="it-IT" sz="1400" dirty="0" smtClean="0">
                  <a:solidFill>
                    <a:srgbClr val="00A84C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 eaLnBrk="1" hangingPunct="1">
                  <a:buFont typeface="Wingdings"/>
                  <a:buChar char="à"/>
                  <a:defRPr/>
                </a:pPr>
                <a:r>
                  <a:rPr lang="it-IT" sz="14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Results</a:t>
                </a:r>
                <a:r>
                  <a:rPr lang="it-IT" sz="14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</a:t>
                </a:r>
                <a:r>
                  <a:rPr lang="it-IT" sz="14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correlated</a:t>
                </a:r>
                <a:r>
                  <a:rPr lang="it-IT" sz="14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with </a:t>
                </a:r>
                <a14:m>
                  <m:oMath xmlns:m="http://schemas.openxmlformats.org/officeDocument/2006/math">
                    <m:r>
                      <a:rPr lang="it-IT" sz="1400" i="1" smtClean="0">
                        <a:solidFill>
                          <a:srgbClr val="00A84C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∆</m:t>
                    </m:r>
                    <m:sSub>
                      <m:sSubPr>
                        <m:ctrlPr>
                          <a:rPr lang="it-IT" sz="1400" i="1" smtClean="0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 smtClean="0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Γ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it-IT" sz="1400" dirty="0" smtClean="0">
                    <a:solidFill>
                      <a:srgbClr val="00A84C"/>
                    </a:solidFill>
                    <a:latin typeface="Arial Unicode MS" pitchFamily="34" charset="-128"/>
                  </a:rPr>
                  <a:t> </a:t>
                </a:r>
                <a:r>
                  <a:rPr lang="it-IT" sz="1400" dirty="0" smtClean="0">
                    <a:solidFill>
                      <a:srgbClr val="0066FF"/>
                    </a:solidFill>
                    <a:latin typeface="Arial Unicode MS" pitchFamily="34" charset="-128"/>
                  </a:rPr>
                  <a:t>(</a:t>
                </a:r>
                <a:r>
                  <a:rPr lang="it-IT" sz="1400" dirty="0" err="1" smtClean="0">
                    <a:solidFill>
                      <a:srgbClr val="0066FF"/>
                    </a:solidFill>
                    <a:latin typeface="Arial Unicode MS" pitchFamily="34" charset="-128"/>
                  </a:rPr>
                  <a:t>width</a:t>
                </a:r>
                <a:r>
                  <a:rPr lang="it-IT" sz="1400" dirty="0" smtClean="0">
                    <a:solidFill>
                      <a:srgbClr val="0066FF"/>
                    </a:solidFill>
                    <a:latin typeface="Arial Unicode MS" pitchFamily="34" charset="-128"/>
                  </a:rPr>
                  <a:t> </a:t>
                </a:r>
                <a:r>
                  <a:rPr lang="it-IT" sz="1400" dirty="0" err="1" smtClean="0">
                    <a:solidFill>
                      <a:srgbClr val="0066FF"/>
                    </a:solidFill>
                    <a:latin typeface="Arial Unicode MS" pitchFamily="34" charset="-128"/>
                  </a:rPr>
                  <a:t>difference</a:t>
                </a:r>
                <a:r>
                  <a:rPr lang="it-IT" sz="1400" dirty="0" smtClean="0">
                    <a:solidFill>
                      <a:srgbClr val="0066FF"/>
                    </a:solidFill>
                    <a:latin typeface="Arial Unicode MS" pitchFamily="34" charset="-128"/>
                  </a:rPr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i="1" smtClean="0">
                            <a:solidFill>
                              <a:srgbClr val="0066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0066FF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0066FF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it-IT" sz="1400" dirty="0" smtClean="0">
                    <a:solidFill>
                      <a:srgbClr val="0066FF"/>
                    </a:solidFill>
                    <a:latin typeface="Arial Unicode MS" pitchFamily="34" charset="-128"/>
                  </a:rPr>
                  <a:t> mass </a:t>
                </a:r>
                <a:r>
                  <a:rPr lang="it-IT" sz="1400" dirty="0" err="1" smtClean="0">
                    <a:solidFill>
                      <a:srgbClr val="0066FF"/>
                    </a:solidFill>
                    <a:latin typeface="Arial Unicode MS" pitchFamily="34" charset="-128"/>
                  </a:rPr>
                  <a:t>eigenstates</a:t>
                </a:r>
                <a:r>
                  <a:rPr lang="it-IT" sz="1400" dirty="0" smtClean="0">
                    <a:solidFill>
                      <a:srgbClr val="0066FF"/>
                    </a:solidFill>
                    <a:latin typeface="Arial Unicode MS" pitchFamily="34" charset="-128"/>
                  </a:rPr>
                  <a:t>): </a:t>
                </a:r>
                <a:r>
                  <a:rPr lang="it-IT" sz="1400" dirty="0" err="1" smtClean="0">
                    <a:solidFill>
                      <a:srgbClr val="0066FF"/>
                    </a:solidFill>
                    <a:latin typeface="Arial Unicode MS" pitchFamily="34" charset="-128"/>
                  </a:rPr>
                  <a:t>plotted</a:t>
                </a:r>
                <a:r>
                  <a:rPr lang="it-IT" sz="1400" dirty="0" smtClean="0">
                    <a:solidFill>
                      <a:srgbClr val="0066FF"/>
                    </a:solidFill>
                    <a:latin typeface="Arial Unicode MS" pitchFamily="34" charset="-128"/>
                  </a:rPr>
                  <a:t> </a:t>
                </a:r>
                <a:r>
                  <a:rPr lang="it-IT" sz="1400" dirty="0" err="1" smtClean="0">
                    <a:solidFill>
                      <a:srgbClr val="0066FF"/>
                    </a:solidFill>
                    <a:latin typeface="Arial Unicode MS" pitchFamily="34" charset="-128"/>
                  </a:rPr>
                  <a:t>as</a:t>
                </a:r>
                <a:r>
                  <a:rPr lang="it-IT" sz="1400" dirty="0" smtClean="0">
                    <a:solidFill>
                      <a:srgbClr val="0066FF"/>
                    </a:solidFill>
                    <a:latin typeface="Arial Unicode MS" pitchFamily="34" charset="-128"/>
                  </a:rPr>
                  <a:t> </a:t>
                </a:r>
                <a:r>
                  <a:rPr lang="it-IT" sz="1400" dirty="0" err="1" smtClean="0">
                    <a:solidFill>
                      <a:srgbClr val="0066FF"/>
                    </a:solidFill>
                    <a:latin typeface="Arial Unicode MS" pitchFamily="34" charset="-128"/>
                  </a:rPr>
                  <a:t>contours</a:t>
                </a:r>
                <a:r>
                  <a:rPr lang="it-IT" sz="1400" dirty="0" smtClean="0">
                    <a:solidFill>
                      <a:srgbClr val="0066FF"/>
                    </a:solidFill>
                    <a:latin typeface="Arial Unicode MS" pitchFamily="34" charset="-128"/>
                  </a:rPr>
                  <a:t> plot in</a:t>
                </a:r>
                <a:r>
                  <a:rPr lang="it-IT" sz="1400" dirty="0" smtClean="0">
                    <a:solidFill>
                      <a:srgbClr val="00A84C"/>
                    </a:solidFill>
                    <a:latin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it-IT" sz="1400" i="1" smtClean="0">
                        <a:solidFill>
                          <a:srgbClr val="00A84C"/>
                        </a:solidFill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it-IT" sz="1400" i="1" smtClean="0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 smtClean="0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</a:rPr>
                          <m:t>𝑠</m:t>
                        </m:r>
                      </m:sub>
                    </m:sSub>
                    <m:r>
                      <a:rPr lang="en-US" sz="1400" b="0" i="1" smtClean="0">
                        <a:solidFill>
                          <a:srgbClr val="00A84C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1400" b="0" i="1" smtClean="0">
                        <a:solidFill>
                          <a:srgbClr val="00A84C"/>
                        </a:solidFill>
                        <a:latin typeface="Cambria Math"/>
                        <a:ea typeface="Cambria Math"/>
                      </a:rPr>
                      <m:t>𝑣𝑠</m:t>
                    </m:r>
                    <m:r>
                      <a:rPr lang="en-US" sz="1400" b="0" i="1" smtClean="0">
                        <a:solidFill>
                          <a:srgbClr val="00A84C"/>
                        </a:solidFill>
                        <a:latin typeface="Cambria Math"/>
                        <a:ea typeface="Cambria Math"/>
                      </a:rPr>
                      <m:t> </m:t>
                    </m:r>
                    <m:sSub>
                      <m:sSubPr>
                        <m:ctrlPr>
                          <a:rPr lang="en-US" sz="1400" b="0" i="1" smtClean="0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</a:rPr>
                          <m:t>𝑠</m:t>
                        </m:r>
                      </m:sub>
                    </m:sSub>
                    <m:r>
                      <a:rPr lang="en-US" sz="1400" b="0" i="1" smtClean="0">
                        <a:solidFill>
                          <a:srgbClr val="00A84C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it-IT" sz="1400" dirty="0" smtClean="0">
                    <a:solidFill>
                      <a:srgbClr val="00A84C"/>
                    </a:solidFill>
                    <a:latin typeface="Arial Unicode MS" pitchFamily="34" charset="-128"/>
                  </a:rPr>
                  <a:t> </a:t>
                </a:r>
                <a:r>
                  <a:rPr lang="it-IT" sz="1400" dirty="0" smtClean="0">
                    <a:solidFill>
                      <a:srgbClr val="0066FF"/>
                    </a:solidFill>
                    <a:latin typeface="Arial Unicode MS" pitchFamily="34" charset="-128"/>
                  </a:rPr>
                  <a:t>plane</a:t>
                </a:r>
              </a:p>
              <a:p>
                <a:pPr eaLnBrk="1" hangingPunct="1">
                  <a:buFont typeface="Wingdings"/>
                  <a:buChar char="à"/>
                  <a:defRPr/>
                </a:pPr>
                <a:endParaRPr lang="it-IT" sz="1400" dirty="0">
                  <a:solidFill>
                    <a:srgbClr val="0066FF"/>
                  </a:solidFill>
                  <a:latin typeface="Arial Unicode MS" pitchFamily="34" charset="-128"/>
                </a:endParaRPr>
              </a:p>
              <a:p>
                <a:pPr marL="0" indent="0" eaLnBrk="1" hangingPunct="1">
                  <a:buNone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00A84C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  <m:t>        </m:t>
                        </m:r>
                        <m:r>
                          <a:rPr lang="en-US" sz="1800" i="1">
                            <a:solidFill>
                              <a:srgbClr val="00A84C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sz="1800" i="1">
                            <a:solidFill>
                              <a:srgbClr val="00A84C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  <m:r>
                      <a:rPr lang="en-US" sz="1800" i="1">
                        <a:solidFill>
                          <a:srgbClr val="00A84C"/>
                        </a:solidFill>
                        <a:latin typeface="Cambria Math"/>
                      </a:rPr>
                      <m:t>→</m:t>
                    </m:r>
                    <m:f>
                      <m:fPr>
                        <m:ctrlPr>
                          <a:rPr lang="en-US" sz="1800" i="1">
                            <a:solidFill>
                              <a:srgbClr val="00A84C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rgbClr val="00A84C"/>
                            </a:solidFill>
                            <a:latin typeface="Cambria Math"/>
                          </a:rPr>
                          <m:t>𝐽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1800" i="1">
                            <a:solidFill>
                              <a:srgbClr val="00A84C"/>
                            </a:solidFill>
                            <a:latin typeface="Cambria Math"/>
                          </a:rPr>
                          <m:t>ψ</m:t>
                        </m:r>
                      </m:den>
                    </m:f>
                    <m:r>
                      <m:rPr>
                        <m:sty m:val="p"/>
                      </m:rPr>
                      <a:rPr lang="el-GR" sz="1800" i="1">
                        <a:solidFill>
                          <a:srgbClr val="00A84C"/>
                        </a:solidFill>
                        <a:latin typeface="Cambria Math"/>
                      </a:rPr>
                      <m:t>Φ</m:t>
                    </m:r>
                    <m:d>
                      <m:dPr>
                        <m:ctrlPr>
                          <a:rPr lang="en-US" sz="1800" i="1">
                            <a:solidFill>
                              <a:srgbClr val="00A84C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rgbClr val="00A84C"/>
                            </a:solidFill>
                            <a:latin typeface="Cambria Math"/>
                          </a:rPr>
                          <m:t>1020</m:t>
                        </m:r>
                      </m:e>
                    </m:d>
                    <m:r>
                      <a:rPr lang="en-US" sz="1800" i="1">
                        <a:solidFill>
                          <a:srgbClr val="00A84C"/>
                        </a:solidFill>
                        <a:latin typeface="Cambria Math"/>
                      </a:rPr>
                      <m:t>→</m:t>
                    </m:r>
                    <m:f>
                      <m:fPr>
                        <m:ctrlPr>
                          <a:rPr lang="en-US" sz="1800" i="1">
                            <a:solidFill>
                              <a:srgbClr val="00A84C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rgbClr val="00A84C"/>
                            </a:solidFill>
                            <a:latin typeface="Cambria Math"/>
                          </a:rPr>
                          <m:t>𝐽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1800" i="1">
                            <a:solidFill>
                              <a:srgbClr val="00A84C"/>
                            </a:solidFill>
                            <a:latin typeface="Cambria Math"/>
                          </a:rPr>
                          <m:t>ψ</m:t>
                        </m:r>
                      </m:den>
                    </m:f>
                    <m:sSup>
                      <m:sSupPr>
                        <m:ctrlPr>
                          <a:rPr lang="en-US" sz="1800" i="1">
                            <a:solidFill>
                              <a:srgbClr val="00A84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rgbClr val="00A84C"/>
                            </a:solidFill>
                            <a:latin typeface="Cambria Math"/>
                          </a:rPr>
                          <m:t>𝐾</m:t>
                        </m:r>
                      </m:e>
                      <m:sup>
                        <m:r>
                          <a:rPr lang="en-US" sz="1800" i="1">
                            <a:solidFill>
                              <a:srgbClr val="00A84C"/>
                            </a:solidFill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800" i="1">
                            <a:solidFill>
                              <a:srgbClr val="00A84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rgbClr val="00A84C"/>
                            </a:solidFill>
                            <a:latin typeface="Cambria Math"/>
                          </a:rPr>
                          <m:t>𝐾</m:t>
                        </m:r>
                      </m:e>
                      <m:sup>
                        <m:r>
                          <a:rPr lang="en-US" sz="1800" i="1">
                            <a:solidFill>
                              <a:srgbClr val="00A84C"/>
                            </a:solidFill>
                            <a:latin typeface="Cambria Math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1800" dirty="0" smtClean="0">
                    <a:solidFill>
                      <a:srgbClr val="0066FF"/>
                    </a:solidFill>
                    <a:latin typeface="Arial Unicode MS" pitchFamily="34" charset="-128"/>
                  </a:rPr>
                  <a:t> 		      </a:t>
                </a:r>
                <a:r>
                  <a:rPr lang="it-IT" sz="1800" dirty="0" smtClean="0">
                    <a:solidFill>
                      <a:srgbClr val="00A84C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>
                            <a:solidFill>
                              <a:srgbClr val="00A84C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A84C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sz="1800" i="1">
                            <a:solidFill>
                              <a:srgbClr val="00A84C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  <m:r>
                      <a:rPr lang="en-US" sz="1800" i="1">
                        <a:solidFill>
                          <a:srgbClr val="00A84C"/>
                        </a:solidFill>
                        <a:latin typeface="Cambria Math"/>
                      </a:rPr>
                      <m:t>→</m:t>
                    </m:r>
                    <m:f>
                      <m:fPr>
                        <m:ctrlPr>
                          <a:rPr lang="en-US" sz="1800" i="1">
                            <a:solidFill>
                              <a:srgbClr val="00A84C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rgbClr val="00A84C"/>
                            </a:solidFill>
                            <a:latin typeface="Cambria Math"/>
                          </a:rPr>
                          <m:t>𝐽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1800" i="1">
                            <a:solidFill>
                              <a:srgbClr val="00A84C"/>
                            </a:solidFill>
                            <a:latin typeface="Cambria Math"/>
                          </a:rPr>
                          <m:t>ψ</m:t>
                        </m:r>
                      </m:den>
                    </m:f>
                    <m:sSub>
                      <m:sSubPr>
                        <m:ctrlPr>
                          <a:rPr lang="en-US" sz="1800" i="1">
                            <a:solidFill>
                              <a:srgbClr val="00A84C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A84C"/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1800" i="1">
                            <a:solidFill>
                              <a:srgbClr val="00A84C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sz="1800" i="1">
                            <a:solidFill>
                              <a:srgbClr val="00A84C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rgbClr val="00A84C"/>
                            </a:solidFill>
                            <a:latin typeface="Cambria Math"/>
                          </a:rPr>
                          <m:t>980</m:t>
                        </m:r>
                      </m:e>
                    </m:d>
                    <m:r>
                      <a:rPr lang="en-US" sz="1800" i="1">
                        <a:solidFill>
                          <a:srgbClr val="00A84C"/>
                        </a:solidFill>
                        <a:latin typeface="Cambria Math"/>
                      </a:rPr>
                      <m:t>→</m:t>
                    </m:r>
                    <m:f>
                      <m:fPr>
                        <m:ctrlPr>
                          <a:rPr lang="en-US" sz="1800" i="1">
                            <a:solidFill>
                              <a:srgbClr val="00A84C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rgbClr val="00A84C"/>
                            </a:solidFill>
                            <a:latin typeface="Cambria Math"/>
                          </a:rPr>
                          <m:t>𝐽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1800" i="1">
                            <a:solidFill>
                              <a:srgbClr val="00A84C"/>
                            </a:solidFill>
                            <a:latin typeface="Cambria Math"/>
                          </a:rPr>
                          <m:t>ψ</m:t>
                        </m:r>
                      </m:den>
                    </m:f>
                    <m:sSup>
                      <m:sSupPr>
                        <m:ctrlPr>
                          <a:rPr lang="en-US" sz="1800" i="1">
                            <a:solidFill>
                              <a:srgbClr val="00A84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</a:rPr>
                          <m:t>𝜋</m:t>
                        </m:r>
                      </m:e>
                      <m:sup>
                        <m:r>
                          <a:rPr lang="en-US" sz="1800" i="1">
                            <a:solidFill>
                              <a:srgbClr val="00A84C"/>
                            </a:solidFill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800" i="1">
                            <a:solidFill>
                              <a:srgbClr val="00A84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</a:rPr>
                          <m:t>𝜋</m:t>
                        </m:r>
                      </m:e>
                      <m:sup>
                        <m:r>
                          <a:rPr lang="en-US" sz="1800" i="1">
                            <a:solidFill>
                              <a:srgbClr val="00A84C"/>
                            </a:solidFill>
                            <a:latin typeface="Cambria Math"/>
                          </a:rPr>
                          <m:t>−</m:t>
                        </m:r>
                      </m:sup>
                    </m:sSup>
                  </m:oMath>
                </a14:m>
                <a:endParaRPr lang="it-IT" sz="1800" dirty="0" smtClean="0">
                  <a:solidFill>
                    <a:srgbClr val="0066FF"/>
                  </a:solidFill>
                  <a:latin typeface="Arial Unicode MS" pitchFamily="34" charset="-128"/>
                </a:endParaRPr>
              </a:p>
              <a:p>
                <a:pPr marL="0" indent="0" eaLnBrk="1" hangingPunct="1">
                  <a:buNone/>
                  <a:defRPr/>
                </a:pPr>
                <a:endParaRPr lang="it-IT" sz="1400" dirty="0">
                  <a:solidFill>
                    <a:srgbClr val="0066FF"/>
                  </a:solidFill>
                  <a:latin typeface="Arial Unicode MS" pitchFamily="34" charset="-128"/>
                </a:endParaRPr>
              </a:p>
              <a:p>
                <a:pPr marL="0" indent="0" eaLnBrk="1" hangingPunct="1">
                  <a:buNone/>
                  <a:defRPr/>
                </a:pPr>
                <a:endParaRPr lang="it-IT" sz="1400" dirty="0" smtClean="0">
                  <a:solidFill>
                    <a:srgbClr val="0066FF"/>
                  </a:solidFill>
                  <a:latin typeface="Arial Unicode MS" pitchFamily="34" charset="-128"/>
                </a:endParaRPr>
              </a:p>
              <a:p>
                <a:pPr marL="0" indent="0" eaLnBrk="1" hangingPunct="1">
                  <a:buNone/>
                  <a:defRPr/>
                </a:pPr>
                <a:endParaRPr lang="it-IT" sz="1400" dirty="0">
                  <a:solidFill>
                    <a:srgbClr val="0066FF"/>
                  </a:solidFill>
                  <a:latin typeface="Arial Unicode MS" pitchFamily="34" charset="-128"/>
                </a:endParaRPr>
              </a:p>
              <a:p>
                <a:pPr marL="0" indent="0" eaLnBrk="1" hangingPunct="1">
                  <a:buNone/>
                  <a:defRPr/>
                </a:pPr>
                <a:endParaRPr lang="it-IT" sz="1400" dirty="0" smtClean="0">
                  <a:solidFill>
                    <a:srgbClr val="0066FF"/>
                  </a:solidFill>
                  <a:latin typeface="Arial Unicode MS" pitchFamily="34" charset="-128"/>
                </a:endParaRPr>
              </a:p>
              <a:p>
                <a:pPr marL="0" indent="0" eaLnBrk="1" hangingPunct="1">
                  <a:buNone/>
                  <a:defRPr/>
                </a:pPr>
                <a:endParaRPr lang="it-IT" sz="1400" dirty="0">
                  <a:solidFill>
                    <a:srgbClr val="0066FF"/>
                  </a:solidFill>
                  <a:latin typeface="Arial Unicode MS" pitchFamily="34" charset="-128"/>
                </a:endParaRPr>
              </a:p>
              <a:p>
                <a:pPr marL="0" indent="0" eaLnBrk="1" hangingPunct="1">
                  <a:buNone/>
                  <a:defRPr/>
                </a:pPr>
                <a:endParaRPr lang="it-IT" sz="1400" dirty="0" smtClean="0">
                  <a:solidFill>
                    <a:srgbClr val="0066FF"/>
                  </a:solidFill>
                  <a:latin typeface="Arial Unicode MS" pitchFamily="34" charset="-128"/>
                </a:endParaRPr>
              </a:p>
              <a:p>
                <a:pPr marL="0" indent="0" eaLnBrk="1" hangingPunct="1">
                  <a:buNone/>
                  <a:defRPr/>
                </a:pPr>
                <a:endParaRPr lang="it-IT" sz="1400" dirty="0" smtClean="0">
                  <a:solidFill>
                    <a:srgbClr val="0066FF"/>
                  </a:solidFill>
                  <a:latin typeface="Arial Unicode MS" pitchFamily="34" charset="-128"/>
                </a:endParaRPr>
              </a:p>
              <a:p>
                <a:pPr marL="0" indent="0" eaLnBrk="1" hangingPunct="1">
                  <a:buNone/>
                  <a:defRPr/>
                </a:pPr>
                <a:endParaRPr lang="it-IT" sz="1400" dirty="0">
                  <a:solidFill>
                    <a:srgbClr val="0066FF"/>
                  </a:solidFill>
                  <a:latin typeface="Arial Unicode MS" pitchFamily="34" charset="-128"/>
                </a:endParaRPr>
              </a:p>
              <a:p>
                <a:pPr marL="0" indent="0" eaLnBrk="1" hangingPunct="1">
                  <a:buNone/>
                  <a:defRPr/>
                </a:pPr>
                <a:endParaRPr lang="it-IT" sz="800" dirty="0" smtClean="0">
                  <a:solidFill>
                    <a:srgbClr val="0066FF"/>
                  </a:solidFill>
                  <a:latin typeface="Arial Unicode MS" pitchFamily="34" charset="-128"/>
                </a:endParaRPr>
              </a:p>
              <a:p>
                <a:pPr marL="0" indent="0" eaLnBrk="1" hangingPunct="1">
                  <a:buNone/>
                  <a:defRPr/>
                </a:pPr>
                <a:endParaRPr lang="it-IT" sz="800" i="1" dirty="0">
                  <a:solidFill>
                    <a:srgbClr val="0066FF"/>
                  </a:solidFill>
                  <a:latin typeface="Arial Unicode MS" pitchFamily="34" charset="-128"/>
                </a:endParaRPr>
              </a:p>
              <a:p>
                <a:pPr marL="0" indent="0" eaLnBrk="1" hangingPunct="1">
                  <a:buNone/>
                  <a:defRPr/>
                </a:pPr>
                <a:endParaRPr lang="en-US" sz="800" i="1" dirty="0" smtClean="0">
                  <a:solidFill>
                    <a:srgbClr val="0066FF"/>
                  </a:solidFill>
                  <a:latin typeface="Cambria Math"/>
                </a:endParaRPr>
              </a:p>
              <a:p>
                <a:pPr marL="0" indent="0" eaLnBrk="1" hangingPunct="1">
                  <a:buNone/>
                  <a:defRPr/>
                </a:pPr>
                <a:r>
                  <a:rPr lang="it-IT" sz="1800" dirty="0" smtClean="0">
                    <a:solidFill>
                      <a:srgbClr val="0066FF"/>
                    </a:solidFill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1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l-GR" sz="1800" b="1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  <m:t>𝜱</m:t>
                        </m:r>
                      </m:e>
                      <m:sub>
                        <m:r>
                          <a:rPr lang="en-US" sz="1800" b="1" i="1" smtClean="0">
                            <a:solidFill>
                              <a:srgbClr val="00A84C"/>
                            </a:solidFill>
                            <a:latin typeface="Cambria Math"/>
                          </a:rPr>
                          <m:t>𝒔</m:t>
                        </m:r>
                      </m:sub>
                    </m:sSub>
                    <m:r>
                      <a:rPr lang="en-US" sz="1800" b="1" i="1" smtClean="0">
                        <a:solidFill>
                          <a:srgbClr val="00A84C"/>
                        </a:solidFill>
                        <a:latin typeface="Cambria Math"/>
                      </a:rPr>
                      <m:t>=</m:t>
                    </m:r>
                    <m:r>
                      <a:rPr lang="en-US" sz="1800" b="1" i="1" smtClean="0">
                        <a:solidFill>
                          <a:srgbClr val="FF6600"/>
                        </a:solidFill>
                        <a:latin typeface="Cambria Math"/>
                      </a:rPr>
                      <m:t>𝟎</m:t>
                    </m:r>
                    <m:r>
                      <a:rPr lang="en-US" sz="1800" b="1" i="1" smtClean="0">
                        <a:solidFill>
                          <a:srgbClr val="FF6600"/>
                        </a:solidFill>
                        <a:latin typeface="Cambria Math"/>
                      </a:rPr>
                      <m:t>.</m:t>
                    </m:r>
                    <m:r>
                      <a:rPr lang="en-US" sz="1800" b="1" i="1" smtClean="0">
                        <a:solidFill>
                          <a:srgbClr val="FF6600"/>
                        </a:solidFill>
                        <a:latin typeface="Cambria Math"/>
                      </a:rPr>
                      <m:t>𝟏𝟑</m:t>
                    </m:r>
                    <m:r>
                      <a:rPr lang="en-US" sz="1800" b="1" i="1" smtClean="0">
                        <a:solidFill>
                          <a:srgbClr val="FF6600"/>
                        </a:solidFill>
                        <a:latin typeface="Cambria Math"/>
                      </a:rPr>
                      <m:t> ±</m:t>
                    </m:r>
                    <m:r>
                      <a:rPr lang="en-US" sz="1800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</a:rPr>
                      <m:t>𝟎</m:t>
                    </m:r>
                    <m:r>
                      <a:rPr lang="en-US" sz="1800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</a:rPr>
                      <m:t>.</m:t>
                    </m:r>
                    <m:r>
                      <a:rPr lang="en-US" sz="1800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</a:rPr>
                      <m:t>𝟏𝟖</m:t>
                    </m:r>
                    <m:d>
                      <m:dPr>
                        <m:ctrlPr>
                          <a:rPr lang="en-US" sz="1800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sz="1800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</a:rPr>
                          <m:t>𝒔𝒕𝒂𝒕</m:t>
                        </m:r>
                      </m:e>
                    </m:d>
                    <m:r>
                      <a:rPr lang="en-US" sz="1800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</a:rPr>
                      <m:t>±</m:t>
                    </m:r>
                    <m:r>
                      <a:rPr lang="en-US" sz="1800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</a:rPr>
                      <m:t>𝟎</m:t>
                    </m:r>
                    <m:r>
                      <a:rPr lang="en-US" sz="1800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</a:rPr>
                      <m:t>.</m:t>
                    </m:r>
                    <m:r>
                      <a:rPr lang="en-US" sz="1800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</a:rPr>
                      <m:t>𝟎𝟕</m:t>
                    </m:r>
                    <m:r>
                      <a:rPr lang="en-US" sz="1800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</a:rPr>
                      <m:t>(</m:t>
                    </m:r>
                    <m:r>
                      <a:rPr lang="en-US" sz="1800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</a:rPr>
                      <m:t>𝒔𝒚𝒔</m:t>
                    </m:r>
                    <m:r>
                      <a:rPr lang="en-US" sz="1800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lang="it-IT" sz="1800" b="1" dirty="0" smtClean="0">
                    <a:solidFill>
                      <a:srgbClr val="FF6600"/>
                    </a:solidFill>
                    <a:latin typeface="Arial Unicode MS" pitchFamily="34" charset="-128"/>
                  </a:rPr>
                  <a:t> </a:t>
                </a:r>
                <a:r>
                  <a:rPr lang="it-IT" sz="1800" b="1" dirty="0">
                    <a:solidFill>
                      <a:srgbClr val="FF6600"/>
                    </a:solidFill>
                    <a:latin typeface="Arial Unicode MS" pitchFamily="34" charset="-128"/>
                  </a:rPr>
                  <a:t> </a:t>
                </a:r>
                <a:r>
                  <a:rPr lang="it-IT" sz="1800" b="1" dirty="0" smtClean="0">
                    <a:solidFill>
                      <a:srgbClr val="FF6600"/>
                    </a:solidFill>
                    <a:latin typeface="Arial Unicode MS" pitchFamily="34" charset="-128"/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1" i="1">
                            <a:solidFill>
                              <a:srgbClr val="00A84C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l-GR" sz="1800" b="1" i="1">
                            <a:solidFill>
                              <a:srgbClr val="00A84C"/>
                            </a:solidFill>
                            <a:latin typeface="Cambria Math"/>
                          </a:rPr>
                          <m:t>𝜱</m:t>
                        </m:r>
                      </m:e>
                      <m:sub>
                        <m:r>
                          <a:rPr lang="en-US" sz="1800" b="1" i="1">
                            <a:solidFill>
                              <a:srgbClr val="00A84C"/>
                            </a:solidFill>
                            <a:latin typeface="Cambria Math"/>
                          </a:rPr>
                          <m:t>𝒔</m:t>
                        </m:r>
                      </m:sub>
                    </m:sSub>
                    <m:r>
                      <a:rPr lang="en-US" sz="1800" b="1" i="1">
                        <a:solidFill>
                          <a:srgbClr val="00A84C"/>
                        </a:solidFill>
                        <a:latin typeface="Cambria Math"/>
                      </a:rPr>
                      <m:t>=</m:t>
                    </m:r>
                    <m:r>
                      <a:rPr lang="en-US" sz="1800" b="1" i="1" smtClean="0">
                        <a:solidFill>
                          <a:srgbClr val="FF6600"/>
                        </a:solidFill>
                        <a:latin typeface="Cambria Math"/>
                      </a:rPr>
                      <m:t>−</m:t>
                    </m:r>
                    <m:r>
                      <a:rPr lang="en-US" sz="1800" b="1" i="1">
                        <a:solidFill>
                          <a:srgbClr val="FF6600"/>
                        </a:solidFill>
                        <a:latin typeface="Cambria Math"/>
                      </a:rPr>
                      <m:t>𝟎</m:t>
                    </m:r>
                    <m:r>
                      <a:rPr lang="en-US" sz="1800" b="1" i="1">
                        <a:solidFill>
                          <a:srgbClr val="FF6600"/>
                        </a:solidFill>
                        <a:latin typeface="Cambria Math"/>
                      </a:rPr>
                      <m:t>.</m:t>
                    </m:r>
                    <m:r>
                      <a:rPr lang="en-US" sz="1800" b="1" i="1" smtClean="0">
                        <a:solidFill>
                          <a:srgbClr val="FF6600"/>
                        </a:solidFill>
                        <a:latin typeface="Cambria Math"/>
                      </a:rPr>
                      <m:t>𝟒𝟒</m:t>
                    </m:r>
                    <m:r>
                      <a:rPr lang="en-US" sz="1800" b="1" i="1">
                        <a:solidFill>
                          <a:srgbClr val="FF6600"/>
                        </a:solidFill>
                        <a:latin typeface="Cambria Math"/>
                      </a:rPr>
                      <m:t> </m:t>
                    </m:r>
                    <m:r>
                      <a:rPr lang="en-US" sz="1800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</a:rPr>
                      <m:t>±</m:t>
                    </m:r>
                    <m:r>
                      <a:rPr lang="en-US" sz="1800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</a:rPr>
                      <m:t>𝟎</m:t>
                    </m:r>
                    <m:r>
                      <a:rPr lang="en-US" sz="1800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</a:rPr>
                      <m:t>.</m:t>
                    </m:r>
                    <m:r>
                      <a:rPr lang="en-US" sz="1800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</a:rPr>
                      <m:t>𝟒𝟒</m:t>
                    </m:r>
                    <m:d>
                      <m:dPr>
                        <m:ctrlPr>
                          <a:rPr lang="en-US" sz="1800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sz="1800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</a:rPr>
                          <m:t>𝒔𝒕𝒂𝒕</m:t>
                        </m:r>
                      </m:e>
                    </m:d>
                    <m:r>
                      <a:rPr lang="en-US" sz="1800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</a:rPr>
                      <m:t>±</m:t>
                    </m:r>
                    <m:r>
                      <a:rPr lang="en-US" sz="1800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</a:rPr>
                      <m:t>𝟎</m:t>
                    </m:r>
                    <m:r>
                      <a:rPr lang="en-US" sz="1800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</a:rPr>
                      <m:t>.</m:t>
                    </m:r>
                    <m:r>
                      <a:rPr lang="en-US" sz="1800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</a:rPr>
                      <m:t>𝟎𝟐</m:t>
                    </m:r>
                    <m:r>
                      <a:rPr lang="en-US" sz="1800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</a:rPr>
                      <m:t>(</m:t>
                    </m:r>
                    <m:r>
                      <a:rPr lang="en-US" sz="1800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</a:rPr>
                      <m:t>𝒔𝒚𝒔</m:t>
                    </m:r>
                    <m:r>
                      <a:rPr lang="en-US" sz="1800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lang="it-IT" sz="1800" b="1" dirty="0" smtClean="0">
                    <a:solidFill>
                      <a:srgbClr val="FF6600"/>
                    </a:solidFill>
                    <a:latin typeface="Arial Unicode MS" pitchFamily="34" charset="-128"/>
                  </a:rPr>
                  <a:t>    </a:t>
                </a:r>
                <a:endParaRPr lang="it-IT" sz="1800" b="1" dirty="0" smtClean="0">
                  <a:solidFill>
                    <a:srgbClr val="0066FF"/>
                  </a:solidFill>
                  <a:latin typeface="Arial Unicode MS" pitchFamily="34" charset="-128"/>
                </a:endParaRPr>
              </a:p>
            </p:txBody>
          </p:sp>
        </mc:Choice>
        <mc:Fallback xmlns="">
          <p:sp>
            <p:nvSpPr>
              <p:cNvPr id="5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8273" y="1154430"/>
                <a:ext cx="8705727" cy="5316220"/>
              </a:xfrm>
              <a:prstGeom prst="rect">
                <a:avLst/>
              </a:prstGeom>
              <a:blipFill rotWithShape="1">
                <a:blip r:embed="rId7"/>
                <a:stretch>
                  <a:fillRect l="-14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459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72563" y="1500952"/>
            <a:ext cx="3544083" cy="351676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3"/>
              <p:cNvSpPr txBox="1">
                <a:spLocks noChangeArrowheads="1"/>
              </p:cNvSpPr>
              <p:nvPr/>
            </p:nvSpPr>
            <p:spPr bwMode="auto">
              <a:xfrm>
                <a:off x="472563" y="1211580"/>
                <a:ext cx="8499987" cy="5316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eaLnBrk="1" hangingPunct="1">
                  <a:buNone/>
                  <a:defRPr/>
                </a:pPr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Combined </a:t>
                </a:r>
                <a:r>
                  <a:rPr lang="it-IT" sz="16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result</a:t>
                </a:r>
                <a:endParaRPr lang="it-IT" sz="1600" dirty="0" smtClean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 marL="0" indent="0" eaLnBrk="1" hangingPunct="1">
                  <a:buNone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1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l-GR" sz="1600" b="1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𝜱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𝒔</m:t>
                        </m:r>
                      </m:sub>
                    </m:sSub>
                    <m:r>
                      <a:rPr lang="en-US" sz="1600" b="1" i="1" smtClean="0">
                        <a:solidFill>
                          <a:srgbClr val="00A84C"/>
                        </a:solidFill>
                        <a:latin typeface="Cambria Math"/>
                        <a:sym typeface="Wingdings" pitchFamily="2" charset="2"/>
                      </a:rPr>
                      <m:t>=</m:t>
                    </m:r>
                    <m:r>
                      <a:rPr lang="en-US" sz="1600" b="1" i="1" smtClean="0">
                        <a:solidFill>
                          <a:srgbClr val="FF6600"/>
                        </a:solidFill>
                        <a:latin typeface="Cambria Math"/>
                        <a:sym typeface="Wingdings" pitchFamily="2" charset="2"/>
                      </a:rPr>
                      <m:t>𝟎</m:t>
                    </m:r>
                    <m:r>
                      <a:rPr lang="en-US" sz="1600" b="1" i="1" smtClean="0">
                        <a:solidFill>
                          <a:srgbClr val="FF6600"/>
                        </a:solidFill>
                        <a:latin typeface="Cambria Math"/>
                        <a:sym typeface="Wingdings" pitchFamily="2" charset="2"/>
                      </a:rPr>
                      <m:t>.</m:t>
                    </m:r>
                    <m:r>
                      <a:rPr lang="en-US" sz="1600" b="1" i="1" smtClean="0">
                        <a:solidFill>
                          <a:srgbClr val="FF6600"/>
                        </a:solidFill>
                        <a:latin typeface="Cambria Math"/>
                        <a:sym typeface="Wingdings" pitchFamily="2" charset="2"/>
                      </a:rPr>
                      <m:t>𝟎𝟑</m:t>
                    </m:r>
                    <m:r>
                      <a:rPr lang="en-US" sz="1600" b="1" i="1" smtClean="0">
                        <a:solidFill>
                          <a:srgbClr val="FF6600"/>
                        </a:solidFill>
                        <a:latin typeface="Cambria Math"/>
                        <a:sym typeface="Wingdings" pitchFamily="2" charset="2"/>
                      </a:rPr>
                      <m:t> ±</m:t>
                    </m:r>
                    <m:r>
                      <a:rPr lang="en-US" sz="1600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𝟎</m:t>
                    </m:r>
                    <m:r>
                      <a:rPr lang="en-US" sz="1600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.</m:t>
                    </m:r>
                    <m:r>
                      <a:rPr lang="en-US" sz="1600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𝟏𝟔</m:t>
                    </m:r>
                    <m:d>
                      <m:dPr>
                        <m:ctrlPr>
                          <a:rPr lang="en-US" sz="1600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sz="1600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𝒔𝒕𝒂𝒕</m:t>
                        </m:r>
                      </m:e>
                    </m:d>
                    <m:r>
                      <a:rPr lang="en-US" sz="1600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±</m:t>
                    </m:r>
                    <m:r>
                      <a:rPr lang="en-US" sz="1600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𝟎</m:t>
                    </m:r>
                    <m:r>
                      <a:rPr lang="en-US" sz="1600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.</m:t>
                    </m:r>
                    <m:r>
                      <a:rPr lang="en-US" sz="1600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𝟎𝟕</m:t>
                    </m:r>
                    <m:d>
                      <m:dPr>
                        <m:ctrlPr>
                          <a:rPr lang="en-US" sz="1600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sz="1600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𝒔𝒚𝒔</m:t>
                        </m:r>
                      </m:e>
                    </m:d>
                  </m:oMath>
                </a14:m>
                <a:r>
                  <a:rPr lang="it-IT" sz="1600" dirty="0" smtClean="0">
                    <a:solidFill>
                      <a:srgbClr val="FF6600"/>
                    </a:solidFill>
                    <a:latin typeface="Arial Unicode MS" pitchFamily="34" charset="-128"/>
                    <a:sym typeface="Wingdings" pitchFamily="2" charset="2"/>
                  </a:rPr>
                  <a:t>  </a:t>
                </a:r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(+ </a:t>
                </a:r>
                <a:r>
                  <a:rPr lang="it-IT" sz="16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ambiguous</a:t>
                </a:r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</a:t>
                </a:r>
                <a:r>
                  <a:rPr lang="it-IT" sz="16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solution</a:t>
                </a:r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 smtClean="0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  <m:t>Φ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  <m:t>𝑠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0066FF"/>
                        </a:solidFill>
                        <a:latin typeface="Cambria Math"/>
                        <a:sym typeface="Wingdings" pitchFamily="2" charset="2"/>
                      </a:rPr>
                      <m:t>→</m:t>
                    </m:r>
                    <m:r>
                      <a:rPr lang="en-US" sz="1600" b="0" i="1" smtClean="0">
                        <a:solidFill>
                          <a:srgbClr val="0066FF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𝜋</m:t>
                    </m:r>
                    <m:r>
                      <a:rPr lang="en-US" sz="1600" b="0" i="1" smtClean="0">
                        <a:solidFill>
                          <a:srgbClr val="0066FF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−</m:t>
                    </m:r>
                    <m:sSub>
                      <m:sSubPr>
                        <m:ctrlPr>
                          <a:rPr lang="it-IT" sz="1600" i="1" smtClean="0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 smtClean="0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  <m:t>Φ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  <m:t>𝑠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0066FF"/>
                        </a:solidFill>
                        <a:latin typeface="Cambria Math"/>
                        <a:sym typeface="Wingdings" pitchFamily="2" charset="2"/>
                      </a:rPr>
                      <m:t>,</m:t>
                    </m:r>
                    <m:sSub>
                      <m:sSubPr>
                        <m:ctrlPr>
                          <a:rPr lang="it-IT" sz="1600" i="1" smtClean="0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it-IT" sz="1600" i="1" smtClean="0">
                            <a:solidFill>
                              <a:srgbClr val="0066FF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∆</m:t>
                        </m:r>
                        <m:r>
                          <m:rPr>
                            <m:sty m:val="p"/>
                          </m:rPr>
                          <a:rPr lang="el-GR" sz="1600" i="1" smtClean="0">
                            <a:solidFill>
                              <a:srgbClr val="0066FF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Γ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  <m:t>𝑠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0066FF"/>
                        </a:solidFill>
                        <a:latin typeface="Cambria Math"/>
                        <a:sym typeface="Wingdings" pitchFamily="2" charset="2"/>
                      </a:rPr>
                      <m:t>→−</m:t>
                    </m:r>
                    <m:sSub>
                      <m:sSubPr>
                        <m:ctrlPr>
                          <a:rPr lang="it-IT" sz="1600" i="1" smtClean="0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it-IT" sz="1600" i="1" smtClean="0">
                            <a:solidFill>
                              <a:srgbClr val="0066FF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∆</m:t>
                        </m:r>
                        <m:r>
                          <m:rPr>
                            <m:sty m:val="p"/>
                          </m:rPr>
                          <a:rPr lang="el-GR" sz="1600" i="1" smtClean="0">
                            <a:solidFill>
                              <a:srgbClr val="0066FF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Γ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)</a:t>
                </a:r>
              </a:p>
              <a:p>
                <a:pPr marL="0" indent="0" eaLnBrk="1" hangingPunct="1">
                  <a:buNone/>
                  <a:defRPr/>
                </a:pPr>
                <a:endParaRPr lang="it-IT" sz="1600" dirty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 marL="0" indent="0" eaLnBrk="1" hangingPunct="1">
                  <a:buNone/>
                  <a:defRPr/>
                </a:pPr>
                <a:r>
                  <a:rPr lang="it-IT" sz="16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Comparison</a:t>
                </a:r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with </a:t>
                </a:r>
                <a:r>
                  <a:rPr lang="it-IT" sz="16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Tevatron</a:t>
                </a:r>
                <a:endParaRPr lang="it-IT" sz="1600" dirty="0" smtClean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 marL="0" indent="0" eaLnBrk="1" hangingPunct="1">
                  <a:buNone/>
                  <a:defRPr/>
                </a:pPr>
                <a:r>
                  <a:rPr lang="it-IT" sz="1600" dirty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	</a:t>
                </a:r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		LHCb </a:t>
                </a:r>
                <a:r>
                  <a:rPr lang="it-IT" sz="16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measurement</a:t>
                </a:r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</a:t>
                </a:r>
                <a:r>
                  <a:rPr lang="it-IT" sz="16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tends</a:t>
                </a:r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to </a:t>
                </a:r>
                <a:r>
                  <a:rPr lang="it-IT" sz="16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favour</a:t>
                </a:r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the SM positive </a:t>
                </a:r>
                <a:r>
                  <a:rPr lang="it-IT" sz="16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solution</a:t>
                </a:r>
                <a:endParaRPr lang="it-IT" sz="1600" dirty="0" smtClean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 marL="0" indent="0" eaLnBrk="1" hangingPunct="1">
                  <a:buNone/>
                  <a:defRPr/>
                </a:pPr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			 </a:t>
                </a:r>
                <a:r>
                  <a:rPr lang="it-IT" sz="16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only</a:t>
                </a:r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</a:t>
                </a:r>
                <a:r>
                  <a:rPr lang="it-IT" sz="16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solution</a:t>
                </a:r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</a:t>
                </a:r>
                <a:r>
                  <a:rPr lang="it-IT" sz="16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possible</a:t>
                </a:r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!		</a:t>
                </a:r>
              </a:p>
              <a:p>
                <a:pPr marL="0" indent="0" eaLnBrk="1" hangingPunct="1">
                  <a:buNone/>
                  <a:defRPr/>
                </a:pPr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</a:t>
                </a:r>
              </a:p>
              <a:p>
                <a:pPr marL="0" indent="0" eaLnBrk="1" hangingPunct="1">
                  <a:buNone/>
                  <a:defRPr/>
                </a:pPr>
                <a:endParaRPr lang="it-IT" sz="1600" dirty="0" smtClean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 marL="0" indent="0" eaLnBrk="1" hangingPunct="1">
                  <a:buNone/>
                  <a:defRPr/>
                </a:pPr>
                <a:endParaRPr lang="it-IT" sz="1600" dirty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5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563" y="1211580"/>
                <a:ext cx="8499987" cy="5316220"/>
              </a:xfrm>
              <a:prstGeom prst="rect">
                <a:avLst/>
              </a:prstGeom>
              <a:blipFill rotWithShape="1">
                <a:blip r:embed="rId3"/>
                <a:stretch>
                  <a:fillRect l="-430" t="-3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32"/>
          <p:cNvSpPr txBox="1">
            <a:spLocks/>
          </p:cNvSpPr>
          <p:nvPr/>
        </p:nvSpPr>
        <p:spPr bwMode="auto">
          <a:xfrm>
            <a:off x="6553200" y="6345238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6B8AED-CBBA-4523-9646-74B8556F7BF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867" y="3095651"/>
            <a:ext cx="4882423" cy="342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51926" y="1239450"/>
            <a:ext cx="18355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FF6600"/>
                </a:solidFill>
              </a:rPr>
              <a:t>[LHCb-CONF-2011-049]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11"/>
              <p:cNvSpPr txBox="1">
                <a:spLocks noChangeArrowheads="1"/>
              </p:cNvSpPr>
              <p:nvPr/>
            </p:nvSpPr>
            <p:spPr bwMode="auto">
              <a:xfrm>
                <a:off x="1552575" y="381000"/>
                <a:ext cx="7058025" cy="523220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2800" dirty="0" smtClean="0">
                    <a:latin typeface="Arial Unicode MS" pitchFamily="34" charset="-128"/>
                  </a:rPr>
                  <a:t>CPV in B </a:t>
                </a:r>
                <a:r>
                  <a:rPr lang="it-IT" sz="2800" dirty="0" err="1" smtClean="0">
                    <a:latin typeface="Arial Unicode MS" pitchFamily="34" charset="-128"/>
                  </a:rPr>
                  <a:t>systems</a:t>
                </a:r>
                <a:r>
                  <a:rPr lang="it-IT" sz="2800" dirty="0" smtClean="0">
                    <a:latin typeface="Arial Unicode MS" pitchFamily="34" charset="-128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800" i="1" smtClean="0">
                            <a:latin typeface="Cambria Math"/>
                          </a:rPr>
                          <m:t>Φ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</a:rPr>
                          <m:t>𝑠</m:t>
                        </m:r>
                      </m:sub>
                    </m:sSub>
                  </m:oMath>
                </a14:m>
                <a:endParaRPr lang="it-IT" sz="2800" dirty="0">
                  <a:latin typeface="Arial Unicode MS" pitchFamily="34" charset="-128"/>
                </a:endParaRPr>
              </a:p>
            </p:txBody>
          </p:sp>
        </mc:Choice>
        <mc:Fallback xmlns="">
          <p:sp>
            <p:nvSpPr>
              <p:cNvPr id="10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52575" y="381000"/>
                <a:ext cx="7058025" cy="523220"/>
              </a:xfrm>
              <a:prstGeom prst="rect">
                <a:avLst/>
              </a:prstGeom>
              <a:blipFill rotWithShape="1">
                <a:blip r:embed="rId5"/>
                <a:stretch>
                  <a:fillRect t="-11765" b="-31765"/>
                </a:stretch>
              </a:blip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Bent Arrow 11"/>
          <p:cNvSpPr/>
          <p:nvPr/>
        </p:nvSpPr>
        <p:spPr>
          <a:xfrm rot="10800000" flipH="1">
            <a:off x="1019492" y="2550968"/>
            <a:ext cx="463391" cy="1132395"/>
          </a:xfrm>
          <a:prstGeom prst="bentArrow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43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3"/>
              <p:cNvSpPr txBox="1">
                <a:spLocks noChangeArrowheads="1"/>
              </p:cNvSpPr>
              <p:nvPr/>
            </p:nvSpPr>
            <p:spPr bwMode="auto">
              <a:xfrm>
                <a:off x="472563" y="1211580"/>
                <a:ext cx="8499987" cy="5316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eaLnBrk="1" hangingPunct="1">
                  <a:buNone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l-GR" sz="1600" i="1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∆</m:t>
                        </m:r>
                        <m:r>
                          <a:rPr lang="en-US" sz="1600" b="0" i="1" smtClean="0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𝑚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𝑠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00A84C"/>
                        </a:solidFill>
                        <a:latin typeface="Cambria Math"/>
                        <a:sym typeface="Wingdings" pitchFamily="2" charset="2"/>
                      </a:rPr>
                      <m:t>: 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𝐵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𝑠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00A84C"/>
                        </a:solidFill>
                        <a:latin typeface="Cambria Math"/>
                        <a:sym typeface="Wingdings" pitchFamily="2" charset="2"/>
                      </a:rPr>
                      <m:t>−</m:t>
                    </m:r>
                    <m:bar>
                      <m:barPr>
                        <m:pos m:val="top"/>
                        <m:ctrlPr>
                          <a:rPr lang="en-US" sz="1600" b="0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barPr>
                      <m:e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  <m:t>𝐵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  <m:t>𝑠</m:t>
                            </m:r>
                          </m:sub>
                        </m:sSub>
                      </m:e>
                    </m:bar>
                  </m:oMath>
                </a14:m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mixing </a:t>
                </a:r>
                <a:r>
                  <a:rPr lang="it-IT" sz="16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frequency</a:t>
                </a:r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</a:t>
                </a:r>
                <a:r>
                  <a:rPr lang="it-IT" sz="16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using</a:t>
                </a:r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  <m:t>𝐵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  <m:t>𝑠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0066FF"/>
                        </a:solidFill>
                        <a:latin typeface="Cambria Math"/>
                        <a:sym typeface="Wingdings" pitchFamily="2" charset="2"/>
                      </a:rPr>
                      <m:t>→</m:t>
                    </m:r>
                    <m:sSub>
                      <m:sSubPr>
                        <m:ctrlPr>
                          <a:rPr lang="it-IT" sz="1600" i="1" smtClean="0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  <m:t>𝐷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  <m:t>𝑠</m:t>
                        </m:r>
                      </m:sub>
                    </m:sSub>
                    <m:r>
                      <a:rPr lang="it-IT" sz="1600" i="1" smtClean="0">
                        <a:solidFill>
                          <a:srgbClr val="0066FF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𝜋</m:t>
                    </m:r>
                  </m:oMath>
                </a14:m>
                <a:endParaRPr lang="it-IT" sz="1600" dirty="0" smtClean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 eaLnBrk="1" hangingPunct="1">
                  <a:buFont typeface="Wingdings"/>
                  <a:buChar char="à"/>
                  <a:defRPr/>
                </a:pPr>
                <a:r>
                  <a:rPr lang="it-IT" sz="16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Flavour</a:t>
                </a:r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</a:t>
                </a:r>
                <a:r>
                  <a:rPr lang="it-IT" sz="16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specific</a:t>
                </a:r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</a:t>
                </a:r>
                <a:r>
                  <a:rPr lang="it-IT" sz="16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final</a:t>
                </a:r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state</a:t>
                </a:r>
              </a:p>
              <a:p>
                <a:pPr eaLnBrk="1" hangingPunct="1">
                  <a:buFont typeface="Wingdings"/>
                  <a:buChar char="à"/>
                  <a:defRPr/>
                </a:pPr>
                <a:r>
                  <a:rPr lang="it-IT" sz="16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Necessary</a:t>
                </a:r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to </a:t>
                </a:r>
                <a:r>
                  <a:rPr lang="it-IT" sz="16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resolve</a:t>
                </a:r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fast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  <m:t>𝐵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</a:t>
                </a:r>
                <a:r>
                  <a:rPr lang="it-IT" sz="16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oscillations</a:t>
                </a:r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: </a:t>
                </a:r>
                <a:r>
                  <a:rPr lang="it-IT" sz="16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decay</a:t>
                </a:r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time </a:t>
                </a:r>
                <a:r>
                  <a:rPr lang="it-IT" sz="16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resolution</a:t>
                </a:r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~45fs</a:t>
                </a:r>
              </a:p>
              <a:p>
                <a:pPr eaLnBrk="1" hangingPunct="1">
                  <a:buFont typeface="Wingdings"/>
                  <a:buChar char="à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l-GR" sz="1600" i="1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∆</m:t>
                        </m:r>
                        <m:r>
                          <a:rPr lang="en-US" sz="1600" i="1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𝑚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</a:t>
                </a:r>
                <a:r>
                  <a:rPr lang="it-IT" sz="16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exctracted</a:t>
                </a:r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from </a:t>
                </a:r>
                <a:r>
                  <a:rPr lang="it-IT" sz="16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unbinned</a:t>
                </a:r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ML </a:t>
                </a:r>
                <a:r>
                  <a:rPr lang="it-IT" sz="16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fit</a:t>
                </a:r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  <m:t>𝐵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  <m:t>𝑠</m:t>
                        </m:r>
                      </m:sub>
                    </m:sSub>
                    <m:r>
                      <a:rPr lang="en-US" sz="1600" i="1">
                        <a:solidFill>
                          <a:srgbClr val="0066FF"/>
                        </a:solidFill>
                        <a:latin typeface="Cambria Math"/>
                        <a:sym typeface="Wingdings" pitchFamily="2" charset="2"/>
                      </a:rPr>
                      <m:t>→</m:t>
                    </m:r>
                    <m:sSub>
                      <m:sSubPr>
                        <m:ctrlPr>
                          <a:rPr lang="it-IT" sz="1600" i="1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  <m:t>𝐷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  <m:t>𝑠</m:t>
                        </m:r>
                      </m:sub>
                    </m:sSub>
                    <m:r>
                      <a:rPr lang="it-IT" sz="1600" i="1">
                        <a:solidFill>
                          <a:srgbClr val="0066FF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𝜋</m:t>
                    </m:r>
                  </m:oMath>
                </a14:m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candidates</a:t>
                </a:r>
              </a:p>
              <a:p>
                <a:pPr marL="0" indent="0" eaLnBrk="1" hangingPunct="1">
                  <a:buNone/>
                  <a:defRPr/>
                </a:pPr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</a:t>
                </a:r>
              </a:p>
              <a:p>
                <a:pPr marL="0" indent="0" eaLnBrk="1" hangingPunct="1">
                  <a:buNone/>
                  <a:defRPr/>
                </a:pPr>
                <a:endParaRPr lang="it-IT" sz="1600" dirty="0" smtClean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 marL="0" indent="0" eaLnBrk="1" hangingPunct="1">
                  <a:buNone/>
                  <a:defRPr/>
                </a:pPr>
                <a:endParaRPr lang="it-IT" sz="1600" dirty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5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563" y="1211580"/>
                <a:ext cx="8499987" cy="5316220"/>
              </a:xfrm>
              <a:prstGeom prst="rect">
                <a:avLst/>
              </a:prstGeom>
              <a:blipFill rotWithShape="1">
                <a:blip r:embed="rId3"/>
                <a:stretch>
                  <a:fillRect l="-28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4034790" y="5906154"/>
                <a:ext cx="4766310" cy="3441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1" i="1" dirty="0" smtClean="0">
                          <a:solidFill>
                            <a:srgbClr val="00A84C"/>
                          </a:solidFill>
                          <a:latin typeface="Cambria Math"/>
                          <a:ea typeface="Cambria Math"/>
                          <a:cs typeface="Arial Unicode MS" pitchFamily="34" charset="-128"/>
                        </a:rPr>
                        <m:t>∆</m:t>
                      </m:r>
                      <m:sSub>
                        <m:sSubPr>
                          <m:ctrlPr>
                            <a:rPr lang="en-GB" sz="1600" b="1" i="1" dirty="0" smtClean="0">
                              <a:solidFill>
                                <a:srgbClr val="00A84C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sz="1600" b="1" i="1" dirty="0" smtClean="0">
                              <a:solidFill>
                                <a:srgbClr val="00A84C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𝒎</m:t>
                          </m:r>
                        </m:e>
                        <m:sub>
                          <m:r>
                            <a:rPr lang="en-US" sz="1600" b="1" i="1" dirty="0" smtClean="0">
                              <a:solidFill>
                                <a:srgbClr val="00A84C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𝒔</m:t>
                          </m:r>
                        </m:sub>
                      </m:sSub>
                      <m:r>
                        <a:rPr lang="en-US" sz="1600" b="1" i="0" dirty="0" smtClean="0">
                          <a:solidFill>
                            <a:srgbClr val="FF6600"/>
                          </a:solidFill>
                          <a:latin typeface="Cambria Math"/>
                          <a:ea typeface="Cambria Math"/>
                          <a:cs typeface="Arial Unicode MS" pitchFamily="34" charset="-128"/>
                        </a:rPr>
                        <m:t>=</m:t>
                      </m:r>
                      <m:r>
                        <a:rPr lang="en-US" sz="1600" b="1" i="0" dirty="0" smtClean="0">
                          <a:solidFill>
                            <a:srgbClr val="FF6600"/>
                          </a:solidFill>
                          <a:latin typeface="Cambria Math"/>
                          <a:ea typeface="Cambria Math"/>
                          <a:cs typeface="Arial Unicode MS" pitchFamily="34" charset="-128"/>
                        </a:rPr>
                        <m:t>𝟏𝟕</m:t>
                      </m:r>
                      <m:r>
                        <a:rPr lang="en-US" sz="1600" b="1" i="0" dirty="0" smtClean="0">
                          <a:solidFill>
                            <a:srgbClr val="FF6600"/>
                          </a:solidFill>
                          <a:latin typeface="Cambria Math"/>
                          <a:ea typeface="Cambria Math"/>
                          <a:cs typeface="Arial Unicode MS" pitchFamily="34" charset="-128"/>
                        </a:rPr>
                        <m:t>.</m:t>
                      </m:r>
                      <m:r>
                        <a:rPr lang="en-US" sz="1600" b="1" i="0" dirty="0" smtClean="0">
                          <a:solidFill>
                            <a:srgbClr val="FF6600"/>
                          </a:solidFill>
                          <a:latin typeface="Cambria Math"/>
                          <a:ea typeface="Cambria Math"/>
                          <a:cs typeface="Arial Unicode MS" pitchFamily="34" charset="-128"/>
                        </a:rPr>
                        <m:t>𝟕𝟐𝟓</m:t>
                      </m:r>
                      <m:r>
                        <a:rPr lang="en-US" sz="1600" b="1" i="0" dirty="0" smtClean="0">
                          <a:solidFill>
                            <a:srgbClr val="FF6600"/>
                          </a:solidFill>
                          <a:latin typeface="Cambria Math"/>
                          <a:ea typeface="Cambria Math"/>
                          <a:cs typeface="Arial Unicode MS" pitchFamily="34" charset="-128"/>
                        </a:rPr>
                        <m:t> </m:t>
                      </m:r>
                      <m:r>
                        <a:rPr lang="en-US" sz="1600" b="1" i="1" dirty="0" smtClean="0">
                          <a:solidFill>
                            <a:srgbClr val="FF6600"/>
                          </a:solidFill>
                          <a:latin typeface="Cambria Math"/>
                          <a:ea typeface="Cambria Math"/>
                          <a:cs typeface="Arial Unicode MS" pitchFamily="34" charset="-128"/>
                        </a:rPr>
                        <m:t>±</m:t>
                      </m:r>
                      <m:r>
                        <a:rPr lang="en-US" sz="1600" b="1" i="1" dirty="0" smtClean="0">
                          <a:solidFill>
                            <a:srgbClr val="FF6600"/>
                          </a:solidFill>
                          <a:latin typeface="Cambria Math"/>
                          <a:ea typeface="Cambria Math"/>
                          <a:cs typeface="Arial Unicode MS" pitchFamily="34" charset="-128"/>
                        </a:rPr>
                        <m:t>𝟎</m:t>
                      </m:r>
                      <m:r>
                        <a:rPr lang="en-US" sz="1600" b="1" i="1" dirty="0" smtClean="0">
                          <a:solidFill>
                            <a:srgbClr val="FF6600"/>
                          </a:solidFill>
                          <a:latin typeface="Cambria Math"/>
                          <a:ea typeface="Cambria Math"/>
                          <a:cs typeface="Arial Unicode MS" pitchFamily="34" charset="-128"/>
                        </a:rPr>
                        <m:t>.</m:t>
                      </m:r>
                      <m:r>
                        <a:rPr lang="en-US" sz="1600" b="1" i="1" dirty="0" smtClean="0">
                          <a:solidFill>
                            <a:srgbClr val="FF6600"/>
                          </a:solidFill>
                          <a:latin typeface="Cambria Math"/>
                          <a:ea typeface="Cambria Math"/>
                          <a:cs typeface="Arial Unicode MS" pitchFamily="34" charset="-128"/>
                        </a:rPr>
                        <m:t>𝟎𝟒𝟏</m:t>
                      </m:r>
                      <m:d>
                        <m:dPr>
                          <m:ctrlPr>
                            <a:rPr lang="en-US" sz="1600" b="1" i="1" dirty="0" smtClean="0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lang="en-US" sz="1600" b="1" i="1" dirty="0" smtClean="0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𝒔𝒕𝒂𝒕</m:t>
                          </m:r>
                        </m:e>
                      </m:d>
                      <m:r>
                        <a:rPr lang="en-US" sz="1600" b="1" i="1" dirty="0" smtClean="0">
                          <a:solidFill>
                            <a:srgbClr val="FF6600"/>
                          </a:solidFill>
                          <a:latin typeface="Cambria Math"/>
                          <a:ea typeface="Cambria Math"/>
                          <a:cs typeface="Arial Unicode MS" pitchFamily="34" charset="-128"/>
                        </a:rPr>
                        <m:t>±</m:t>
                      </m:r>
                      <m:r>
                        <a:rPr lang="en-US" sz="1600" b="1" i="1" dirty="0" smtClean="0">
                          <a:solidFill>
                            <a:srgbClr val="FF6600"/>
                          </a:solidFill>
                          <a:latin typeface="Cambria Math"/>
                          <a:ea typeface="Cambria Math"/>
                          <a:cs typeface="Arial Unicode MS" pitchFamily="34" charset="-128"/>
                        </a:rPr>
                        <m:t>𝟎</m:t>
                      </m:r>
                      <m:r>
                        <a:rPr lang="en-US" sz="1600" b="1" i="1" dirty="0" smtClean="0">
                          <a:solidFill>
                            <a:srgbClr val="FF6600"/>
                          </a:solidFill>
                          <a:latin typeface="Cambria Math"/>
                          <a:ea typeface="Cambria Math"/>
                          <a:cs typeface="Arial Unicode MS" pitchFamily="34" charset="-128"/>
                        </a:rPr>
                        <m:t>.</m:t>
                      </m:r>
                      <m:r>
                        <a:rPr lang="en-US" sz="1600" b="1" i="1" dirty="0" smtClean="0">
                          <a:solidFill>
                            <a:srgbClr val="FF6600"/>
                          </a:solidFill>
                          <a:latin typeface="Cambria Math"/>
                          <a:ea typeface="Cambria Math"/>
                          <a:cs typeface="Arial Unicode MS" pitchFamily="34" charset="-128"/>
                        </a:rPr>
                        <m:t>𝟎𝟐𝟓</m:t>
                      </m:r>
                      <m:d>
                        <m:dPr>
                          <m:ctrlPr>
                            <a:rPr lang="en-US" sz="1600" b="1" i="1" dirty="0" smtClean="0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lang="en-US" sz="1600" b="1" i="1" dirty="0" smtClean="0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𝒔𝒚𝒔</m:t>
                          </m:r>
                        </m:e>
                      </m:d>
                      <m:r>
                        <a:rPr lang="en-US" sz="1600" b="1" i="1" dirty="0" smtClean="0">
                          <a:solidFill>
                            <a:srgbClr val="FF6600"/>
                          </a:solidFill>
                          <a:latin typeface="Cambria Math"/>
                          <a:ea typeface="Cambria Math"/>
                          <a:cs typeface="Arial Unicode MS" pitchFamily="34" charset="-128"/>
                        </a:rPr>
                        <m:t> </m:t>
                      </m:r>
                      <m:sSup>
                        <m:sSupPr>
                          <m:ctrlPr>
                            <a:rPr lang="en-US" sz="1600" b="1" i="1" dirty="0" smtClean="0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</m:ctrlPr>
                        </m:sSupPr>
                        <m:e>
                          <m:r>
                            <a:rPr lang="en-US" sz="1600" b="1" i="1" dirty="0" smtClean="0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𝒑𝒔</m:t>
                          </m:r>
                        </m:e>
                        <m:sup>
                          <m:r>
                            <a:rPr lang="en-US" sz="1600" b="1" i="1" dirty="0" smtClean="0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−</m:t>
                          </m:r>
                          <m:r>
                            <a:rPr lang="en-US" sz="1600" b="1" i="1" dirty="0" smtClean="0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lang="en-GB" sz="1600" b="1" baseline="30000" dirty="0">
                  <a:solidFill>
                    <a:srgbClr val="FF66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4790" y="5906154"/>
                <a:ext cx="4766310" cy="344133"/>
              </a:xfrm>
              <a:prstGeom prst="rect">
                <a:avLst/>
              </a:prstGeom>
              <a:blipFill rotWithShape="1">
                <a:blip r:embed="rId4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4034790" y="5916527"/>
            <a:ext cx="4732020" cy="351676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lide Number Placeholder 32"/>
          <p:cNvSpPr txBox="1">
            <a:spLocks/>
          </p:cNvSpPr>
          <p:nvPr/>
        </p:nvSpPr>
        <p:spPr bwMode="auto">
          <a:xfrm>
            <a:off x="6553200" y="6345238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6B8AED-CBBA-4523-9646-74B8556F7BF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272" y="642610"/>
            <a:ext cx="2601278" cy="975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11"/>
              <p:cNvSpPr txBox="1">
                <a:spLocks noChangeArrowheads="1"/>
              </p:cNvSpPr>
              <p:nvPr/>
            </p:nvSpPr>
            <p:spPr bwMode="auto">
              <a:xfrm>
                <a:off x="1552575" y="381000"/>
                <a:ext cx="7058025" cy="523220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2800" dirty="0" smtClean="0">
                    <a:latin typeface="Arial Unicode MS" pitchFamily="34" charset="-128"/>
                  </a:rPr>
                  <a:t>CPV in B </a:t>
                </a:r>
                <a:r>
                  <a:rPr lang="it-IT" sz="2800" dirty="0" err="1" smtClean="0">
                    <a:latin typeface="Arial Unicode MS" pitchFamily="34" charset="-128"/>
                  </a:rPr>
                  <a:t>systems</a:t>
                </a:r>
                <a:r>
                  <a:rPr lang="it-IT" sz="2800" dirty="0" smtClean="0">
                    <a:latin typeface="Arial Unicode MS" pitchFamily="34" charset="-128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l-GR" sz="2800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US" sz="2800" b="0" i="1" smtClean="0"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</a:rPr>
                          <m:t>𝑠</m:t>
                        </m:r>
                      </m:sub>
                    </m:sSub>
                  </m:oMath>
                </a14:m>
                <a:endParaRPr lang="it-IT" sz="2800" dirty="0">
                  <a:latin typeface="Arial Unicode MS" pitchFamily="34" charset="-128"/>
                </a:endParaRPr>
              </a:p>
            </p:txBody>
          </p:sp>
        </mc:Choice>
        <mc:Fallback xmlns="">
          <p:sp>
            <p:nvSpPr>
              <p:cNvPr id="7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52575" y="381000"/>
                <a:ext cx="7058025" cy="523220"/>
              </a:xfrm>
              <a:prstGeom prst="rect">
                <a:avLst/>
              </a:prstGeom>
              <a:blipFill rotWithShape="1">
                <a:blip r:embed="rId6"/>
                <a:stretch>
                  <a:fillRect t="-11765" b="-31765"/>
                </a:stretch>
              </a:blip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53" y="5289093"/>
            <a:ext cx="3447642" cy="1211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 rot="16200000">
            <a:off x="4305828" y="3942426"/>
            <a:ext cx="18355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FF6600"/>
                </a:solidFill>
              </a:rPr>
              <a:t>[LHCb-CONF-2011-049]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08090" y="4977804"/>
            <a:ext cx="23102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Events yield in 340 pb</a:t>
            </a:r>
            <a:r>
              <a:rPr lang="en-GB" sz="1600" baseline="300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-1</a:t>
            </a:r>
            <a:endParaRPr lang="en-GB" sz="1600" baseline="30000" dirty="0">
              <a:solidFill>
                <a:srgbClr val="0066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43" y="2741245"/>
            <a:ext cx="3036447" cy="214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391256" y="2462976"/>
                <a:ext cx="144302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  <m:t>𝐵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it-IT" sz="1600" dirty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</a:t>
                </a:r>
                <a:r>
                  <a:rPr lang="it-IT" sz="1600" dirty="0" err="1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oscillations</a:t>
                </a:r>
                <a:endParaRPr lang="en-GB" sz="1600" baseline="30000" dirty="0">
                  <a:solidFill>
                    <a:srgbClr val="0066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1256" y="2462976"/>
                <a:ext cx="1443024" cy="338554"/>
              </a:xfrm>
              <a:prstGeom prst="rect">
                <a:avLst/>
              </a:prstGeom>
              <a:blipFill rotWithShape="1">
                <a:blip r:embed="rId9"/>
                <a:stretch>
                  <a:fillRect t="-5357" r="-422" b="-2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120" y="2910522"/>
            <a:ext cx="2952465" cy="295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5670348" y="2571968"/>
            <a:ext cx="26392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Most precise measurement</a:t>
            </a:r>
            <a:endParaRPr lang="en-GB" sz="1600" baseline="30000" dirty="0">
              <a:solidFill>
                <a:srgbClr val="0066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564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4448690" y="5433757"/>
            <a:ext cx="4523859" cy="911482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3"/>
              <p:cNvSpPr txBox="1">
                <a:spLocks noChangeArrowheads="1"/>
              </p:cNvSpPr>
              <p:nvPr/>
            </p:nvSpPr>
            <p:spPr bwMode="auto">
              <a:xfrm>
                <a:off x="472564" y="1211580"/>
                <a:ext cx="8220824" cy="5316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eaLnBrk="1" hangingPunct="1">
                  <a:buNone/>
                  <a:defRPr/>
                </a:pPr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CP mixing </a:t>
                </a:r>
                <a:r>
                  <a:rPr lang="it-IT" sz="16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established</a:t>
                </a:r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in the charm </a:t>
                </a:r>
                <a:r>
                  <a:rPr lang="it-IT" sz="16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sector</a:t>
                </a:r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, </a:t>
                </a:r>
                <a:r>
                  <a:rPr lang="it-IT" sz="16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but</a:t>
                </a:r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CP </a:t>
                </a:r>
                <a:r>
                  <a:rPr lang="it-IT" sz="16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violation</a:t>
                </a:r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</a:t>
                </a:r>
                <a:r>
                  <a:rPr lang="it-IT" sz="16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not</a:t>
                </a:r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</a:t>
                </a:r>
                <a:r>
                  <a:rPr lang="it-IT" sz="16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yet</a:t>
                </a:r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</a:t>
                </a:r>
                <a:r>
                  <a:rPr lang="it-IT" sz="16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seen</a:t>
                </a:r>
                <a:endParaRPr lang="it-IT" sz="1600" dirty="0" smtClean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 eaLnBrk="1" hangingPunct="1">
                  <a:buFont typeface="Wingdings"/>
                  <a:buChar char="à"/>
                  <a:defRPr/>
                </a:pPr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In SM, </a:t>
                </a:r>
                <a:r>
                  <a:rPr lang="it-IT" sz="16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expected</a:t>
                </a:r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to be small </a:t>
                </a:r>
                <a:r>
                  <a:rPr lang="it-IT" sz="16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effect</a:t>
                </a:r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(~10</a:t>
                </a:r>
                <a:r>
                  <a:rPr lang="it-IT" sz="1600" baseline="300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-3</a:t>
                </a:r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or </a:t>
                </a:r>
                <a:r>
                  <a:rPr lang="it-IT" sz="16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less</a:t>
                </a:r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)</a:t>
                </a:r>
              </a:p>
              <a:p>
                <a:pPr eaLnBrk="1" hangingPunct="1">
                  <a:buFont typeface="Wingdings"/>
                  <a:buChar char="à"/>
                  <a:defRPr/>
                </a:pPr>
                <a:endParaRPr lang="it-IT" sz="1600" dirty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 marL="0" indent="0" eaLnBrk="1" hangingPunct="1">
                  <a:buNone/>
                  <a:defRPr/>
                </a:pPr>
                <a:r>
                  <a:rPr lang="it-IT" sz="1600" dirty="0" smtClean="0">
                    <a:solidFill>
                      <a:srgbClr val="FF6600"/>
                    </a:solidFill>
                    <a:latin typeface="Arial Unicode MS" pitchFamily="34" charset="-128"/>
                    <a:sym typeface="Wingdings" pitchFamily="2" charset="2"/>
                  </a:rPr>
                  <a:t>LHCb </a:t>
                </a:r>
                <a:r>
                  <a:rPr lang="it-IT" sz="1600" dirty="0" err="1" smtClean="0">
                    <a:solidFill>
                      <a:srgbClr val="FF6600"/>
                    </a:solidFill>
                    <a:latin typeface="Arial Unicode MS" pitchFamily="34" charset="-128"/>
                    <a:sym typeface="Wingdings" pitchFamily="2" charset="2"/>
                  </a:rPr>
                  <a:t>has</a:t>
                </a:r>
                <a:r>
                  <a:rPr lang="it-IT" sz="1600" dirty="0" smtClean="0">
                    <a:solidFill>
                      <a:srgbClr val="FF6600"/>
                    </a:solidFill>
                    <a:latin typeface="Arial Unicode MS" pitchFamily="34" charset="-128"/>
                    <a:sym typeface="Wingdings" pitchFamily="2" charset="2"/>
                  </a:rPr>
                  <a:t> </a:t>
                </a:r>
                <a:r>
                  <a:rPr lang="it-IT" sz="1600" dirty="0" err="1" smtClean="0">
                    <a:solidFill>
                      <a:srgbClr val="FF6600"/>
                    </a:solidFill>
                    <a:latin typeface="Arial Unicode MS" pitchFamily="34" charset="-128"/>
                    <a:sym typeface="Wingdings" pitchFamily="2" charset="2"/>
                  </a:rPr>
                  <a:t>huge</a:t>
                </a:r>
                <a:r>
                  <a:rPr lang="it-IT" sz="1600" dirty="0">
                    <a:solidFill>
                      <a:srgbClr val="FF6600"/>
                    </a:solidFill>
                    <a:latin typeface="Arial Unicode MS" pitchFamily="34" charset="-128"/>
                    <a:sym typeface="Wingdings" pitchFamily="2" charset="2"/>
                  </a:rPr>
                  <a:t> </a:t>
                </a:r>
                <a:r>
                  <a:rPr lang="it-IT" sz="1600" dirty="0" err="1" smtClean="0">
                    <a:solidFill>
                      <a:srgbClr val="FF6600"/>
                    </a:solidFill>
                    <a:latin typeface="Arial Unicode MS" pitchFamily="34" charset="-128"/>
                    <a:sym typeface="Wingdings" pitchFamily="2" charset="2"/>
                  </a:rPr>
                  <a:t>potential</a:t>
                </a:r>
                <a:r>
                  <a:rPr lang="it-IT" sz="1600" dirty="0" smtClean="0">
                    <a:solidFill>
                      <a:srgbClr val="FF6600"/>
                    </a:solidFill>
                    <a:latin typeface="Arial Unicode MS" pitchFamily="34" charset="-128"/>
                    <a:sym typeface="Wingdings" pitchFamily="2" charset="2"/>
                  </a:rPr>
                  <a:t> in charm </a:t>
                </a:r>
                <a:r>
                  <a:rPr lang="it-IT" sz="1600" dirty="0" err="1" smtClean="0">
                    <a:solidFill>
                      <a:srgbClr val="FF6600"/>
                    </a:solidFill>
                    <a:latin typeface="Arial Unicode MS" pitchFamily="34" charset="-128"/>
                    <a:sym typeface="Wingdings" pitchFamily="2" charset="2"/>
                  </a:rPr>
                  <a:t>physics</a:t>
                </a:r>
                <a:endParaRPr lang="it-IT" sz="1600" dirty="0" smtClean="0">
                  <a:solidFill>
                    <a:srgbClr val="FF6600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 eaLnBrk="1" hangingPunct="1">
                  <a:buFont typeface="Wingdings"/>
                  <a:buChar char="à"/>
                  <a:defRPr/>
                </a:pPr>
                <a:r>
                  <a:rPr lang="it-IT" sz="16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Dedicated</a:t>
                </a:r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trigger </a:t>
                </a:r>
                <a:r>
                  <a:rPr lang="it-IT" sz="16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lines</a:t>
                </a:r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for charm </a:t>
                </a:r>
                <a:r>
                  <a:rPr lang="it-IT" sz="16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decays</a:t>
                </a:r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 </a:t>
                </a:r>
                <a:r>
                  <a:rPr lang="it-IT" sz="1600" i="1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( O(1kHz for charm </a:t>
                </a:r>
                <a:r>
                  <a:rPr lang="it-IT" sz="1600" i="1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lines</a:t>
                </a:r>
                <a:r>
                  <a:rPr lang="it-IT" sz="1600" i="1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) )</a:t>
                </a:r>
              </a:p>
              <a:p>
                <a:pPr eaLnBrk="1" hangingPunct="1">
                  <a:buFont typeface="Wingdings"/>
                  <a:buChar char="à"/>
                  <a:defRPr/>
                </a:pPr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Large </a:t>
                </a:r>
                <a:r>
                  <a:rPr lang="it-IT" sz="16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statistics</a:t>
                </a:r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</a:t>
                </a:r>
                <a:r>
                  <a:rPr lang="it-IT" sz="16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available</a:t>
                </a:r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66FF"/>
                        </a:solidFill>
                        <a:latin typeface="Cambria Math"/>
                        <a:sym typeface="Wingdings" pitchFamily="2" charset="2"/>
                      </a:rPr>
                      <m:t>&gt;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  <m:t>6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0066FF"/>
                        </a:solidFill>
                        <a:latin typeface="Cambria Math"/>
                        <a:sym typeface="Wingdings" pitchFamily="2" charset="2"/>
                      </a:rPr>
                      <m:t> 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  <m:t>𝐷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  <m:t>0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0066FF"/>
                        </a:solidFill>
                        <a:latin typeface="Cambria Math"/>
                        <a:sym typeface="Wingdings" pitchFamily="2" charset="2"/>
                      </a:rPr>
                      <m:t>→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  <m:t>𝐾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600" b="0" i="1" smtClean="0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  <m:t>𝐾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i="1" smtClean="0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  <m:t>𝐷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  <m:t>∗+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0066FF"/>
                        </a:solidFill>
                        <a:latin typeface="Cambria Math"/>
                        <a:sym typeface="Wingdings" pitchFamily="2" charset="2"/>
                      </a:rPr>
                      <m:t>→</m:t>
                    </m:r>
                    <m:sSup>
                      <m:sSupPr>
                        <m:ctrlPr>
                          <a:rPr lang="it-IT" sz="1600" i="1" smtClean="0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  <m:t>𝐷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sz="1600" i="1" smtClean="0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it-IT" sz="1600" i="1" smtClean="0">
                            <a:solidFill>
                              <a:srgbClr val="0066FF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𝜋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  <m:t>+</m:t>
                        </m:r>
                      </m:sup>
                    </m:sSup>
                  </m:oMath>
                </a14:m>
                <a:endParaRPr lang="it-IT" sz="1600" dirty="0" smtClean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 eaLnBrk="1" hangingPunct="1">
                  <a:buFont typeface="Wingdings"/>
                  <a:buChar char="à"/>
                  <a:defRPr/>
                </a:pPr>
                <a:endParaRPr lang="it-IT" sz="1600" dirty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 marL="0" indent="0" eaLnBrk="1" hangingPunct="1">
                  <a:buNone/>
                  <a:defRPr/>
                </a:pPr>
                <a14:m>
                  <m:oMath xmlns:m="http://schemas.openxmlformats.org/officeDocument/2006/math">
                    <m:r>
                      <a:rPr lang="it-IT" sz="1600" i="1" smtClean="0">
                        <a:solidFill>
                          <a:srgbClr val="00A84C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∆</m:t>
                    </m:r>
                    <m:sSub>
                      <m:sSubPr>
                        <m:ctrlPr>
                          <a:rPr lang="it-IT" sz="1600" i="1" smtClean="0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𝐴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𝐶𝑃</m:t>
                        </m:r>
                      </m:sub>
                    </m:sSub>
                    <m:r>
                      <a:rPr lang="en-US" sz="1600" b="0" i="0" smtClean="0">
                        <a:solidFill>
                          <a:srgbClr val="00A84C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= </m:t>
                    </m:r>
                  </m:oMath>
                </a14:m>
                <a:r>
                  <a:rPr lang="it-IT" sz="1600" dirty="0" err="1" smtClean="0">
                    <a:solidFill>
                      <a:srgbClr val="00A84C"/>
                    </a:solidFill>
                    <a:latin typeface="Arial Unicode MS" pitchFamily="34" charset="-128"/>
                    <a:sym typeface="Wingdings" pitchFamily="2" charset="2"/>
                  </a:rPr>
                  <a:t>difference</a:t>
                </a:r>
                <a:r>
                  <a:rPr lang="it-IT" sz="1600" dirty="0" smtClean="0">
                    <a:solidFill>
                      <a:srgbClr val="00A84C"/>
                    </a:solidFill>
                    <a:latin typeface="Arial Unicode MS" pitchFamily="34" charset="-128"/>
                    <a:sym typeface="Wingdings" pitchFamily="2" charset="2"/>
                  </a:rPr>
                  <a:t> in CP </a:t>
                </a:r>
                <a:r>
                  <a:rPr lang="it-IT" sz="1600" dirty="0" err="1" smtClean="0">
                    <a:solidFill>
                      <a:srgbClr val="00A84C"/>
                    </a:solidFill>
                    <a:latin typeface="Arial Unicode MS" pitchFamily="34" charset="-128"/>
                    <a:sym typeface="Wingdings" pitchFamily="2" charset="2"/>
                  </a:rPr>
                  <a:t>asymmetries</a:t>
                </a:r>
                <a:r>
                  <a:rPr lang="it-IT" sz="1600" dirty="0" smtClean="0">
                    <a:solidFill>
                      <a:srgbClr val="00A84C"/>
                    </a:solidFill>
                    <a:latin typeface="Arial Unicode MS" pitchFamily="34" charset="-128"/>
                    <a:sym typeface="Wingdings" pitchFamily="2" charset="2"/>
                  </a:rPr>
                  <a:t> for </a:t>
                </a:r>
              </a:p>
              <a:p>
                <a:pPr marL="0" indent="0" eaLnBrk="1" hangingPunct="1">
                  <a:buNone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𝐷</m:t>
                        </m:r>
                      </m:e>
                      <m:sup>
                        <m:r>
                          <a:rPr lang="en-US" sz="1600" i="1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0</m:t>
                        </m:r>
                      </m:sup>
                    </m:sSup>
                    <m:r>
                      <a:rPr lang="en-US" sz="1600" i="1">
                        <a:solidFill>
                          <a:srgbClr val="00A84C"/>
                        </a:solidFill>
                        <a:latin typeface="Cambria Math"/>
                        <a:sym typeface="Wingdings" pitchFamily="2" charset="2"/>
                      </a:rPr>
                      <m:t>→</m:t>
                    </m:r>
                    <m:sSup>
                      <m:sSupPr>
                        <m:ctrlPr>
                          <a:rPr lang="en-US" sz="1600" i="1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𝐾</m:t>
                        </m:r>
                      </m:e>
                      <m:sup>
                        <m:r>
                          <a:rPr lang="en-US" sz="1600" i="1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600" i="1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𝐾</m:t>
                        </m:r>
                      </m:e>
                      <m:sup>
                        <m:r>
                          <a:rPr lang="en-US" sz="1600" i="1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1600" dirty="0">
                    <a:solidFill>
                      <a:srgbClr val="00A84C"/>
                    </a:solidFill>
                    <a:latin typeface="Arial Unicode MS" pitchFamily="34" charset="-128"/>
                    <a:sym typeface="Wingdings" pitchFamily="2" charset="2"/>
                  </a:rPr>
                  <a:t> </a:t>
                </a:r>
                <a:r>
                  <a:rPr lang="it-IT" sz="1600" dirty="0" smtClean="0">
                    <a:solidFill>
                      <a:srgbClr val="00A84C"/>
                    </a:solidFill>
                    <a:latin typeface="Arial Unicode MS" pitchFamily="34" charset="-128"/>
                    <a:sym typeface="Wingdings" pitchFamily="2" charset="2"/>
                  </a:rPr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i="1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𝐷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0</m:t>
                        </m:r>
                      </m:sup>
                    </m:sSup>
                    <m:r>
                      <a:rPr lang="en-US" sz="1600" i="1">
                        <a:solidFill>
                          <a:srgbClr val="00A84C"/>
                        </a:solidFill>
                        <a:latin typeface="Cambria Math"/>
                        <a:sym typeface="Wingdings" pitchFamily="2" charset="2"/>
                      </a:rPr>
                      <m:t>→</m:t>
                    </m:r>
                    <m:sSup>
                      <m:sSupPr>
                        <m:ctrlPr>
                          <a:rPr lang="en-US" sz="1600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1600" i="1" smtClean="0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𝜋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600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1600" i="1" smtClean="0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𝜋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−</m:t>
                        </m:r>
                      </m:sup>
                    </m:sSup>
                  </m:oMath>
                </a14:m>
                <a:endParaRPr lang="it-IT" sz="1600" dirty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5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564" y="1211580"/>
                <a:ext cx="8220824" cy="5316220"/>
              </a:xfrm>
              <a:prstGeom prst="rect">
                <a:avLst/>
              </a:prstGeom>
              <a:blipFill rotWithShape="1">
                <a:blip r:embed="rId3"/>
                <a:stretch>
                  <a:fillRect l="-445" t="-3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32"/>
          <p:cNvSpPr txBox="1">
            <a:spLocks/>
          </p:cNvSpPr>
          <p:nvPr/>
        </p:nvSpPr>
        <p:spPr bwMode="auto">
          <a:xfrm>
            <a:off x="6553200" y="6345238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6B8AED-CBBA-4523-9646-74B8556F7BF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552576" y="381000"/>
            <a:ext cx="5871622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/>
            <a:r>
              <a:rPr lang="it-IT" sz="2800" dirty="0" smtClean="0">
                <a:latin typeface="Arial Unicode MS" pitchFamily="34" charset="-128"/>
              </a:rPr>
              <a:t>CPV in charm</a:t>
            </a:r>
            <a:endParaRPr lang="it-IT" sz="2800" dirty="0">
              <a:latin typeface="Arial Unicode MS" pitchFamily="34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06"/>
          <a:stretch/>
        </p:blipFill>
        <p:spPr bwMode="auto">
          <a:xfrm>
            <a:off x="4993067" y="3161411"/>
            <a:ext cx="3883282" cy="2089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Bent Arrow 1"/>
          <p:cNvSpPr/>
          <p:nvPr/>
        </p:nvSpPr>
        <p:spPr>
          <a:xfrm rot="5400000">
            <a:off x="7247285" y="2395736"/>
            <a:ext cx="353824" cy="1132395"/>
          </a:xfrm>
          <a:prstGeom prst="bentArrow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5400000">
            <a:off x="7891801" y="3896093"/>
            <a:ext cx="18355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FF6600"/>
                </a:solidFill>
              </a:rPr>
              <a:t>[</a:t>
            </a:r>
            <a:r>
              <a:rPr lang="en-GB" sz="1200" dirty="0" smtClean="0">
                <a:solidFill>
                  <a:srgbClr val="FF6600"/>
                </a:solidFill>
              </a:rPr>
              <a:t>LHCb-CONF-2011-023]</a:t>
            </a:r>
            <a:endParaRPr lang="en-GB" sz="1200" dirty="0">
              <a:solidFill>
                <a:srgbClr val="FF66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63" y="4185257"/>
            <a:ext cx="3970483" cy="2342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443046" y="5433756"/>
                <a:ext cx="4529503" cy="3329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600" b="1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it-IT" sz="1600" b="1" i="1" smtClean="0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∆</m:t>
                        </m:r>
                        <m:r>
                          <a:rPr lang="en-US" sz="1600" b="1" i="1" smtClean="0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𝑨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𝑪𝑷</m:t>
                        </m:r>
                      </m:sub>
                    </m:sSub>
                    <m:r>
                      <a:rPr lang="en-US" sz="1600" b="1" i="1" smtClean="0">
                        <a:solidFill>
                          <a:srgbClr val="00A84C"/>
                        </a:solidFill>
                        <a:latin typeface="Cambria Math"/>
                        <a:sym typeface="Wingdings" pitchFamily="2" charset="2"/>
                      </a:rPr>
                      <m:t>=</m:t>
                    </m:r>
                    <m:d>
                      <m:dPr>
                        <m:ctrlPr>
                          <a:rPr lang="en-US" sz="1600" b="1" i="1" smtClean="0">
                            <a:solidFill>
                              <a:srgbClr val="FF6600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sz="1600" b="1" i="1" smtClean="0">
                            <a:solidFill>
                              <a:srgbClr val="FF6600"/>
                            </a:solidFill>
                            <a:latin typeface="Cambria Math"/>
                            <a:sym typeface="Wingdings" pitchFamily="2" charset="2"/>
                          </a:rPr>
                          <m:t>−</m:t>
                        </m:r>
                        <m:r>
                          <a:rPr lang="en-US" sz="1600" b="1" i="1" smtClean="0">
                            <a:solidFill>
                              <a:srgbClr val="FF6600"/>
                            </a:solidFill>
                            <a:latin typeface="Cambria Math"/>
                            <a:sym typeface="Wingdings" pitchFamily="2" charset="2"/>
                          </a:rPr>
                          <m:t>𝟎</m:t>
                        </m:r>
                        <m:r>
                          <a:rPr lang="en-US" sz="1600" b="1" i="1" smtClean="0">
                            <a:solidFill>
                              <a:srgbClr val="FF6600"/>
                            </a:solidFill>
                            <a:latin typeface="Cambria Math"/>
                            <a:sym typeface="Wingdings" pitchFamily="2" charset="2"/>
                          </a:rPr>
                          <m:t>.</m:t>
                        </m:r>
                        <m:r>
                          <a:rPr lang="en-US" sz="1600" b="1" i="1" smtClean="0">
                            <a:solidFill>
                              <a:srgbClr val="FF6600"/>
                            </a:solidFill>
                            <a:latin typeface="Cambria Math"/>
                            <a:sym typeface="Wingdings" pitchFamily="2" charset="2"/>
                          </a:rPr>
                          <m:t>𝟖𝟐</m:t>
                        </m:r>
                        <m:r>
                          <a:rPr lang="en-US" sz="1600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±</m:t>
                        </m:r>
                        <m:r>
                          <a:rPr lang="en-US" sz="1600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𝟎</m:t>
                        </m:r>
                        <m:r>
                          <a:rPr lang="en-US" sz="1600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.</m:t>
                        </m:r>
                        <m:r>
                          <a:rPr lang="en-US" sz="1600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𝟐𝟏</m:t>
                        </m:r>
                        <m:d>
                          <m:dPr>
                            <m:ctrlPr>
                              <a:rPr lang="en-US" sz="1600" b="1" i="1" smtClean="0">
                                <a:solidFill>
                                  <a:srgbClr val="FF6600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</m:ctrlPr>
                          </m:dPr>
                          <m:e>
                            <m:r>
                              <a:rPr lang="en-US" sz="1600" b="1" i="1" smtClean="0">
                                <a:solidFill>
                                  <a:srgbClr val="FF6600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𝒔𝒕𝒂𝒕</m:t>
                            </m:r>
                          </m:e>
                        </m:d>
                        <m:r>
                          <a:rPr lang="en-US" sz="1600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±</m:t>
                        </m:r>
                        <m:r>
                          <a:rPr lang="en-US" sz="1600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𝟎</m:t>
                        </m:r>
                        <m:r>
                          <a:rPr lang="en-US" sz="1600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.</m:t>
                        </m:r>
                        <m:r>
                          <a:rPr lang="en-US" sz="1600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𝟏𝟏</m:t>
                        </m:r>
                        <m:r>
                          <a:rPr lang="it-IT" sz="1600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 </m:t>
                        </m:r>
                        <m:d>
                          <m:dPr>
                            <m:ctrlPr>
                              <a:rPr lang="it-IT" sz="1600" b="1" i="1" smtClean="0">
                                <a:solidFill>
                                  <a:srgbClr val="FF6600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</m:ctrlPr>
                          </m:dPr>
                          <m:e>
                            <m:r>
                              <a:rPr lang="it-IT" sz="1600" b="1" i="1" smtClean="0">
                                <a:solidFill>
                                  <a:srgbClr val="FF6600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𝒔𝒚𝒔𝒕</m:t>
                            </m:r>
                          </m:e>
                        </m:d>
                        <m:r>
                          <a:rPr lang="it-IT" sz="1600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 </m:t>
                        </m:r>
                      </m:e>
                    </m:d>
                    <m:r>
                      <a:rPr lang="it-IT" sz="1600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 %</m:t>
                    </m:r>
                  </m:oMath>
                </a14:m>
                <a:r>
                  <a:rPr lang="en-GB" sz="1600" b="1" baseline="30000" dirty="0" smtClean="0">
                    <a:solidFill>
                      <a:srgbClr val="FF6600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    </a:t>
                </a:r>
                <a:endParaRPr lang="en-GB" sz="1600" b="1" baseline="30000" dirty="0" smtClean="0">
                  <a:solidFill>
                    <a:srgbClr val="0066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046" y="5433756"/>
                <a:ext cx="4529503" cy="332912"/>
              </a:xfrm>
              <a:prstGeom prst="rect">
                <a:avLst/>
              </a:prstGeom>
              <a:blipFill rotWithShape="1">
                <a:blip r:embed="rId6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4444881" y="5709518"/>
            <a:ext cx="43870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/>
              <a:buChar char="à"/>
            </a:pPr>
            <a:r>
              <a:rPr lang="en-GB" sz="1600" dirty="0" err="1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s</a:t>
            </a:r>
            <a:r>
              <a:rPr lang="en-GB" sz="1600" dirty="0" err="1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ignficance</a:t>
            </a:r>
            <a:r>
              <a:rPr lang="en-GB" sz="16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of 3.5</a:t>
            </a:r>
            <a:r>
              <a:rPr lang="el-GR" sz="16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GB" sz="1600" baseline="300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1600" dirty="0" smtClean="0">
              <a:solidFill>
                <a:srgbClr val="0066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448691" y="5976218"/>
            <a:ext cx="46953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/>
              <a:buChar char="à"/>
            </a:pPr>
            <a:r>
              <a:rPr lang="en-US" sz="1600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First evidence of CP violation in charm sector!</a:t>
            </a:r>
            <a:endParaRPr lang="en-US" sz="1600" dirty="0" smtClean="0">
              <a:solidFill>
                <a:srgbClr val="FF66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" name="Rectangle 12"/>
          <p:cNvSpPr/>
          <p:nvPr/>
        </p:nvSpPr>
        <p:spPr>
          <a:xfrm rot="5400000">
            <a:off x="3359197" y="5089212"/>
            <a:ext cx="18355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FF6600"/>
                </a:solidFill>
              </a:rPr>
              <a:t>[</a:t>
            </a:r>
            <a:r>
              <a:rPr lang="en-GB" sz="1200" dirty="0" smtClean="0">
                <a:solidFill>
                  <a:srgbClr val="FF6600"/>
                </a:solidFill>
              </a:rPr>
              <a:t>LHCb-CONF-2011-061]</a:t>
            </a:r>
            <a:endParaRPr lang="en-GB" sz="1200" dirty="0">
              <a:solidFill>
                <a:srgbClr val="FF66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377342">
            <a:off x="6074543" y="386896"/>
            <a:ext cx="3090911" cy="738664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sz="1400" dirty="0" smtClean="0">
                <a:solidFill>
                  <a:srgbClr val="FF6600"/>
                </a:solidFill>
              </a:rPr>
              <a:t>See more in A. Ukleja,</a:t>
            </a:r>
          </a:p>
          <a:p>
            <a:pPr algn="ctr"/>
            <a:r>
              <a:rPr lang="en-GB" sz="1400" dirty="0" smtClean="0">
                <a:solidFill>
                  <a:srgbClr val="0066FF"/>
                </a:solidFill>
              </a:rPr>
              <a:t>“Results on charm physics in LHCb” </a:t>
            </a:r>
          </a:p>
          <a:p>
            <a:pPr algn="ctr"/>
            <a:r>
              <a:rPr lang="en-GB" sz="1400" dirty="0" smtClean="0">
                <a:solidFill>
                  <a:srgbClr val="FF6600"/>
                </a:solidFill>
              </a:rPr>
              <a:t>17:35 on 9 January</a:t>
            </a:r>
            <a:endParaRPr lang="en-GB" sz="1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34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3"/>
              <p:cNvSpPr txBox="1">
                <a:spLocks noChangeArrowheads="1"/>
              </p:cNvSpPr>
              <p:nvPr/>
            </p:nvSpPr>
            <p:spPr bwMode="auto">
              <a:xfrm>
                <a:off x="472563" y="1211580"/>
                <a:ext cx="8499987" cy="4949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eaLnBrk="1" hangingPunct="1">
                  <a:buNone/>
                  <a:defRPr/>
                </a:pPr>
                <a:r>
                  <a:rPr lang="en-US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LHCb will set world limit for the </a:t>
                </a:r>
                <a:r>
                  <a:rPr lang="en-US" sz="1600" dirty="0" smtClean="0">
                    <a:solidFill>
                      <a:srgbClr val="FF6600"/>
                    </a:solidFill>
                    <a:latin typeface="Arial Unicode MS" pitchFamily="34" charset="-128"/>
                    <a:sym typeface="Wingdings" pitchFamily="2" charset="2"/>
                  </a:rPr>
                  <a:t>very rare decays</a:t>
                </a:r>
                <a:r>
                  <a:rPr lang="en-US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:</a:t>
                </a:r>
              </a:p>
              <a:p>
                <a:pPr marL="0" indent="0" eaLnBrk="1" hangingPunct="1">
                  <a:buNone/>
                  <a:defRPr/>
                </a:pP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00A84C"/>
                        </a:solidFill>
                        <a:latin typeface="Cambria Math"/>
                        <a:sym typeface="Wingdings" pitchFamily="2" charset="2"/>
                      </a:rPr>
                      <m:t>𝑩𝑹</m:t>
                    </m:r>
                    <m:d>
                      <m:dPr>
                        <m:ctrlPr>
                          <a:rPr lang="en-US" sz="1600" b="1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sz="1600" b="1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 </m:t>
                        </m:r>
                        <m:sSub>
                          <m:sSubPr>
                            <m:ctrlPr>
                              <a:rPr lang="en-US" sz="1600" b="1" i="1" smtClean="0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1600" b="1" i="1" smtClean="0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  <m:t>𝑩</m:t>
                            </m:r>
                          </m:e>
                          <m:sub>
                            <m:r>
                              <a:rPr lang="en-US" sz="1600" b="1" i="1" smtClean="0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  <m:t>𝒔</m:t>
                            </m:r>
                          </m:sub>
                        </m:sSub>
                        <m:r>
                          <a:rPr lang="en-US" sz="1600" b="1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→</m:t>
                        </m:r>
                        <m:sSup>
                          <m:sSupPr>
                            <m:ctrlPr>
                              <a:rPr lang="en-US" sz="1600" b="1" i="1" smtClean="0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en-US" sz="1600" b="1" i="1" smtClean="0">
                                <a:solidFill>
                                  <a:srgbClr val="00A84C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𝝁</m:t>
                            </m:r>
                          </m:e>
                          <m:sup>
                            <m:r>
                              <a:rPr lang="en-US" sz="1600" b="1" i="1" smtClean="0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sz="1600" b="1" i="1" smtClean="0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en-US" sz="1600" b="1" i="1" smtClean="0">
                                <a:solidFill>
                                  <a:srgbClr val="00A84C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𝝁</m:t>
                            </m:r>
                          </m:e>
                          <m:sup>
                            <m:r>
                              <a:rPr lang="en-US" sz="1600" b="1" i="1" smtClean="0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sz="1600" b="1" i="1" smtClean="0">
                        <a:solidFill>
                          <a:srgbClr val="00A84C"/>
                        </a:solidFill>
                        <a:latin typeface="Cambria Math"/>
                        <a:sym typeface="Wingdings" pitchFamily="2" charset="2"/>
                      </a:rPr>
                      <m:t>=</m:t>
                    </m:r>
                    <m:d>
                      <m:dPr>
                        <m:ctrlPr>
                          <a:rPr lang="en-US" sz="1600" b="1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sz="1600" b="1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𝟑</m:t>
                        </m:r>
                        <m:r>
                          <a:rPr lang="en-US" sz="1600" b="1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.</m:t>
                        </m:r>
                        <m:r>
                          <a:rPr lang="en-US" sz="1600" b="1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𝟐</m:t>
                        </m:r>
                        <m:r>
                          <a:rPr lang="en-US" sz="1600" b="1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 ±</m:t>
                        </m:r>
                        <m:r>
                          <a:rPr lang="en-US" sz="1600" b="1" i="1" smtClean="0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𝟎</m:t>
                        </m:r>
                        <m:r>
                          <a:rPr lang="en-US" sz="1600" b="1" i="1" smtClean="0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.</m:t>
                        </m:r>
                        <m:r>
                          <a:rPr lang="en-US" sz="1600" b="1" i="1" smtClean="0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𝟐</m:t>
                        </m:r>
                      </m:e>
                    </m:d>
                    <m:r>
                      <a:rPr lang="en-US" sz="1600" b="1" i="1" smtClean="0">
                        <a:solidFill>
                          <a:srgbClr val="00A84C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 </m:t>
                    </m:r>
                    <m:r>
                      <a:rPr lang="en-US" sz="1600" b="1" i="1" smtClean="0">
                        <a:solidFill>
                          <a:srgbClr val="00A84C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𝒙</m:t>
                    </m:r>
                    <m:r>
                      <a:rPr lang="en-US" sz="1600" b="1" i="1" smtClean="0">
                        <a:solidFill>
                          <a:srgbClr val="00A84C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 </m:t>
                    </m:r>
                    <m:sSup>
                      <m:sSupPr>
                        <m:ctrlPr>
                          <a:rPr lang="en-US" sz="1600" b="1" i="1" smtClean="0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1600" b="1" i="1" smtClean="0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𝟏𝟎</m:t>
                        </m:r>
                      </m:e>
                      <m:sup>
                        <m:r>
                          <a:rPr lang="en-US" sz="1600" b="1" i="1" smtClean="0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−</m:t>
                        </m:r>
                        <m:r>
                          <a:rPr lang="en-US" sz="1600" b="1" i="1" smtClean="0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𝟗</m:t>
                        </m:r>
                      </m:sup>
                    </m:sSup>
                  </m:oMath>
                </a14:m>
                <a:r>
                  <a:rPr lang="en-US" sz="1600" b="1" dirty="0" smtClean="0">
                    <a:solidFill>
                      <a:srgbClr val="00A84C"/>
                    </a:solidFill>
                    <a:latin typeface="Arial Unicode MS" pitchFamily="34" charset="-128"/>
                    <a:sym typeface="Wingdings" pitchFamily="2" charset="2"/>
                  </a:rPr>
                  <a:t> </a:t>
                </a:r>
              </a:p>
              <a:p>
                <a:pPr marL="0" indent="0" eaLnBrk="1" hangingPunct="1">
                  <a:buNone/>
                  <a:defRPr/>
                </a:pPr>
                <a14:m>
                  <m:oMath xmlns:m="http://schemas.openxmlformats.org/officeDocument/2006/math">
                    <m:r>
                      <a:rPr lang="en-US" sz="1600" b="1" i="1">
                        <a:solidFill>
                          <a:srgbClr val="00A84C"/>
                        </a:solidFill>
                        <a:latin typeface="Cambria Math"/>
                        <a:sym typeface="Wingdings" pitchFamily="2" charset="2"/>
                      </a:rPr>
                      <m:t>𝑩𝑹</m:t>
                    </m:r>
                    <m:d>
                      <m:dPr>
                        <m:ctrlPr>
                          <a:rPr lang="en-US" sz="1600" b="1" i="1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sz="1600" b="1" i="1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 </m:t>
                        </m:r>
                        <m:sSub>
                          <m:sSubPr>
                            <m:ctrlP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  <m:t>𝑩</m:t>
                            </m:r>
                          </m:e>
                          <m:sub>
                            <m:r>
                              <a:rPr lang="en-US" sz="1600" b="1" i="1" smtClean="0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  <m:t>𝒅</m:t>
                            </m:r>
                          </m:sub>
                        </m:sSub>
                        <m:r>
                          <a:rPr lang="en-US" sz="1600" b="1" i="1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→</m:t>
                        </m:r>
                        <m:sSup>
                          <m:sSupPr>
                            <m:ctrlP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𝝁</m:t>
                            </m:r>
                          </m:e>
                          <m:sup>
                            <m: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𝝁</m:t>
                            </m:r>
                          </m:e>
                          <m:sup>
                            <m: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sz="1600" b="1" i="1">
                        <a:solidFill>
                          <a:srgbClr val="00A84C"/>
                        </a:solidFill>
                        <a:latin typeface="Cambria Math"/>
                        <a:sym typeface="Wingdings" pitchFamily="2" charset="2"/>
                      </a:rPr>
                      <m:t>=</m:t>
                    </m:r>
                    <m:d>
                      <m:dPr>
                        <m:ctrlPr>
                          <a:rPr lang="en-US" sz="1600" b="1" i="1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sz="1600" b="1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𝟏</m:t>
                        </m:r>
                        <m:r>
                          <a:rPr lang="en-US" sz="1600" b="1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.</m:t>
                        </m:r>
                        <m:r>
                          <a:rPr lang="en-US" sz="1600" b="1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𝟎</m:t>
                        </m:r>
                        <m:r>
                          <a:rPr lang="en-US" sz="1600" b="1" i="1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 </m:t>
                        </m:r>
                        <m:r>
                          <a:rPr lang="en-US" sz="1600" b="1" i="1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±</m:t>
                        </m:r>
                        <m:r>
                          <a:rPr lang="en-US" sz="1600" b="1" i="1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𝟎</m:t>
                        </m:r>
                        <m:r>
                          <a:rPr lang="en-US" sz="1600" b="1" i="1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.</m:t>
                        </m:r>
                        <m:r>
                          <a:rPr lang="en-US" sz="1600" b="1" i="1" smtClean="0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𝟓</m:t>
                        </m:r>
                      </m:e>
                    </m:d>
                    <m:r>
                      <a:rPr lang="en-US" sz="1600" b="1" i="1">
                        <a:solidFill>
                          <a:srgbClr val="00A84C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 </m:t>
                    </m:r>
                    <m:r>
                      <a:rPr lang="en-US" sz="1600" b="1" i="1">
                        <a:solidFill>
                          <a:srgbClr val="00A84C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𝒙</m:t>
                    </m:r>
                    <m:r>
                      <a:rPr lang="en-US" sz="1600" b="1" i="1">
                        <a:solidFill>
                          <a:srgbClr val="00A84C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 </m:t>
                    </m:r>
                    <m:sSup>
                      <m:sSupPr>
                        <m:ctrlPr>
                          <a:rPr lang="en-US" sz="1600" b="1" i="1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1600" b="1" i="1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𝟏𝟎</m:t>
                        </m:r>
                      </m:e>
                      <m:sup>
                        <m:r>
                          <a:rPr lang="en-US" sz="1600" b="1" i="1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−</m:t>
                        </m:r>
                        <m:r>
                          <a:rPr lang="en-US" sz="1600" b="1" i="1" smtClean="0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𝟏𝟎</m:t>
                        </m:r>
                      </m:sup>
                    </m:sSup>
                  </m:oMath>
                </a14:m>
                <a:r>
                  <a:rPr lang="en-US" sz="1600" dirty="0" smtClean="0">
                    <a:solidFill>
                      <a:srgbClr val="00A84C"/>
                    </a:solidFill>
                    <a:latin typeface="Arial Unicode MS" pitchFamily="34" charset="-128"/>
                    <a:sym typeface="Wingdings" pitchFamily="2" charset="2"/>
                  </a:rPr>
                  <a:t> </a:t>
                </a:r>
              </a:p>
              <a:p>
                <a:pPr eaLnBrk="1" hangingPunct="1">
                  <a:buFont typeface="Wingdings"/>
                  <a:buChar char="à"/>
                  <a:defRPr/>
                </a:pPr>
                <a:r>
                  <a:rPr lang="en-US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Large contributions in SUSY models</a:t>
                </a:r>
              </a:p>
              <a:p>
                <a:pPr eaLnBrk="1" hangingPunct="1">
                  <a:buFont typeface="Wingdings"/>
                  <a:buChar char="à"/>
                  <a:defRPr/>
                </a:pPr>
                <a:endParaRPr lang="en-US" sz="1600" dirty="0" smtClean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 eaLnBrk="1" hangingPunct="1">
                  <a:buFont typeface="Wingdings"/>
                  <a:buChar char="à"/>
                  <a:defRPr/>
                </a:pPr>
                <a:r>
                  <a:rPr lang="en-US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Recent excitement from CDF showing an excess of a few events, giving a </a:t>
                </a:r>
              </a:p>
              <a:p>
                <a:pPr marL="0" indent="0" eaLnBrk="1" hangingPunct="1">
                  <a:buNone/>
                  <a:defRPr/>
                </a:pPr>
                <a14:m>
                  <m:oMath xmlns:m="http://schemas.openxmlformats.org/officeDocument/2006/math">
                    <m:r>
                      <a:rPr lang="en-US" sz="1600" b="1" i="1">
                        <a:solidFill>
                          <a:srgbClr val="00A84C"/>
                        </a:solidFill>
                        <a:latin typeface="Cambria Math"/>
                        <a:sym typeface="Wingdings" pitchFamily="2" charset="2"/>
                      </a:rPr>
                      <m:t>𝑩𝑹</m:t>
                    </m:r>
                    <m:d>
                      <m:dPr>
                        <m:ctrlPr>
                          <a:rPr lang="en-US" sz="1600" b="1" i="1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sz="1600" b="1" i="1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 </m:t>
                        </m:r>
                        <m:sSub>
                          <m:sSubPr>
                            <m:ctrlP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  <m:t>𝑩</m:t>
                            </m:r>
                          </m:e>
                          <m:sub>
                            <m: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  <m:t>𝒔</m:t>
                            </m:r>
                          </m:sub>
                        </m:sSub>
                        <m:r>
                          <a:rPr lang="en-US" sz="1600" b="1" i="1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→</m:t>
                        </m:r>
                        <m:sSup>
                          <m:sSupPr>
                            <m:ctrlP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𝝁</m:t>
                            </m:r>
                          </m:e>
                          <m:sup>
                            <m: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𝝁</m:t>
                            </m:r>
                          </m:e>
                          <m:sup>
                            <m: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sz="1600" b="1" i="1">
                        <a:solidFill>
                          <a:srgbClr val="00A84C"/>
                        </a:solidFill>
                        <a:latin typeface="Cambria Math"/>
                        <a:sym typeface="Wingdings" pitchFamily="2" charset="2"/>
                      </a:rPr>
                      <m:t>=</m:t>
                    </m:r>
                    <m:d>
                      <m:dPr>
                        <m:ctrlPr>
                          <a:rPr lang="en-US" sz="1600" b="1" i="1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sz="1600" b="1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𝟏</m:t>
                        </m:r>
                        <m:r>
                          <a:rPr lang="en-US" sz="1600" b="1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.</m:t>
                        </m:r>
                        <m:r>
                          <a:rPr lang="en-US" sz="1600" b="1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𝟖</m:t>
                        </m:r>
                        <m:r>
                          <a:rPr lang="en-US" sz="1600" b="1" i="1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 ±</m:t>
                        </m:r>
                        <m:r>
                          <a:rPr lang="en-US" sz="1600" b="1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𝟏</m:t>
                        </m:r>
                      </m:e>
                    </m:d>
                    <m:r>
                      <a:rPr lang="en-US" sz="1600" b="1" i="1">
                        <a:solidFill>
                          <a:srgbClr val="00A84C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 </m:t>
                    </m:r>
                    <m:r>
                      <a:rPr lang="en-US" sz="1600" b="1" i="1">
                        <a:solidFill>
                          <a:srgbClr val="00A84C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𝒙</m:t>
                    </m:r>
                    <m:r>
                      <a:rPr lang="en-US" sz="1600" b="1" i="1">
                        <a:solidFill>
                          <a:srgbClr val="00A84C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 </m:t>
                    </m:r>
                    <m:sSup>
                      <m:sSupPr>
                        <m:ctrlPr>
                          <a:rPr lang="en-US" sz="1600" b="1" i="1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1600" b="1" i="1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𝟏𝟎</m:t>
                        </m:r>
                      </m:e>
                      <m:sup>
                        <m:r>
                          <a:rPr lang="en-US" sz="1600" b="1" i="1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−</m:t>
                        </m:r>
                        <m:r>
                          <a:rPr lang="en-US" sz="1600" b="1" i="1" smtClean="0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𝟖</m:t>
                        </m:r>
                      </m:sup>
                    </m:sSup>
                    <m:r>
                      <a:rPr lang="en-US" sz="1600" b="1" i="1" smtClean="0">
                        <a:solidFill>
                          <a:srgbClr val="00A84C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=</m:t>
                    </m:r>
                    <m:r>
                      <a:rPr lang="en-US" sz="1600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(</m:t>
                    </m:r>
                    <m:r>
                      <a:rPr lang="en-US" sz="1600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𝟓</m:t>
                    </m:r>
                    <m:r>
                      <a:rPr lang="en-US" sz="1600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.</m:t>
                    </m:r>
                    <m:r>
                      <a:rPr lang="en-US" sz="1600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𝟔</m:t>
                    </m:r>
                    <m:r>
                      <a:rPr lang="en-US" sz="1600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 </m:t>
                    </m:r>
                    <m:r>
                      <a:rPr lang="en-US" sz="1600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𝒙</m:t>
                    </m:r>
                    <m:r>
                      <a:rPr lang="en-US" sz="1600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 </m:t>
                    </m:r>
                    <m:r>
                      <a:rPr lang="en-US" sz="1600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𝑺𝑴</m:t>
                    </m:r>
                    <m:r>
                      <a:rPr lang="en-US" sz="1600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)</m:t>
                    </m:r>
                  </m:oMath>
                </a14:m>
                <a:r>
                  <a:rPr lang="en-US" sz="1600" b="1" dirty="0" smtClean="0">
                    <a:solidFill>
                      <a:srgbClr val="FF6600"/>
                    </a:solidFill>
                    <a:latin typeface="Arial Unicode MS" pitchFamily="34" charset="-128"/>
                    <a:sym typeface="Wingdings" pitchFamily="2" charset="2"/>
                  </a:rPr>
                  <a:t> </a:t>
                </a:r>
                <a:r>
                  <a:rPr lang="en-US" sz="1600" b="1" dirty="0">
                    <a:solidFill>
                      <a:srgbClr val="FF6600"/>
                    </a:solidFill>
                    <a:latin typeface="Arial Unicode MS" pitchFamily="34" charset="-128"/>
                    <a:sym typeface="Wingdings" pitchFamily="2" charset="2"/>
                  </a:rPr>
                  <a:t> </a:t>
                </a:r>
                <a:endParaRPr lang="en-US" sz="1600" b="1" dirty="0" smtClean="0">
                  <a:solidFill>
                    <a:srgbClr val="FF6600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 marL="0" indent="0" eaLnBrk="1" hangingPunct="1">
                  <a:buNone/>
                  <a:defRPr/>
                </a:pPr>
                <a:endParaRPr lang="en-US" sz="1600" b="1" dirty="0">
                  <a:solidFill>
                    <a:srgbClr val="FF6600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 marL="0" indent="0" eaLnBrk="1" hangingPunct="1">
                  <a:buNone/>
                  <a:defRPr/>
                </a:pPr>
                <a:r>
                  <a:rPr lang="en-US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LHCb selection is based on multivariate </a:t>
                </a:r>
              </a:p>
              <a:p>
                <a:pPr marL="0" indent="0" eaLnBrk="1" hangingPunct="1">
                  <a:buNone/>
                  <a:defRPr/>
                </a:pPr>
                <a:r>
                  <a:rPr lang="en-US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estimator (BDT) combining vertex </a:t>
                </a:r>
              </a:p>
              <a:p>
                <a:pPr marL="0" indent="0" eaLnBrk="1" hangingPunct="1">
                  <a:buNone/>
                  <a:defRPr/>
                </a:pPr>
                <a:r>
                  <a:rPr lang="en-US" sz="1600" dirty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a</a:t>
                </a:r>
                <a:r>
                  <a:rPr lang="en-US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nd geometrical information</a:t>
                </a:r>
              </a:p>
              <a:p>
                <a:pPr marL="0" indent="0" eaLnBrk="1" hangingPunct="1">
                  <a:buNone/>
                  <a:defRPr/>
                </a:pPr>
                <a:endParaRPr lang="en-US" sz="1600" dirty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 marL="0" indent="0" eaLnBrk="1" hangingPunct="1">
                  <a:buNone/>
                  <a:defRPr/>
                </a:pPr>
                <a:endParaRPr lang="en-US" sz="1600" dirty="0" smtClean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 marL="0" indent="0" eaLnBrk="1" hangingPunct="1">
                  <a:buNone/>
                  <a:defRPr/>
                </a:pPr>
                <a:endParaRPr lang="en-US" sz="1600" dirty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 marL="0" indent="0" eaLnBrk="1" hangingPunct="1">
                  <a:buNone/>
                  <a:defRPr/>
                </a:pPr>
                <a:endParaRPr lang="en-US" sz="1600" dirty="0" smtClean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 eaLnBrk="1" hangingPunct="1">
                  <a:buFont typeface="Wingdings"/>
                  <a:buChar char="à"/>
                  <a:defRPr/>
                </a:pPr>
                <a:endParaRPr lang="en-US" sz="1600" dirty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 marL="0" indent="0" eaLnBrk="1" hangingPunct="1">
                  <a:buNone/>
                  <a:defRPr/>
                </a:pPr>
                <a:endParaRPr lang="en-US" sz="1600" dirty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 marL="0" indent="0" eaLnBrk="1" hangingPunct="1">
                  <a:buNone/>
                  <a:defRPr/>
                </a:pPr>
                <a:endParaRPr lang="en-US" sz="1600" dirty="0" smtClean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 marL="0" indent="0" eaLnBrk="1" hangingPunct="1">
                  <a:buNone/>
                  <a:defRPr/>
                </a:pPr>
                <a:endParaRPr lang="it-IT" sz="1600" dirty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5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563" y="1211580"/>
                <a:ext cx="8499987" cy="4949190"/>
              </a:xfrm>
              <a:prstGeom prst="rect">
                <a:avLst/>
              </a:prstGeom>
              <a:blipFill rotWithShape="1">
                <a:blip r:embed="rId3"/>
                <a:stretch>
                  <a:fillRect l="-430" t="-36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32"/>
          <p:cNvSpPr txBox="1">
            <a:spLocks/>
          </p:cNvSpPr>
          <p:nvPr/>
        </p:nvSpPr>
        <p:spPr bwMode="auto">
          <a:xfrm>
            <a:off x="6553200" y="6345238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6B8AED-CBBA-4523-9646-74B8556F7BF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11"/>
              <p:cNvSpPr txBox="1">
                <a:spLocks noChangeArrowheads="1"/>
              </p:cNvSpPr>
              <p:nvPr/>
            </p:nvSpPr>
            <p:spPr bwMode="auto">
              <a:xfrm>
                <a:off x="1552576" y="381000"/>
                <a:ext cx="7134224" cy="542136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2800" dirty="0" smtClean="0">
                    <a:latin typeface="Arial Unicode MS" pitchFamily="34" charset="-128"/>
                  </a:rPr>
                  <a:t>Rare </a:t>
                </a:r>
                <a:r>
                  <a:rPr lang="it-IT" sz="2800" dirty="0" err="1" smtClean="0">
                    <a:latin typeface="Arial Unicode MS" pitchFamily="34" charset="-128"/>
                  </a:rPr>
                  <a:t>decays</a:t>
                </a:r>
                <a:r>
                  <a:rPr lang="it-IT" sz="2800" dirty="0" smtClean="0">
                    <a:latin typeface="Arial Unicode MS" pitchFamily="34" charset="-128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</a:rPr>
                          <m:t>𝑠</m:t>
                        </m:r>
                        <m:r>
                          <a:rPr lang="en-US" sz="2800" b="0" i="1" smtClean="0">
                            <a:latin typeface="Cambria Math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/>
                          </a:rPr>
                          <m:t>𝑑</m:t>
                        </m:r>
                      </m:sub>
                    </m:sSub>
                    <m:r>
                      <a:rPr lang="en-US" sz="2800" b="0" i="1" smtClean="0">
                        <a:latin typeface="Cambria Math"/>
                      </a:rPr>
                      <m:t>→ </m:t>
                    </m:r>
                    <m:sSup>
                      <m:sSup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p>
                        <m:r>
                          <a:rPr lang="en-US" sz="2800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p>
                        <m:r>
                          <a:rPr lang="en-US" sz="2800" b="0" i="1" smtClean="0">
                            <a:latin typeface="Cambria Math"/>
                          </a:rPr>
                          <m:t>−</m:t>
                        </m:r>
                      </m:sup>
                    </m:sSup>
                  </m:oMath>
                </a14:m>
                <a:endParaRPr lang="it-IT" sz="2800" dirty="0">
                  <a:latin typeface="Arial Unicode MS" pitchFamily="34" charset="-128"/>
                </a:endParaRPr>
              </a:p>
            </p:txBody>
          </p:sp>
        </mc:Choice>
        <mc:Fallback xmlns="">
          <p:sp>
            <p:nvSpPr>
              <p:cNvPr id="7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52576" y="381000"/>
                <a:ext cx="7134224" cy="542136"/>
              </a:xfrm>
              <a:prstGeom prst="rect">
                <a:avLst/>
              </a:prstGeom>
              <a:blipFill rotWithShape="1">
                <a:blip r:embed="rId4"/>
                <a:stretch>
                  <a:fillRect t="-11364" b="-27273"/>
                </a:stretch>
              </a:blip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ight Arrow 12"/>
          <p:cNvSpPr/>
          <p:nvPr/>
        </p:nvSpPr>
        <p:spPr>
          <a:xfrm rot="10800000">
            <a:off x="4381942" y="1683556"/>
            <a:ext cx="647258" cy="242317"/>
          </a:xfrm>
          <a:prstGeom prst="rightArrow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5275462" y="1506205"/>
            <a:ext cx="27975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 expectations</a:t>
            </a:r>
            <a:r>
              <a:rPr lang="en-GB" sz="1600" dirty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GB" sz="1600" dirty="0" smtClean="0">
              <a:solidFill>
                <a:srgbClr val="0066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n-GB" sz="1600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[</a:t>
            </a:r>
            <a:r>
              <a:rPr lang="en-GB" sz="1600" dirty="0" err="1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A.J.Buras</a:t>
            </a:r>
            <a:r>
              <a:rPr lang="en-GB" sz="1600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arXiv:1012.1447]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148" y="3298825"/>
            <a:ext cx="4548187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Bent Arrow 15"/>
          <p:cNvSpPr/>
          <p:nvPr/>
        </p:nvSpPr>
        <p:spPr>
          <a:xfrm rot="10800000" flipH="1">
            <a:off x="2514600" y="4675728"/>
            <a:ext cx="1885548" cy="475169"/>
          </a:xfrm>
          <a:prstGeom prst="bentArrow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rot="378103">
            <a:off x="293243" y="5305634"/>
            <a:ext cx="2860078" cy="738664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sz="1400" dirty="0" smtClean="0">
                <a:solidFill>
                  <a:srgbClr val="FF6600"/>
                </a:solidFill>
              </a:rPr>
              <a:t>See more in F. Soomro,</a:t>
            </a:r>
          </a:p>
          <a:p>
            <a:pPr algn="ctr"/>
            <a:r>
              <a:rPr lang="en-GB" sz="1400" dirty="0" smtClean="0">
                <a:solidFill>
                  <a:srgbClr val="0066FF"/>
                </a:solidFill>
              </a:rPr>
              <a:t>“Search for rare decays in LHCb” </a:t>
            </a:r>
          </a:p>
          <a:p>
            <a:pPr algn="ctr"/>
            <a:r>
              <a:rPr lang="en-GB" sz="1400" dirty="0" smtClean="0">
                <a:solidFill>
                  <a:srgbClr val="FF6600"/>
                </a:solidFill>
              </a:rPr>
              <a:t>10:15 on 10 January</a:t>
            </a:r>
            <a:endParaRPr lang="en-GB" sz="1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24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75434" y="2814925"/>
            <a:ext cx="4259455" cy="808138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3"/>
              <p:cNvSpPr txBox="1">
                <a:spLocks noChangeArrowheads="1"/>
              </p:cNvSpPr>
              <p:nvPr/>
            </p:nvSpPr>
            <p:spPr bwMode="auto">
              <a:xfrm>
                <a:off x="472564" y="1211580"/>
                <a:ext cx="4609024" cy="12190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buFont typeface="Wingdings"/>
                  <a:buChar char="à"/>
                  <a:defRPr/>
                </a:pPr>
                <a:r>
                  <a:rPr lang="en-US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Mass distribution calibrated using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66FF"/>
                        </a:solidFill>
                        <a:latin typeface="Cambria Math"/>
                        <a:sym typeface="Wingdings" pitchFamily="2" charset="2"/>
                      </a:rPr>
                      <m:t>𝐵</m:t>
                    </m:r>
                    <m:r>
                      <a:rPr lang="en-US" sz="1600" b="0" i="1" smtClean="0">
                        <a:solidFill>
                          <a:srgbClr val="0066FF"/>
                        </a:solidFill>
                        <a:latin typeface="Cambria Math"/>
                        <a:sym typeface="Wingdings" pitchFamily="2" charset="2"/>
                      </a:rPr>
                      <m:t>→</m:t>
                    </m:r>
                    <m:r>
                      <a:rPr lang="en-US" sz="1600" b="0" i="1" smtClean="0">
                        <a:solidFill>
                          <a:srgbClr val="0066FF"/>
                        </a:solidFill>
                        <a:latin typeface="Cambria Math"/>
                        <a:sym typeface="Wingdings" pitchFamily="2" charset="2"/>
                      </a:rPr>
                      <m:t>hh</m:t>
                    </m:r>
                  </m:oMath>
                </a14:m>
                <a:r>
                  <a:rPr lang="en-US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and </a:t>
                </a:r>
                <a:r>
                  <a:rPr lang="en-US" sz="16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dimuon</a:t>
                </a:r>
                <a:r>
                  <a:rPr lang="en-US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resonances</a:t>
                </a:r>
              </a:p>
              <a:p>
                <a:pPr eaLnBrk="1" hangingPunct="1">
                  <a:buFont typeface="Wingdings"/>
                  <a:buChar char="à"/>
                  <a:defRPr/>
                </a:pPr>
                <a:r>
                  <a:rPr lang="en-US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Studied in 4 bins of BDT</a:t>
                </a:r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, </a:t>
                </a:r>
                <a:r>
                  <a:rPr lang="it-IT" sz="16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expected</a:t>
                </a:r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~ 1 </a:t>
                </a:r>
                <a:r>
                  <a:rPr lang="it-IT" sz="16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event</a:t>
                </a:r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in </a:t>
                </a:r>
                <a:r>
                  <a:rPr lang="it-IT" sz="16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each</a:t>
                </a:r>
                <a:r>
                  <a:rPr lang="it-IT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bin from SM</a:t>
                </a:r>
              </a:p>
            </p:txBody>
          </p:sp>
        </mc:Choice>
        <mc:Fallback xmlns="">
          <p:sp>
            <p:nvSpPr>
              <p:cNvPr id="5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564" y="1211580"/>
                <a:ext cx="4609024" cy="1219053"/>
              </a:xfrm>
              <a:prstGeom prst="rect">
                <a:avLst/>
              </a:prstGeom>
              <a:blipFill rotWithShape="1">
                <a:blip r:embed="rId3"/>
                <a:stretch>
                  <a:fillRect l="-529" t="-1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32"/>
          <p:cNvSpPr txBox="1">
            <a:spLocks/>
          </p:cNvSpPr>
          <p:nvPr/>
        </p:nvSpPr>
        <p:spPr bwMode="auto">
          <a:xfrm>
            <a:off x="6553200" y="6345238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6B8AED-CBBA-4523-9646-74B8556F7BF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11"/>
              <p:cNvSpPr txBox="1">
                <a:spLocks noChangeArrowheads="1"/>
              </p:cNvSpPr>
              <p:nvPr/>
            </p:nvSpPr>
            <p:spPr bwMode="auto">
              <a:xfrm>
                <a:off x="1552575" y="381000"/>
                <a:ext cx="7058025" cy="542136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2800" dirty="0" smtClean="0">
                    <a:latin typeface="Arial Unicode MS" pitchFamily="34" charset="-128"/>
                  </a:rPr>
                  <a:t>Rare </a:t>
                </a:r>
                <a:r>
                  <a:rPr lang="it-IT" sz="2800" dirty="0" err="1" smtClean="0">
                    <a:latin typeface="Arial Unicode MS" pitchFamily="34" charset="-128"/>
                  </a:rPr>
                  <a:t>decays</a:t>
                </a:r>
                <a:r>
                  <a:rPr lang="it-IT" sz="2800" dirty="0" smtClean="0">
                    <a:latin typeface="Arial Unicode MS" pitchFamily="34" charset="-128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</a:rPr>
                          <m:t>𝑠</m:t>
                        </m:r>
                        <m:r>
                          <a:rPr lang="en-US" sz="2800" b="0" i="1" smtClean="0">
                            <a:latin typeface="Cambria Math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/>
                          </a:rPr>
                          <m:t>𝑑</m:t>
                        </m:r>
                      </m:sub>
                    </m:sSub>
                    <m:r>
                      <a:rPr lang="en-US" sz="2800" b="0" i="1" smtClean="0">
                        <a:latin typeface="Cambria Math"/>
                      </a:rPr>
                      <m:t>→ </m:t>
                    </m:r>
                    <m:sSup>
                      <m:sSup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p>
                        <m:r>
                          <a:rPr lang="en-US" sz="2800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p>
                        <m:r>
                          <a:rPr lang="en-US" sz="2800" b="0" i="1" smtClean="0">
                            <a:latin typeface="Cambria Math"/>
                          </a:rPr>
                          <m:t>−</m:t>
                        </m:r>
                      </m:sup>
                    </m:sSup>
                  </m:oMath>
                </a14:m>
                <a:endParaRPr lang="it-IT" sz="2800" dirty="0">
                  <a:latin typeface="Arial Unicode MS" pitchFamily="34" charset="-128"/>
                </a:endParaRPr>
              </a:p>
            </p:txBody>
          </p:sp>
        </mc:Choice>
        <mc:Fallback xmlns="">
          <p:sp>
            <p:nvSpPr>
              <p:cNvPr id="7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52575" y="381000"/>
                <a:ext cx="7058025" cy="542136"/>
              </a:xfrm>
              <a:prstGeom prst="rect">
                <a:avLst/>
              </a:prstGeom>
              <a:blipFill rotWithShape="1">
                <a:blip r:embed="rId4"/>
                <a:stretch>
                  <a:fillRect t="-11364" b="-27273"/>
                </a:stretch>
              </a:blip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587" y="1278890"/>
            <a:ext cx="3970973" cy="276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7620000" y="3429000"/>
            <a:ext cx="529590" cy="257175"/>
          </a:xfrm>
          <a:prstGeom prst="ellipse">
            <a:avLst/>
          </a:prstGeom>
          <a:solidFill>
            <a:srgbClr val="00A84C">
              <a:alpha val="25000"/>
            </a:srgbClr>
          </a:solidFill>
          <a:ln>
            <a:solidFill>
              <a:srgbClr val="00A8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5909310" y="4541232"/>
            <a:ext cx="31432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00A84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Small excess in most sensitive bin, compatible with SM</a:t>
            </a:r>
          </a:p>
          <a:p>
            <a:pPr algn="ctr"/>
            <a:r>
              <a:rPr lang="en-US" sz="1600" dirty="0" smtClean="0">
                <a:solidFill>
                  <a:srgbClr val="00A84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(event shown earlier)</a:t>
            </a:r>
          </a:p>
        </p:txBody>
      </p:sp>
      <p:sp>
        <p:nvSpPr>
          <p:cNvPr id="3" name="Down Arrow 2"/>
          <p:cNvSpPr/>
          <p:nvPr/>
        </p:nvSpPr>
        <p:spPr>
          <a:xfrm rot="1132869">
            <a:off x="7522203" y="4006306"/>
            <a:ext cx="168064" cy="360856"/>
          </a:xfrm>
          <a:prstGeom prst="downArrow">
            <a:avLst/>
          </a:prstGeom>
          <a:solidFill>
            <a:srgbClr val="00A84C"/>
          </a:solidFill>
          <a:ln>
            <a:solidFill>
              <a:srgbClr val="00A8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Down Arrow 14"/>
          <p:cNvSpPr/>
          <p:nvPr/>
        </p:nvSpPr>
        <p:spPr>
          <a:xfrm>
            <a:off x="2813990" y="2107855"/>
            <a:ext cx="255880" cy="621177"/>
          </a:xfrm>
          <a:prstGeom prst="downArrow">
            <a:avLst/>
          </a:prstGeom>
          <a:solidFill>
            <a:srgbClr val="00A84C"/>
          </a:solidFill>
          <a:ln>
            <a:solidFill>
              <a:srgbClr val="00A8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75434" y="2792065"/>
                <a:ext cx="4522346" cy="45466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 smtClean="0">
                    <a:solidFill>
                      <a:srgbClr val="0066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No significant excess was observed in 0.3 fb</a:t>
                </a:r>
                <a:r>
                  <a:rPr lang="en-US" sz="1600" baseline="30000" dirty="0" smtClean="0">
                    <a:solidFill>
                      <a:srgbClr val="0066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-1</a:t>
                </a:r>
              </a:p>
              <a:p>
                <a:pPr marL="0" indent="0" eaLnBrk="1" hangingPunct="1">
                  <a:buNone/>
                  <a:defRPr/>
                </a:pPr>
                <a14:m>
                  <m:oMath xmlns:m="http://schemas.openxmlformats.org/officeDocument/2006/math">
                    <m:r>
                      <a:rPr lang="en-US" sz="1600" b="1" i="1">
                        <a:solidFill>
                          <a:srgbClr val="00A84C"/>
                        </a:solidFill>
                        <a:latin typeface="Cambria Math"/>
                        <a:sym typeface="Wingdings" pitchFamily="2" charset="2"/>
                      </a:rPr>
                      <m:t>𝑩𝑹</m:t>
                    </m:r>
                    <m:d>
                      <m:dPr>
                        <m:ctrlPr>
                          <a:rPr lang="en-US" sz="1600" b="1" i="1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sz="1600" b="1" i="1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 </m:t>
                        </m:r>
                        <m:sSub>
                          <m:sSubPr>
                            <m:ctrlP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  <m:t>𝑩</m:t>
                            </m:r>
                          </m:e>
                          <m:sub>
                            <m: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  <m:t>𝒔</m:t>
                            </m:r>
                          </m:sub>
                        </m:sSub>
                        <m:r>
                          <a:rPr lang="en-US" sz="1600" b="1" i="1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→</m:t>
                        </m:r>
                        <m:sSup>
                          <m:sSupPr>
                            <m:ctrlP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𝝁</m:t>
                            </m:r>
                          </m:e>
                          <m:sup>
                            <m: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𝝁</m:t>
                            </m:r>
                          </m:e>
                          <m:sup>
                            <m: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sz="1600" b="1" i="1" smtClean="0">
                        <a:solidFill>
                          <a:srgbClr val="00A84C"/>
                        </a:solidFill>
                        <a:latin typeface="Cambria Math"/>
                        <a:sym typeface="Wingdings" pitchFamily="2" charset="2"/>
                      </a:rPr>
                      <m:t>&lt;</m:t>
                    </m:r>
                    <m:r>
                      <a:rPr lang="en-US" sz="1600" b="1" i="1" smtClean="0">
                        <a:solidFill>
                          <a:srgbClr val="FF6600"/>
                        </a:solidFill>
                        <a:latin typeface="Cambria Math"/>
                        <a:sym typeface="Wingdings" pitchFamily="2" charset="2"/>
                      </a:rPr>
                      <m:t>𝟏</m:t>
                    </m:r>
                    <m:r>
                      <a:rPr lang="en-US" sz="1600" b="1" i="1" smtClean="0">
                        <a:solidFill>
                          <a:srgbClr val="FF6600"/>
                        </a:solidFill>
                        <a:latin typeface="Cambria Math"/>
                        <a:sym typeface="Wingdings" pitchFamily="2" charset="2"/>
                      </a:rPr>
                      <m:t>.</m:t>
                    </m:r>
                    <m:r>
                      <a:rPr lang="en-US" sz="1600" b="1" i="1" smtClean="0">
                        <a:solidFill>
                          <a:srgbClr val="FF6600"/>
                        </a:solidFill>
                        <a:latin typeface="Cambria Math"/>
                        <a:sym typeface="Wingdings" pitchFamily="2" charset="2"/>
                      </a:rPr>
                      <m:t>𝟓</m:t>
                    </m:r>
                    <m:r>
                      <a:rPr lang="en-US" sz="1600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 </m:t>
                    </m:r>
                    <m:r>
                      <a:rPr lang="en-US" sz="1600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𝒙</m:t>
                    </m:r>
                    <m:r>
                      <a:rPr lang="en-US" sz="1600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 </m:t>
                    </m:r>
                    <m:sSup>
                      <m:sSupPr>
                        <m:ctrlPr>
                          <a:rPr lang="en-US" sz="1600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1600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𝟏𝟎</m:t>
                        </m:r>
                      </m:e>
                      <m:sup>
                        <m:r>
                          <a:rPr lang="en-US" sz="1600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−</m:t>
                        </m:r>
                        <m:r>
                          <a:rPr lang="en-US" sz="1600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𝟖</m:t>
                        </m:r>
                      </m:sup>
                    </m:sSup>
                    <m:r>
                      <a:rPr lang="en-US" sz="1600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 (</m:t>
                    </m:r>
                    <m:r>
                      <a:rPr lang="en-US" sz="1600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𝟗𝟓</m:t>
                    </m:r>
                    <m:r>
                      <a:rPr lang="en-US" sz="1600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% </m:t>
                    </m:r>
                    <m:r>
                      <a:rPr lang="en-US" sz="1600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𝑪𝑳</m:t>
                    </m:r>
                    <m:r>
                      <a:rPr lang="en-US" sz="1600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)</m:t>
                    </m:r>
                  </m:oMath>
                </a14:m>
                <a:r>
                  <a:rPr lang="en-US" sz="1600" b="1" dirty="0">
                    <a:solidFill>
                      <a:srgbClr val="FF6600"/>
                    </a:solidFill>
                    <a:latin typeface="Arial Unicode MS" pitchFamily="34" charset="-128"/>
                    <a:sym typeface="Wingdings" pitchFamily="2" charset="2"/>
                  </a:rPr>
                  <a:t> </a:t>
                </a:r>
                <a:endParaRPr lang="en-US" sz="1600" b="1" dirty="0">
                  <a:solidFill>
                    <a:srgbClr val="00A84C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 marL="0" indent="0" eaLnBrk="1" hangingPunct="1">
                  <a:buNone/>
                  <a:defRPr/>
                </a:pPr>
                <a14:m>
                  <m:oMath xmlns:m="http://schemas.openxmlformats.org/officeDocument/2006/math">
                    <m:r>
                      <a:rPr lang="en-US" sz="1600" b="1" i="1">
                        <a:solidFill>
                          <a:srgbClr val="00A84C"/>
                        </a:solidFill>
                        <a:latin typeface="Cambria Math"/>
                        <a:sym typeface="Wingdings" pitchFamily="2" charset="2"/>
                      </a:rPr>
                      <m:t>𝑩𝑹</m:t>
                    </m:r>
                    <m:d>
                      <m:dPr>
                        <m:ctrlPr>
                          <a:rPr lang="en-US" sz="1600" b="1" i="1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sz="1600" b="1" i="1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 </m:t>
                        </m:r>
                        <m:sSub>
                          <m:sSubPr>
                            <m:ctrlP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  <m:t>𝑩</m:t>
                            </m:r>
                          </m:e>
                          <m:sub>
                            <m: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  <m:t>𝒅</m:t>
                            </m:r>
                          </m:sub>
                        </m:sSub>
                        <m:r>
                          <a:rPr lang="en-US" sz="1600" b="1" i="1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→</m:t>
                        </m:r>
                        <m:sSup>
                          <m:sSupPr>
                            <m:ctrlP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𝝁</m:t>
                            </m:r>
                          </m:e>
                          <m:sup>
                            <m: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𝝁</m:t>
                            </m:r>
                          </m:e>
                          <m:sup>
                            <m: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sz="1600" b="1" i="1" smtClean="0">
                        <a:solidFill>
                          <a:srgbClr val="00A84C"/>
                        </a:solidFill>
                        <a:latin typeface="Cambria Math"/>
                        <a:sym typeface="Wingdings" pitchFamily="2" charset="2"/>
                      </a:rPr>
                      <m:t>&lt;</m:t>
                    </m:r>
                    <m:r>
                      <a:rPr lang="en-US" sz="1600" b="1" i="1" smtClean="0">
                        <a:solidFill>
                          <a:srgbClr val="FF6600"/>
                        </a:solidFill>
                        <a:latin typeface="Cambria Math"/>
                        <a:sym typeface="Wingdings" pitchFamily="2" charset="2"/>
                      </a:rPr>
                      <m:t>𝟓</m:t>
                    </m:r>
                    <m:r>
                      <a:rPr lang="en-US" sz="1600" b="1" i="1" smtClean="0">
                        <a:solidFill>
                          <a:srgbClr val="FF6600"/>
                        </a:solidFill>
                        <a:latin typeface="Cambria Math"/>
                        <a:sym typeface="Wingdings" pitchFamily="2" charset="2"/>
                      </a:rPr>
                      <m:t>.</m:t>
                    </m:r>
                    <m:r>
                      <a:rPr lang="en-US" sz="1600" b="1" i="1" smtClean="0">
                        <a:solidFill>
                          <a:srgbClr val="FF6600"/>
                        </a:solidFill>
                        <a:latin typeface="Cambria Math"/>
                        <a:sym typeface="Wingdings" pitchFamily="2" charset="2"/>
                      </a:rPr>
                      <m:t>𝟐</m:t>
                    </m:r>
                    <m:r>
                      <a:rPr lang="en-US" sz="1600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 </m:t>
                    </m:r>
                    <m:r>
                      <a:rPr lang="en-US" sz="1600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𝒙</m:t>
                    </m:r>
                    <m:r>
                      <a:rPr lang="en-US" sz="1600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 </m:t>
                    </m:r>
                    <m:sSup>
                      <m:sSupPr>
                        <m:ctrlPr>
                          <a:rPr lang="en-US" sz="1600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1600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𝟏𝟎</m:t>
                        </m:r>
                      </m:e>
                      <m:sup>
                        <m:r>
                          <a:rPr lang="en-US" sz="1600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−</m:t>
                        </m:r>
                        <m:r>
                          <a:rPr lang="en-US" sz="1600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𝟗</m:t>
                        </m:r>
                      </m:sup>
                    </m:sSup>
                    <m:r>
                      <a:rPr lang="en-US" sz="1600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 </m:t>
                    </m:r>
                    <m:d>
                      <m:dPr>
                        <m:ctrlPr>
                          <a:rPr lang="en-US" sz="1600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sz="1600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𝟗𝟓</m:t>
                        </m:r>
                        <m:r>
                          <a:rPr lang="en-US" sz="1600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% </m:t>
                        </m:r>
                        <m:r>
                          <a:rPr lang="en-US" sz="1600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𝑪𝑳</m:t>
                        </m:r>
                      </m:e>
                    </m:d>
                  </m:oMath>
                </a14:m>
                <a:r>
                  <a:rPr lang="en-US" sz="1600" b="1" dirty="0" smtClean="0">
                    <a:solidFill>
                      <a:srgbClr val="00A84C"/>
                    </a:solidFill>
                    <a:latin typeface="Arial Unicode MS" pitchFamily="34" charset="-128"/>
                    <a:ea typeface="Cambria Math"/>
                    <a:sym typeface="Wingdings" pitchFamily="2" charset="2"/>
                  </a:rPr>
                  <a:t> </a:t>
                </a:r>
              </a:p>
              <a:p>
                <a:pPr marL="0" indent="0" eaLnBrk="1" hangingPunct="1">
                  <a:buNone/>
                  <a:defRPr/>
                </a:pPr>
                <a:endParaRPr lang="en-US" sz="1600" b="1" dirty="0">
                  <a:solidFill>
                    <a:srgbClr val="00A84C"/>
                  </a:solidFill>
                  <a:latin typeface="Arial Unicode MS" pitchFamily="34" charset="-128"/>
                  <a:ea typeface="Cambria Math"/>
                  <a:sym typeface="Wingdings" pitchFamily="2" charset="2"/>
                </a:endParaRPr>
              </a:p>
              <a:p>
                <a:pPr marL="0" indent="0" eaLnBrk="1" hangingPunct="1">
                  <a:buNone/>
                  <a:defRPr/>
                </a:pPr>
                <a:r>
                  <a:rPr lang="en-US" sz="1600" dirty="0" smtClean="0">
                    <a:solidFill>
                      <a:srgbClr val="0066FF"/>
                    </a:solidFill>
                    <a:latin typeface="Arial Unicode MS" pitchFamily="34" charset="-128"/>
                    <a:ea typeface="Cambria Math"/>
                    <a:sym typeface="Wingdings" pitchFamily="2" charset="2"/>
                  </a:rPr>
                  <a:t>CMS also set a limit this Summer (~1.1 fb</a:t>
                </a:r>
                <a:r>
                  <a:rPr lang="en-US" sz="1600" baseline="30000" dirty="0" smtClean="0">
                    <a:solidFill>
                      <a:srgbClr val="0066FF"/>
                    </a:solidFill>
                    <a:latin typeface="Arial Unicode MS" pitchFamily="34" charset="-128"/>
                    <a:ea typeface="Cambria Math"/>
                    <a:sym typeface="Wingdings" pitchFamily="2" charset="2"/>
                  </a:rPr>
                  <a:t>-1</a:t>
                </a:r>
                <a:r>
                  <a:rPr lang="en-US" sz="1600" dirty="0" smtClean="0">
                    <a:solidFill>
                      <a:srgbClr val="0066FF"/>
                    </a:solidFill>
                    <a:latin typeface="Arial Unicode MS" pitchFamily="34" charset="-128"/>
                    <a:ea typeface="Cambria Math"/>
                    <a:sym typeface="Wingdings" pitchFamily="2" charset="2"/>
                  </a:rPr>
                  <a:t>)</a:t>
                </a:r>
              </a:p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sz="1600" b="1" i="1">
                        <a:solidFill>
                          <a:srgbClr val="00A84C"/>
                        </a:solidFill>
                        <a:latin typeface="Cambria Math"/>
                        <a:sym typeface="Wingdings" pitchFamily="2" charset="2"/>
                      </a:rPr>
                      <m:t>𝑩𝑹</m:t>
                    </m:r>
                    <m:d>
                      <m:dPr>
                        <m:ctrlPr>
                          <a:rPr lang="en-US" sz="1600" b="1" i="1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sz="1600" b="1" i="1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 </m:t>
                        </m:r>
                        <m:sSub>
                          <m:sSubPr>
                            <m:ctrlP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  <m:t>𝑩</m:t>
                            </m:r>
                          </m:e>
                          <m:sub>
                            <m: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  <m:t>𝒔</m:t>
                            </m:r>
                          </m:sub>
                        </m:sSub>
                        <m:r>
                          <a:rPr lang="en-US" sz="1600" b="1" i="1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→</m:t>
                        </m:r>
                        <m:sSup>
                          <m:sSupPr>
                            <m:ctrlP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𝝁</m:t>
                            </m:r>
                          </m:e>
                          <m:sup>
                            <m: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𝝁</m:t>
                            </m:r>
                          </m:e>
                          <m:sup>
                            <m: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sz="1600" b="1" i="1">
                        <a:solidFill>
                          <a:srgbClr val="00A84C"/>
                        </a:solidFill>
                        <a:latin typeface="Cambria Math"/>
                        <a:sym typeface="Wingdings" pitchFamily="2" charset="2"/>
                      </a:rPr>
                      <m:t>&lt;</m:t>
                    </m:r>
                    <m:r>
                      <a:rPr lang="en-US" sz="1600" b="1" i="1">
                        <a:solidFill>
                          <a:srgbClr val="FF6600"/>
                        </a:solidFill>
                        <a:latin typeface="Cambria Math"/>
                        <a:sym typeface="Wingdings" pitchFamily="2" charset="2"/>
                      </a:rPr>
                      <m:t>𝟏</m:t>
                    </m:r>
                    <m:r>
                      <a:rPr lang="en-US" sz="1600" b="1" i="1">
                        <a:solidFill>
                          <a:srgbClr val="FF6600"/>
                        </a:solidFill>
                        <a:latin typeface="Cambria Math"/>
                        <a:sym typeface="Wingdings" pitchFamily="2" charset="2"/>
                      </a:rPr>
                      <m:t>.</m:t>
                    </m:r>
                    <m:r>
                      <a:rPr lang="en-US" sz="1600" b="1" i="1" smtClean="0">
                        <a:solidFill>
                          <a:srgbClr val="FF6600"/>
                        </a:solidFill>
                        <a:latin typeface="Cambria Math"/>
                        <a:sym typeface="Wingdings" pitchFamily="2" charset="2"/>
                      </a:rPr>
                      <m:t>𝟗</m:t>
                    </m:r>
                    <m:r>
                      <a:rPr lang="en-US" sz="1600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 </m:t>
                    </m:r>
                    <m:r>
                      <a:rPr lang="en-US" sz="1600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𝒙</m:t>
                    </m:r>
                    <m:r>
                      <a:rPr lang="en-US" sz="1600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 </m:t>
                    </m:r>
                    <m:sSup>
                      <m:sSupPr>
                        <m:ctrlPr>
                          <a:rPr lang="en-US" sz="1600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1600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𝟏𝟎</m:t>
                        </m:r>
                      </m:e>
                      <m:sup>
                        <m:r>
                          <a:rPr lang="en-US" sz="1600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−</m:t>
                        </m:r>
                        <m:r>
                          <a:rPr lang="en-US" sz="1600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𝟖</m:t>
                        </m:r>
                      </m:sup>
                    </m:sSup>
                    <m:r>
                      <a:rPr lang="en-US" sz="1600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 (</m:t>
                    </m:r>
                    <m:r>
                      <a:rPr lang="en-US" sz="1600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𝟗𝟓</m:t>
                    </m:r>
                    <m:r>
                      <a:rPr lang="en-US" sz="1600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% </m:t>
                    </m:r>
                    <m:r>
                      <a:rPr lang="en-US" sz="1600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𝑪𝑳</m:t>
                    </m:r>
                    <m:r>
                      <a:rPr lang="en-US" sz="1600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)</m:t>
                    </m:r>
                  </m:oMath>
                </a14:m>
                <a:r>
                  <a:rPr lang="en-US" sz="1600" b="1" dirty="0" smtClean="0">
                    <a:solidFill>
                      <a:srgbClr val="FF6600"/>
                    </a:solidFill>
                    <a:latin typeface="Arial Unicode MS" pitchFamily="34" charset="-128"/>
                    <a:sym typeface="Wingdings" pitchFamily="2" charset="2"/>
                  </a:rPr>
                  <a:t> </a:t>
                </a:r>
              </a:p>
              <a:p>
                <a:pPr>
                  <a:defRPr/>
                </a:pPr>
                <a:endParaRPr lang="en-US" sz="1600" b="1" dirty="0">
                  <a:solidFill>
                    <a:srgbClr val="FF6600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 marL="285750" indent="-285750">
                  <a:buFont typeface="Wingdings"/>
                  <a:buChar char="à"/>
                  <a:defRPr/>
                </a:pPr>
                <a:r>
                  <a:rPr lang="en-US" sz="16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LHCb+CMS</a:t>
                </a:r>
                <a:r>
                  <a:rPr lang="en-US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analysis combined </a:t>
                </a:r>
              </a:p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sz="1600" b="1" i="1">
                        <a:solidFill>
                          <a:srgbClr val="00A84C"/>
                        </a:solidFill>
                        <a:latin typeface="Cambria Math"/>
                        <a:sym typeface="Wingdings" pitchFamily="2" charset="2"/>
                      </a:rPr>
                      <m:t>𝑩𝑹</m:t>
                    </m:r>
                    <m:d>
                      <m:dPr>
                        <m:ctrlPr>
                          <a:rPr lang="en-US" sz="1600" b="1" i="1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sz="1600" b="1" i="1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 </m:t>
                        </m:r>
                        <m:sSub>
                          <m:sSubPr>
                            <m:ctrlP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  <m:t>𝑩</m:t>
                            </m:r>
                          </m:e>
                          <m:sub>
                            <m: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  <m:t>𝒔</m:t>
                            </m:r>
                          </m:sub>
                        </m:sSub>
                        <m:r>
                          <a:rPr lang="en-US" sz="1600" b="1" i="1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→</m:t>
                        </m:r>
                        <m:sSup>
                          <m:sSupPr>
                            <m:ctrlP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𝝁</m:t>
                            </m:r>
                          </m:e>
                          <m:sup>
                            <m: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𝝁</m:t>
                            </m:r>
                          </m:e>
                          <m:sup>
                            <m:r>
                              <a:rPr lang="en-US" sz="1600" b="1" i="1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sz="1600" b="1" i="1">
                        <a:solidFill>
                          <a:srgbClr val="00A84C"/>
                        </a:solidFill>
                        <a:latin typeface="Cambria Math"/>
                        <a:sym typeface="Wingdings" pitchFamily="2" charset="2"/>
                      </a:rPr>
                      <m:t>&lt;</m:t>
                    </m:r>
                    <m:r>
                      <a:rPr lang="en-US" sz="1600" b="1" i="1">
                        <a:solidFill>
                          <a:srgbClr val="FF6600"/>
                        </a:solidFill>
                        <a:latin typeface="Cambria Math"/>
                        <a:sym typeface="Wingdings" pitchFamily="2" charset="2"/>
                      </a:rPr>
                      <m:t>𝟏</m:t>
                    </m:r>
                    <m:r>
                      <a:rPr lang="en-US" sz="1600" b="1" i="1">
                        <a:solidFill>
                          <a:srgbClr val="FF6600"/>
                        </a:solidFill>
                        <a:latin typeface="Cambria Math"/>
                        <a:sym typeface="Wingdings" pitchFamily="2" charset="2"/>
                      </a:rPr>
                      <m:t>.</m:t>
                    </m:r>
                    <m:r>
                      <a:rPr lang="en-US" sz="1600" b="1" i="1" smtClean="0">
                        <a:solidFill>
                          <a:srgbClr val="FF6600"/>
                        </a:solidFill>
                        <a:latin typeface="Cambria Math"/>
                        <a:sym typeface="Wingdings" pitchFamily="2" charset="2"/>
                      </a:rPr>
                      <m:t>𝟏</m:t>
                    </m:r>
                    <m:r>
                      <a:rPr lang="en-US" sz="1600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 </m:t>
                    </m:r>
                    <m:r>
                      <a:rPr lang="en-US" sz="1600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𝒙</m:t>
                    </m:r>
                    <m:r>
                      <a:rPr lang="en-US" sz="1600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 </m:t>
                    </m:r>
                    <m:sSup>
                      <m:sSupPr>
                        <m:ctrlPr>
                          <a:rPr lang="en-US" sz="1600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1600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𝟏𝟎</m:t>
                        </m:r>
                      </m:e>
                      <m:sup>
                        <m:r>
                          <a:rPr lang="en-US" sz="1600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−</m:t>
                        </m:r>
                        <m:r>
                          <a:rPr lang="en-US" sz="1600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𝟖</m:t>
                        </m:r>
                      </m:sup>
                    </m:sSup>
                    <m:r>
                      <a:rPr lang="en-US" sz="1600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 (</m:t>
                    </m:r>
                    <m:r>
                      <a:rPr lang="en-US" sz="1600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𝟗𝟓</m:t>
                    </m:r>
                    <m:r>
                      <a:rPr lang="en-US" sz="1600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% </m:t>
                    </m:r>
                    <m:r>
                      <a:rPr lang="en-US" sz="1600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𝑪𝑳</m:t>
                    </m:r>
                    <m:r>
                      <a:rPr lang="en-US" sz="1600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)</m:t>
                    </m:r>
                  </m:oMath>
                </a14:m>
                <a:r>
                  <a:rPr lang="en-US" sz="1600" b="1" dirty="0">
                    <a:solidFill>
                      <a:srgbClr val="FF6600"/>
                    </a:solidFill>
                    <a:latin typeface="Arial Unicode MS" pitchFamily="34" charset="-128"/>
                    <a:sym typeface="Wingdings" pitchFamily="2" charset="2"/>
                  </a:rPr>
                  <a:t> </a:t>
                </a:r>
              </a:p>
              <a:p>
                <a:pPr marL="742950" lvl="1" indent="-285750">
                  <a:buFont typeface="Arial" pitchFamily="34" charset="0"/>
                  <a:buChar char="•"/>
                  <a:defRPr/>
                </a:pPr>
                <a:r>
                  <a:rPr lang="en-US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This is 3.4x SM value</a:t>
                </a:r>
              </a:p>
              <a:p>
                <a:pPr marL="742950" lvl="1" indent="-285750">
                  <a:buFont typeface="Arial" pitchFamily="34" charset="0"/>
                  <a:buChar char="•"/>
                  <a:defRPr/>
                </a:pPr>
                <a:r>
                  <a:rPr lang="en-US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Excess over SM not confirmed</a:t>
                </a:r>
                <a:endParaRPr lang="en-US" sz="1600" dirty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>
                  <a:defRPr/>
                </a:pPr>
                <a:endParaRPr lang="en-US" sz="1600" dirty="0" smtClean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>
                  <a:defRPr/>
                </a:pPr>
                <a:r>
                  <a:rPr lang="en-US" sz="1600" b="1" dirty="0">
                    <a:solidFill>
                      <a:srgbClr val="FF6600"/>
                    </a:solidFill>
                    <a:latin typeface="Arial Unicode MS" pitchFamily="34" charset="-128"/>
                    <a:sym typeface="Wingdings" pitchFamily="2" charset="2"/>
                  </a:rPr>
                  <a:t> </a:t>
                </a:r>
                <a:endParaRPr lang="en-US" sz="1600" b="1" dirty="0">
                  <a:solidFill>
                    <a:srgbClr val="00A84C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 marL="0" indent="0" eaLnBrk="1" hangingPunct="1">
                  <a:buNone/>
                  <a:defRPr/>
                </a:pPr>
                <a:endParaRPr lang="en-US" sz="1600" dirty="0" smtClean="0">
                  <a:solidFill>
                    <a:srgbClr val="0066FF"/>
                  </a:solidFill>
                  <a:latin typeface="Arial Unicode MS" pitchFamily="34" charset="-128"/>
                  <a:ea typeface="Cambria Math"/>
                  <a:sym typeface="Wingdings" pitchFamily="2" charset="2"/>
                </a:endParaRPr>
              </a:p>
              <a:p>
                <a:pPr marL="0" indent="0" eaLnBrk="1" hangingPunct="1">
                  <a:buNone/>
                  <a:defRPr/>
                </a:pPr>
                <a:endParaRPr lang="en-US" sz="1600" b="1" dirty="0">
                  <a:solidFill>
                    <a:srgbClr val="00A84C"/>
                  </a:solidFill>
                  <a:latin typeface="Arial Unicode MS" pitchFamily="34" charset="-128"/>
                  <a:ea typeface="Cambria Math"/>
                  <a:sym typeface="Wingdings" pitchFamily="2" charset="2"/>
                </a:endParaRPr>
              </a:p>
              <a:p>
                <a:pPr marL="0" indent="0" eaLnBrk="1" hangingPunct="1">
                  <a:buNone/>
                  <a:defRPr/>
                </a:pPr>
                <a:endParaRPr lang="en-US" sz="1600" b="1" dirty="0" smtClean="0">
                  <a:solidFill>
                    <a:srgbClr val="00A84C"/>
                  </a:solidFill>
                  <a:latin typeface="Arial Unicode MS" pitchFamily="34" charset="-128"/>
                  <a:ea typeface="Cambria Math"/>
                  <a:sym typeface="Wingdings" pitchFamily="2" charset="2"/>
                </a:endParaRPr>
              </a:p>
              <a:p>
                <a:pPr marL="0" indent="0" eaLnBrk="1" hangingPunct="1">
                  <a:buNone/>
                  <a:defRPr/>
                </a:pPr>
                <a:endParaRPr lang="en-US" sz="1600" dirty="0" smtClean="0">
                  <a:solidFill>
                    <a:srgbClr val="00A84C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0" indent="0" eaLnBrk="1" hangingPunct="1">
                  <a:buNone/>
                  <a:defRPr/>
                </a:pPr>
                <a:r>
                  <a:rPr lang="en-US" sz="1600" dirty="0" smtClean="0">
                    <a:solidFill>
                      <a:srgbClr val="00A84C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434" y="2792065"/>
                <a:ext cx="4522346" cy="4546629"/>
              </a:xfrm>
              <a:prstGeom prst="rect">
                <a:avLst/>
              </a:prstGeom>
              <a:blipFill rotWithShape="1">
                <a:blip r:embed="rId6"/>
                <a:stretch>
                  <a:fillRect l="-674" t="-4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6149289" y="937203"/>
            <a:ext cx="18355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FF6600"/>
                </a:solidFill>
              </a:rPr>
              <a:t>[</a:t>
            </a:r>
            <a:r>
              <a:rPr lang="en-GB" sz="1200" dirty="0" smtClean="0">
                <a:solidFill>
                  <a:srgbClr val="FF6600"/>
                </a:solidFill>
              </a:rPr>
              <a:t>LHCb-CONF-2011-037]</a:t>
            </a:r>
            <a:endParaRPr lang="en-GB" sz="12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63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2"/>
          <p:cNvSpPr txBox="1">
            <a:spLocks/>
          </p:cNvSpPr>
          <p:nvPr/>
        </p:nvSpPr>
        <p:spPr bwMode="auto">
          <a:xfrm>
            <a:off x="6553200" y="6345238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6B8AED-CBBA-4523-9646-74B8556F7BF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11"/>
              <p:cNvSpPr txBox="1">
                <a:spLocks noChangeArrowheads="1"/>
              </p:cNvSpPr>
              <p:nvPr/>
            </p:nvSpPr>
            <p:spPr bwMode="auto">
              <a:xfrm>
                <a:off x="1552575" y="381000"/>
                <a:ext cx="7058025" cy="542136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2800" dirty="0" smtClean="0">
                    <a:latin typeface="Arial Unicode MS" pitchFamily="34" charset="-128"/>
                  </a:rPr>
                  <a:t>Rare </a:t>
                </a:r>
                <a:r>
                  <a:rPr lang="it-IT" sz="2800" dirty="0" err="1" smtClean="0">
                    <a:latin typeface="Arial Unicode MS" pitchFamily="34" charset="-128"/>
                  </a:rPr>
                  <a:t>decays</a:t>
                </a:r>
                <a:r>
                  <a:rPr lang="it-IT" sz="2800" dirty="0" smtClean="0">
                    <a:latin typeface="Arial Unicode MS" pitchFamily="34" charset="-128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</a:rPr>
                          <m:t>𝑠</m:t>
                        </m:r>
                        <m:r>
                          <a:rPr lang="en-US" sz="2800" b="0" i="1" smtClean="0">
                            <a:latin typeface="Cambria Math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/>
                          </a:rPr>
                          <m:t>𝑑</m:t>
                        </m:r>
                      </m:sub>
                    </m:sSub>
                    <m:r>
                      <a:rPr lang="en-US" sz="2800" b="0" i="1" smtClean="0">
                        <a:latin typeface="Cambria Math"/>
                      </a:rPr>
                      <m:t>→ </m:t>
                    </m:r>
                    <m:sSup>
                      <m:sSup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p>
                        <m:r>
                          <a:rPr lang="en-US" sz="2800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p>
                        <m:r>
                          <a:rPr lang="en-US" sz="2800" b="0" i="1" smtClean="0">
                            <a:latin typeface="Cambria Math"/>
                          </a:rPr>
                          <m:t>−</m:t>
                        </m:r>
                      </m:sup>
                    </m:sSup>
                  </m:oMath>
                </a14:m>
                <a:endParaRPr lang="it-IT" sz="2800" dirty="0">
                  <a:latin typeface="Arial Unicode MS" pitchFamily="34" charset="-128"/>
                </a:endParaRPr>
              </a:p>
            </p:txBody>
          </p:sp>
        </mc:Choice>
        <mc:Fallback xmlns="">
          <p:sp>
            <p:nvSpPr>
              <p:cNvPr id="7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52575" y="381000"/>
                <a:ext cx="7058025" cy="542136"/>
              </a:xfrm>
              <a:prstGeom prst="rect">
                <a:avLst/>
              </a:prstGeom>
              <a:blipFill rotWithShape="1">
                <a:blip r:embed="rId3"/>
                <a:stretch>
                  <a:fillRect t="-11364" b="-27273"/>
                </a:stretch>
              </a:blip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63867" y="1262495"/>
                <a:ext cx="4572000" cy="65255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LHCb+CMS analysis combined</a:t>
                </a:r>
              </a:p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00A84C"/>
                        </a:solidFill>
                        <a:latin typeface="Cambria Math"/>
                        <a:sym typeface="Wingdings" pitchFamily="2" charset="2"/>
                      </a:rPr>
                      <m:t>𝑩𝑹</m:t>
                    </m:r>
                    <m:d>
                      <m:dPr>
                        <m:ctrlPr>
                          <a:rPr lang="en-US" b="1" i="1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 </m:t>
                        </m:r>
                        <m:sSub>
                          <m:sSubPr>
                            <m:ctrlPr>
                              <a:rPr lang="en-US" b="1" i="1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  <m:t>𝑩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  <m:t>𝒔</m:t>
                            </m:r>
                          </m:sub>
                        </m:sSub>
                        <m:r>
                          <a:rPr lang="en-US" b="1" i="1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→</m:t>
                        </m:r>
                        <m:sSup>
                          <m:sSupPr>
                            <m:ctrlPr>
                              <a:rPr lang="en-US" b="1" i="1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rgbClr val="00A84C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𝝁</m:t>
                            </m:r>
                          </m:e>
                          <m:sup>
                            <m:r>
                              <a:rPr lang="en-US" b="1" i="1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b="1" i="1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rgbClr val="00A84C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𝝁</m:t>
                            </m:r>
                          </m:e>
                          <m:sup>
                            <m:r>
                              <a:rPr lang="en-US" b="1" i="1">
                                <a:solidFill>
                                  <a:srgbClr val="00A84C"/>
                                </a:solidFill>
                                <a:latin typeface="Cambria Math"/>
                                <a:sym typeface="Wingdings" pitchFamily="2" charset="2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b="1" i="1">
                        <a:solidFill>
                          <a:srgbClr val="00A84C"/>
                        </a:solidFill>
                        <a:latin typeface="Cambria Math"/>
                        <a:sym typeface="Wingdings" pitchFamily="2" charset="2"/>
                      </a:rPr>
                      <m:t>&lt;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sym typeface="Wingdings" pitchFamily="2" charset="2"/>
                      </a:rPr>
                      <m:t>𝟏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sym typeface="Wingdings" pitchFamily="2" charset="2"/>
                      </a:rPr>
                      <m:t>.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sym typeface="Wingdings" pitchFamily="2" charset="2"/>
                      </a:rPr>
                      <m:t>𝟏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 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𝒙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 </m:t>
                    </m:r>
                    <m:sSup>
                      <m:sSupPr>
                        <m:ctrlP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𝟏𝟎</m:t>
                        </m:r>
                      </m:e>
                      <m:sup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−</m:t>
                        </m:r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𝟖</m:t>
                        </m:r>
                      </m:sup>
                    </m:sSup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 (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𝟗𝟓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% 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𝑪𝑳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)</m:t>
                    </m:r>
                  </m:oMath>
                </a14:m>
                <a:r>
                  <a:rPr lang="en-US" b="1" dirty="0">
                    <a:solidFill>
                      <a:srgbClr val="FF6600"/>
                    </a:solidFill>
                    <a:latin typeface="Arial Unicode MS" pitchFamily="34" charset="-128"/>
                    <a:sym typeface="Wingdings" pitchFamily="2" charset="2"/>
                  </a:rPr>
                  <a:t> 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867" y="1262495"/>
                <a:ext cx="4572000" cy="652551"/>
              </a:xfrm>
              <a:prstGeom prst="rect">
                <a:avLst/>
              </a:prstGeom>
              <a:blipFill rotWithShape="1">
                <a:blip r:embed="rId5"/>
                <a:stretch>
                  <a:fillRect l="-1067" t="-4673" b="-74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Down Arrow 19"/>
          <p:cNvSpPr/>
          <p:nvPr/>
        </p:nvSpPr>
        <p:spPr>
          <a:xfrm>
            <a:off x="3438875" y="1976400"/>
            <a:ext cx="168923" cy="491981"/>
          </a:xfrm>
          <a:prstGeom prst="downArrow">
            <a:avLst/>
          </a:prstGeom>
          <a:solidFill>
            <a:srgbClr val="00A84C"/>
          </a:solidFill>
          <a:ln>
            <a:solidFill>
              <a:srgbClr val="00A8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750" y="2681796"/>
            <a:ext cx="4910450" cy="3298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5794752" y="2430380"/>
            <a:ext cx="13755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solidFill>
                  <a:srgbClr val="FF6600"/>
                </a:solidFill>
              </a:rPr>
              <a:t>[arXiv:1108.3018]</a:t>
            </a:r>
            <a:endParaRPr lang="en-GB" sz="1200" dirty="0">
              <a:solidFill>
                <a:srgbClr val="FF66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383243" y="2530529"/>
            <a:ext cx="0" cy="3080158"/>
          </a:xfrm>
          <a:prstGeom prst="line">
            <a:avLst/>
          </a:prstGeom>
          <a:ln w="381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604490" y="2543298"/>
            <a:ext cx="0" cy="3067389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649904" y="5028209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End of 2012…?</a:t>
            </a:r>
            <a:endParaRPr lang="en-US" sz="1600" b="1" dirty="0">
              <a:solidFill>
                <a:srgbClr val="FF0000"/>
              </a:solidFill>
              <a:latin typeface="Arial Unicode MS" pitchFamily="34" charset="-128"/>
              <a:sym typeface="Wingdings" pitchFamily="2" charset="2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38875" y="5028209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Now…</a:t>
            </a:r>
            <a:endParaRPr lang="en-US" sz="1600" b="1" dirty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3485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2"/>
          <p:cNvSpPr txBox="1">
            <a:spLocks/>
          </p:cNvSpPr>
          <p:nvPr/>
        </p:nvSpPr>
        <p:spPr bwMode="auto">
          <a:xfrm>
            <a:off x="6553200" y="6345238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6B8AED-CBBA-4523-9646-74B8556F7BF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438182" y="274638"/>
            <a:ext cx="7248617" cy="466142"/>
          </a:xfrm>
        </p:spPr>
        <p:txBody>
          <a:bodyPr/>
          <a:lstStyle/>
          <a:p>
            <a:r>
              <a:rPr lang="en-US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Exotics, X(3872) and (non observation) of X(4140)</a:t>
            </a:r>
            <a:endParaRPr lang="en-US" sz="24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3" y="1244207"/>
            <a:ext cx="4074640" cy="3058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15716" y="1105707"/>
            <a:ext cx="18355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FF6600"/>
                </a:solidFill>
              </a:rPr>
              <a:t>[</a:t>
            </a:r>
            <a:r>
              <a:rPr lang="en-GB" sz="1200" dirty="0" smtClean="0">
                <a:solidFill>
                  <a:srgbClr val="FF6600"/>
                </a:solidFill>
              </a:rPr>
              <a:t>LHCb-CONF-2011-021]</a:t>
            </a:r>
            <a:endParaRPr lang="en-GB" sz="1200" dirty="0">
              <a:solidFill>
                <a:srgbClr val="FF66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1482" y="1961259"/>
            <a:ext cx="1785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ψ</a:t>
            </a:r>
            <a:r>
              <a:rPr lang="en-US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(2S)</a:t>
            </a:r>
          </a:p>
        </p:txBody>
      </p:sp>
      <p:sp>
        <p:nvSpPr>
          <p:cNvPr id="10" name="Rectangle 9"/>
          <p:cNvSpPr/>
          <p:nvPr/>
        </p:nvSpPr>
        <p:spPr>
          <a:xfrm rot="378103">
            <a:off x="5228216" y="947302"/>
            <a:ext cx="3249609" cy="738664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sz="1400" dirty="0" smtClean="0">
                <a:solidFill>
                  <a:srgbClr val="FF6600"/>
                </a:solidFill>
              </a:rPr>
              <a:t>See </a:t>
            </a:r>
            <a:r>
              <a:rPr lang="en-GB" sz="1400" dirty="0">
                <a:solidFill>
                  <a:srgbClr val="FF6600"/>
                </a:solidFill>
              </a:rPr>
              <a:t>m</a:t>
            </a:r>
            <a:r>
              <a:rPr lang="en-GB" sz="1400" dirty="0" smtClean="0">
                <a:solidFill>
                  <a:srgbClr val="FF6600"/>
                </a:solidFill>
              </a:rPr>
              <a:t>ore in A.A. Alves </a:t>
            </a:r>
            <a:r>
              <a:rPr lang="en-GB" sz="1400" dirty="0" err="1" smtClean="0">
                <a:solidFill>
                  <a:srgbClr val="FF6600"/>
                </a:solidFill>
              </a:rPr>
              <a:t>Jr</a:t>
            </a:r>
            <a:r>
              <a:rPr lang="en-GB" sz="1400" dirty="0" smtClean="0">
                <a:solidFill>
                  <a:srgbClr val="FF6600"/>
                </a:solidFill>
              </a:rPr>
              <a:t>,</a:t>
            </a:r>
          </a:p>
          <a:p>
            <a:pPr algn="ctr"/>
            <a:r>
              <a:rPr lang="en-GB" sz="1400" dirty="0" smtClean="0">
                <a:solidFill>
                  <a:srgbClr val="0066FF"/>
                </a:solidFill>
              </a:rPr>
              <a:t>“Heavy flavour spectroscopy in LHCb” </a:t>
            </a:r>
          </a:p>
          <a:p>
            <a:pPr algn="ctr"/>
            <a:r>
              <a:rPr lang="en-GB" sz="1400" dirty="0" smtClean="0">
                <a:solidFill>
                  <a:srgbClr val="FF6600"/>
                </a:solidFill>
              </a:rPr>
              <a:t>17:00 on 9 January</a:t>
            </a:r>
            <a:endParaRPr lang="en-GB" sz="1400" dirty="0">
              <a:solidFill>
                <a:srgbClr val="FF66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77334" y="2577833"/>
            <a:ext cx="1785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X(3872)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689" y="2145925"/>
            <a:ext cx="4849173" cy="471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15098" y="4988593"/>
                <a:ext cx="4143838" cy="10733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Exotics state X(4140) was reported by CDF in study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𝐵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solidFill>
                          <a:srgbClr val="00A84C"/>
                        </a:solidFill>
                        <a:latin typeface="Cambria Math"/>
                        <a:sym typeface="Wingdings" pitchFamily="2" charset="2"/>
                      </a:rPr>
                      <m:t>→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𝐽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b="0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ψ</m:t>
                        </m:r>
                      </m:den>
                    </m:f>
                    <m:r>
                      <m:rPr>
                        <m:sty m:val="p"/>
                      </m:rPr>
                      <a:rPr lang="el-GR" b="0" i="1" smtClean="0">
                        <a:solidFill>
                          <a:srgbClr val="00A84C"/>
                        </a:solidFill>
                        <a:latin typeface="Cambria Math"/>
                        <a:sym typeface="Wingdings" pitchFamily="2" charset="2"/>
                      </a:rPr>
                      <m:t>Φ</m:t>
                    </m:r>
                    <m:sSup>
                      <m:sSupPr>
                        <m:ctrlPr>
                          <a:rPr lang="el-GR" b="0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solidFill>
                          <a:srgbClr val="0066FF"/>
                        </a:solidFill>
                        <a:latin typeface="Cambria Math"/>
                        <a:sym typeface="Wingdings" pitchFamily="2" charset="2"/>
                      </a:rPr>
                      <m:t> </m:t>
                    </m:r>
                  </m:oMath>
                </a14:m>
                <a:r>
                  <a:rPr lang="en-US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Dalitz</a:t>
                </a:r>
                <a:endParaRPr lang="en-US" dirty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 marL="285750" indent="-285750">
                  <a:buFont typeface="Wingdings"/>
                  <a:buChar char="à"/>
                  <a:defRPr/>
                </a:pPr>
                <a:r>
                  <a:rPr lang="en-US" dirty="0" smtClean="0">
                    <a:solidFill>
                      <a:srgbClr val="FF6600"/>
                    </a:solidFill>
                    <a:latin typeface="Arial Unicode MS" pitchFamily="34" charset="-128"/>
                    <a:sym typeface="Wingdings" pitchFamily="2" charset="2"/>
                  </a:rPr>
                  <a:t>LHCb didn’t confirm it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098" y="4988593"/>
                <a:ext cx="4143838" cy="1073371"/>
              </a:xfrm>
              <a:prstGeom prst="rect">
                <a:avLst/>
              </a:prstGeom>
              <a:blipFill rotWithShape="1">
                <a:blip r:embed="rId5"/>
                <a:stretch>
                  <a:fillRect l="-1176" t="-2841" r="-441" b="-79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Down Arrow 14"/>
          <p:cNvSpPr/>
          <p:nvPr/>
        </p:nvSpPr>
        <p:spPr>
          <a:xfrm rot="3086292">
            <a:off x="4063285" y="3948187"/>
            <a:ext cx="153593" cy="1167139"/>
          </a:xfrm>
          <a:prstGeom prst="downArrow">
            <a:avLst/>
          </a:prstGeom>
          <a:solidFill>
            <a:srgbClr val="00A84C"/>
          </a:solidFill>
          <a:ln>
            <a:solidFill>
              <a:srgbClr val="00A8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59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2"/>
          <p:cNvSpPr txBox="1">
            <a:spLocks/>
          </p:cNvSpPr>
          <p:nvPr/>
        </p:nvSpPr>
        <p:spPr bwMode="auto">
          <a:xfrm>
            <a:off x="6553200" y="6345238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6B8AED-CBBA-4523-9646-74B8556F7BF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438182" y="274638"/>
            <a:ext cx="7248617" cy="466142"/>
          </a:xfrm>
        </p:spPr>
        <p:txBody>
          <a:bodyPr/>
          <a:lstStyle/>
          <a:p>
            <a:r>
              <a:rPr lang="en-US" sz="2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</a:t>
            </a:r>
            <a:r>
              <a:rPr lang="en-US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eauty and Charm cross-sections</a:t>
            </a:r>
            <a:endParaRPr lang="en-US" sz="24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23381" y="1251094"/>
                <a:ext cx="5084872" cy="54764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dirty="0" smtClean="0">
                    <a:solidFill>
                      <a:srgbClr val="00A84C"/>
                    </a:solidFill>
                    <a:latin typeface="Arial Unicode MS" pitchFamily="34" charset="-128"/>
                    <a:sym typeface="Wingdings" pitchFamily="2" charset="2"/>
                  </a:rPr>
                  <a:t>Beauty:</a:t>
                </a:r>
              </a:p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𝝈</m:t>
                    </m:r>
                    <m:d>
                      <m:dPr>
                        <m:ctrlP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𝑱</m:t>
                        </m:r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l-GR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ψ</m:t>
                        </m:r>
                      </m:e>
                    </m:d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=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𝟓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.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𝟔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±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𝟏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.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𝟎</m:t>
                    </m:r>
                    <m:d>
                      <m:dPr>
                        <m:ctrlP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𝒔𝒕𝒂𝒕</m:t>
                        </m:r>
                      </m:e>
                    </m:d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±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𝟏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.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𝟏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(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𝒔𝒚𝒔𝒕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) 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𝒏𝒃</m:t>
                    </m:r>
                  </m:oMath>
                </a14:m>
                <a:r>
                  <a:rPr lang="en-US" b="1" dirty="0">
                    <a:solidFill>
                      <a:srgbClr val="FF6600"/>
                    </a:solidFill>
                    <a:latin typeface="Arial Unicode MS" pitchFamily="34" charset="-128"/>
                    <a:ea typeface="Cambria Math"/>
                    <a:sym typeface="Wingdings" pitchFamily="2" charset="2"/>
                  </a:rPr>
                  <a:t> </a:t>
                </a:r>
                <a:r>
                  <a:rPr lang="en-US" dirty="0" smtClean="0">
                    <a:solidFill>
                      <a:srgbClr val="0066FF"/>
                    </a:solidFill>
                    <a:latin typeface="Arial Unicode MS" pitchFamily="34" charset="-128"/>
                    <a:ea typeface="Cambria Math"/>
                    <a:sym typeface="Wingdings" pitchFamily="2" charset="2"/>
                  </a:rPr>
                  <a:t>using 5 pb</a:t>
                </a:r>
                <a:r>
                  <a:rPr lang="en-US" baseline="30000" dirty="0" smtClean="0">
                    <a:solidFill>
                      <a:srgbClr val="0066FF"/>
                    </a:solidFill>
                    <a:latin typeface="Arial Unicode MS" pitchFamily="34" charset="-128"/>
                    <a:ea typeface="Cambria Math"/>
                    <a:sym typeface="Wingdings" pitchFamily="2" charset="2"/>
                  </a:rPr>
                  <a:t>-1</a:t>
                </a:r>
                <a:r>
                  <a:rPr lang="en-US" dirty="0" smtClean="0">
                    <a:solidFill>
                      <a:srgbClr val="0066FF"/>
                    </a:solidFill>
                    <a:latin typeface="Arial Unicode MS" pitchFamily="34" charset="-128"/>
                    <a:ea typeface="Cambria Math"/>
                    <a:sym typeface="Wingdings" pitchFamily="2" charset="2"/>
                  </a:rPr>
                  <a:t> from 2010 data sample</a:t>
                </a:r>
                <a:endParaRPr lang="en-US" dirty="0" smtClean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𝝈</m:t>
                    </m:r>
                    <m:d>
                      <m:dPr>
                        <m:ctrlPr>
                          <a:rPr lang="en-US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𝒑𝒑</m:t>
                        </m:r>
                        <m:r>
                          <a:rPr lang="en-US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→</m:t>
                        </m:r>
                        <m:r>
                          <a:rPr lang="en-US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𝒃</m:t>
                        </m:r>
                        <m:bar>
                          <m:barPr>
                            <m:pos m:val="top"/>
                            <m:ctrlPr>
                              <a:rPr lang="en-US" b="1" i="1" smtClean="0">
                                <a:solidFill>
                                  <a:srgbClr val="FF6600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</m:ctrlPr>
                          </m:barPr>
                          <m:e>
                            <m:r>
                              <a:rPr lang="en-US" b="1" i="1" smtClean="0">
                                <a:solidFill>
                                  <a:srgbClr val="FF6600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𝒃</m:t>
                            </m:r>
                          </m:e>
                        </m:bar>
                        <m:r>
                          <a:rPr lang="en-US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𝑿</m:t>
                        </m:r>
                      </m:e>
                    </m:d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=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𝟐𝟖𝟖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±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𝟒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 ±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𝟒𝟒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 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𝝁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𝒃</m:t>
                    </m:r>
                  </m:oMath>
                </a14:m>
                <a:r>
                  <a:rPr lang="en-US" b="1" dirty="0" smtClean="0">
                    <a:solidFill>
                      <a:srgbClr val="FF6600"/>
                    </a:solidFill>
                    <a:latin typeface="Arial Unicode MS" pitchFamily="34" charset="-128"/>
                    <a:sym typeface="Wingdings" pitchFamily="2" charset="2"/>
                  </a:rPr>
                  <a:t> </a:t>
                </a:r>
                <a:r>
                  <a:rPr lang="en-US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via fraction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66FF"/>
                        </a:solidFill>
                        <a:latin typeface="Cambria Math"/>
                        <a:sym typeface="Wingdings" pitchFamily="2" charset="2"/>
                      </a:rPr>
                      <m:t>𝐽</m:t>
                    </m:r>
                    <m:r>
                      <a:rPr lang="en-US" b="0" i="1" smtClean="0">
                        <a:solidFill>
                          <a:srgbClr val="0066FF"/>
                        </a:solidFill>
                        <a:latin typeface="Cambria Math"/>
                        <a:sym typeface="Wingdings" pitchFamily="2" charset="2"/>
                      </a:rPr>
                      <m:t>/</m:t>
                    </m:r>
                    <m:r>
                      <m:rPr>
                        <m:sty m:val="p"/>
                      </m:rPr>
                      <a:rPr lang="el-GR" b="0" i="1" smtClean="0">
                        <a:solidFill>
                          <a:srgbClr val="0066FF"/>
                        </a:solidFill>
                        <a:latin typeface="Cambria Math"/>
                        <a:sym typeface="Wingdings" pitchFamily="2" charset="2"/>
                      </a:rPr>
                      <m:t>ψ</m:t>
                    </m:r>
                  </m:oMath>
                </a14:m>
                <a:r>
                  <a:rPr lang="en-US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from b, using (2.9+12.2) nb</a:t>
                </a:r>
                <a:r>
                  <a:rPr lang="en-US" baseline="300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-1</a:t>
                </a:r>
              </a:p>
              <a:p>
                <a:pPr>
                  <a:defRPr/>
                </a:pPr>
                <a:endParaRPr lang="en-US" dirty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𝝈</m:t>
                    </m:r>
                    <m:d>
                      <m:dPr>
                        <m:ctrlP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𝒑𝒑</m:t>
                        </m:r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→</m:t>
                        </m:r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𝒃</m:t>
                        </m:r>
                        <m:bar>
                          <m:barPr>
                            <m:pos m:val="top"/>
                            <m:ctrlPr>
                              <a:rPr lang="en-US" b="1" i="1">
                                <a:solidFill>
                                  <a:srgbClr val="FF6600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</m:ctrlPr>
                          </m:barPr>
                          <m:e>
                            <m:r>
                              <a:rPr lang="en-US" b="1" i="1">
                                <a:solidFill>
                                  <a:srgbClr val="FF6600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𝒃</m:t>
                            </m:r>
                          </m:e>
                        </m:bar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𝑿</m:t>
                        </m:r>
                      </m:e>
                    </m:d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=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𝟐𝟖𝟒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±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𝟐𝟎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 ±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𝟒𝟗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 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𝝁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𝒃</m:t>
                    </m:r>
                  </m:oMath>
                </a14:m>
                <a:r>
                  <a:rPr lang="en-US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via decays of b hadrons into final states containing a D</a:t>
                </a:r>
                <a:r>
                  <a:rPr lang="en-US" baseline="300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0 </a:t>
                </a:r>
                <a:r>
                  <a:rPr lang="en-US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and </a:t>
                </a:r>
                <a:r>
                  <a:rPr lang="en-US" dirty="0" smtClean="0">
                    <a:solidFill>
                      <a:srgbClr val="0066FF"/>
                    </a:solidFill>
                    <a:latin typeface="Symbol" pitchFamily="18" charset="2"/>
                    <a:sym typeface="Wingdings" pitchFamily="2" charset="2"/>
                  </a:rPr>
                  <a:t>m, </a:t>
                </a:r>
                <a:r>
                  <a:rPr lang="en-US" dirty="0" smtClean="0">
                    <a:solidFill>
                      <a:srgbClr val="0066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  <a:sym typeface="Wingdings" pitchFamily="2" charset="2"/>
                  </a:rPr>
                  <a:t>using 5.2 pb</a:t>
                </a:r>
                <a:r>
                  <a:rPr lang="en-US" baseline="30000" dirty="0" smtClean="0">
                    <a:solidFill>
                      <a:srgbClr val="0066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  <a:sym typeface="Wingdings" pitchFamily="2" charset="2"/>
                  </a:rPr>
                  <a:t>-1</a:t>
                </a:r>
                <a:endParaRPr lang="en-US" baseline="30000" dirty="0" smtClean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 marL="285750" indent="-285750">
                  <a:buFont typeface="Wingdings"/>
                  <a:buChar char="à"/>
                  <a:defRPr/>
                </a:pPr>
                <a:endParaRPr lang="en-US" dirty="0" smtClean="0">
                  <a:solidFill>
                    <a:srgbClr val="FF6600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 marL="285750" indent="-285750">
                  <a:buFont typeface="Wingdings"/>
                  <a:buChar char="à"/>
                  <a:defRPr/>
                </a:pPr>
                <a:r>
                  <a:rPr lang="en-US" dirty="0" smtClean="0">
                    <a:solidFill>
                      <a:srgbClr val="FF6600"/>
                    </a:solidFill>
                    <a:latin typeface="Arial Unicode MS" pitchFamily="34" charset="-128"/>
                    <a:sym typeface="Wingdings" pitchFamily="2" charset="2"/>
                  </a:rPr>
                  <a:t>Good agreement with theory predictions</a:t>
                </a:r>
              </a:p>
              <a:p>
                <a:pPr marL="285750" indent="-285750">
                  <a:buFont typeface="Wingdings"/>
                  <a:buChar char="à"/>
                  <a:defRPr/>
                </a:pPr>
                <a:endParaRPr lang="en-US" dirty="0" smtClean="0">
                  <a:solidFill>
                    <a:srgbClr val="FF6600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>
                  <a:defRPr/>
                </a:pPr>
                <a:r>
                  <a:rPr lang="en-US" dirty="0" smtClean="0">
                    <a:solidFill>
                      <a:srgbClr val="00A84C"/>
                    </a:solidFill>
                    <a:latin typeface="Arial Unicode MS" pitchFamily="34" charset="-128"/>
                    <a:sym typeface="Wingdings" pitchFamily="2" charset="2"/>
                  </a:rPr>
                  <a:t>Charm:</a:t>
                </a:r>
              </a:p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𝝈</m:t>
                    </m:r>
                    <m:d>
                      <m:dPr>
                        <m:ctrlP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𝒑𝒑</m:t>
                        </m:r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→</m:t>
                        </m:r>
                        <m:r>
                          <a:rPr lang="en-US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𝒄</m:t>
                        </m:r>
                        <m:bar>
                          <m:barPr>
                            <m:pos m:val="top"/>
                            <m:ctrlPr>
                              <a:rPr lang="en-US" b="1" i="1">
                                <a:solidFill>
                                  <a:srgbClr val="FF6600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</m:ctrlPr>
                          </m:barPr>
                          <m:e>
                            <m:r>
                              <a:rPr lang="en-US" b="1" i="1" smtClean="0">
                                <a:solidFill>
                                  <a:srgbClr val="FF6600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𝒄</m:t>
                            </m:r>
                          </m:e>
                        </m:bar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𝑿</m:t>
                        </m:r>
                      </m:e>
                    </m:d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=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𝟔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.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𝟏𝟎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±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𝟎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.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𝟗𝟑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 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𝒎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𝒃</m:t>
                    </m:r>
                  </m:oMath>
                </a14:m>
                <a:r>
                  <a:rPr lang="en-US" dirty="0" smtClean="0">
                    <a:solidFill>
                      <a:srgbClr val="FF6600"/>
                    </a:solidFill>
                    <a:latin typeface="Arial Unicode MS" pitchFamily="34" charset="-128"/>
                    <a:sym typeface="Wingdings" pitchFamily="2" charset="2"/>
                  </a:rPr>
                  <a:t> </a:t>
                </a:r>
                <a:r>
                  <a:rPr lang="en-US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via decays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solidFill>
                          <a:srgbClr val="0066FF"/>
                        </a:solidFill>
                        <a:latin typeface="Cambria Math"/>
                        <a:sym typeface="Wingdings" pitchFamily="2" charset="2"/>
                      </a:rPr>
                      <m:t>, 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solidFill>
                          <a:srgbClr val="0066FF"/>
                        </a:solidFill>
                        <a:latin typeface="Cambria Math"/>
                        <a:sym typeface="Wingdings" pitchFamily="2" charset="2"/>
                      </a:rPr>
                      <m:t>,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  <m:t>∗+</m:t>
                        </m:r>
                      </m:sup>
                    </m:sSup>
                    <m:r>
                      <a:rPr lang="en-US" b="0" i="1" smtClean="0">
                        <a:solidFill>
                          <a:srgbClr val="0066FF"/>
                        </a:solidFill>
                        <a:latin typeface="Cambria Math"/>
                        <a:sym typeface="Wingdings" pitchFamily="2" charset="2"/>
                      </a:rPr>
                      <m:t>, </m:t>
                    </m:r>
                    <m:r>
                      <a:rPr lang="en-US" b="0" i="1" smtClean="0">
                        <a:solidFill>
                          <a:srgbClr val="0066FF"/>
                        </a:solidFill>
                        <a:latin typeface="Cambria Math"/>
                        <a:sym typeface="Wingdings" pitchFamily="2" charset="2"/>
                      </a:rPr>
                      <m:t>𝐷</m:t>
                    </m:r>
                    <m:sPre>
                      <m:sPrePr>
                        <m:ctrlPr>
                          <a:rPr lang="en-US" i="1">
                            <a:solidFill>
                              <a:srgbClr val="0066FF"/>
                            </a:solidFill>
                            <a:latin typeface="Cambria Math"/>
                          </a:rPr>
                        </m:ctrlPr>
                      </m:sPrePr>
                      <m:sub>
                        <m:r>
                          <a:rPr lang="en-US" b="0" i="1" smtClean="0">
                            <a:solidFill>
                              <a:srgbClr val="0066FF"/>
                            </a:solidFill>
                            <a:latin typeface="Cambria Math"/>
                          </a:rPr>
                          <m:t>𝑠</m:t>
                        </m:r>
                      </m:sub>
                      <m:sup>
                        <m:r>
                          <a:rPr lang="en-US" b="0" i="1">
                            <a:solidFill>
                              <a:srgbClr val="0066FF"/>
                            </a:solidFill>
                            <a:latin typeface="Cambria Math"/>
                          </a:rPr>
                          <m:t>+</m:t>
                        </m:r>
                      </m:sup>
                      <m:e>
                        <m:r>
                          <a:rPr lang="en-US" b="0" i="1">
                            <a:solidFill>
                              <a:srgbClr val="0066FF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b="0" i="1">
                            <a:solidFill>
                              <a:srgbClr val="0066FF"/>
                            </a:solidFill>
                            <a:latin typeface="Cambria Math"/>
                            <a:ea typeface="Cambria Math"/>
                          </a:rPr>
                          <m:t> </m:t>
                        </m:r>
                      </m:e>
                    </m:sPre>
                  </m:oMath>
                </a14:m>
                <a:r>
                  <a:rPr lang="en-US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, using 1.81 nb</a:t>
                </a:r>
                <a:r>
                  <a:rPr lang="en-US" baseline="300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-1 </a:t>
                </a:r>
                <a:r>
                  <a:rPr lang="en-US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 </a:t>
                </a:r>
              </a:p>
              <a:p>
                <a:pPr>
                  <a:defRPr/>
                </a:pPr>
                <a:endParaRPr lang="en-US" dirty="0" smtClean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 marL="285750" indent="-285750">
                  <a:buFont typeface="Wingdings"/>
                  <a:buChar char="à"/>
                  <a:defRPr/>
                </a:pPr>
                <a:r>
                  <a:rPr lang="en-US" dirty="0" smtClean="0">
                    <a:solidFill>
                      <a:srgbClr val="FF6600"/>
                    </a:solidFill>
                    <a:latin typeface="Arial Unicode MS" pitchFamily="34" charset="-128"/>
                    <a:sym typeface="Wingdings" pitchFamily="2" charset="2"/>
                  </a:rPr>
                  <a:t>This is ~20x the value of bb cross-section</a:t>
                </a:r>
              </a:p>
              <a:p>
                <a:pPr marL="285750" indent="-285750">
                  <a:buFont typeface="Wingdings"/>
                  <a:buChar char="à"/>
                  <a:defRPr/>
                </a:pPr>
                <a:endParaRPr lang="en-US" dirty="0">
                  <a:solidFill>
                    <a:srgbClr val="FF6600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>
                  <a:defRPr/>
                </a:pPr>
                <a:endParaRPr lang="en-US" dirty="0" smtClean="0">
                  <a:solidFill>
                    <a:srgbClr val="FF6600"/>
                  </a:solidFill>
                  <a:latin typeface="Arial Unicode MS" pitchFamily="34" charset="-128"/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381" y="1251094"/>
                <a:ext cx="5084872" cy="5476499"/>
              </a:xfrm>
              <a:prstGeom prst="rect">
                <a:avLst/>
              </a:prstGeom>
              <a:blipFill rotWithShape="1">
                <a:blip r:embed="rId3"/>
                <a:stretch>
                  <a:fillRect l="-959" t="-556" r="-20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3861005" y="1911100"/>
            <a:ext cx="23609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solidFill>
                  <a:srgbClr val="FF6600"/>
                </a:solidFill>
              </a:rPr>
              <a:t>[Eur. Phys. J. C71 (2011) 1645]</a:t>
            </a:r>
            <a:endParaRPr lang="en-GB" sz="1200" dirty="0">
              <a:solidFill>
                <a:srgbClr val="FF66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640037" y="3628075"/>
            <a:ext cx="19928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solidFill>
                  <a:srgbClr val="FF6600"/>
                </a:solidFill>
              </a:rPr>
              <a:t>[PLB 694 (2010) 209-216]</a:t>
            </a:r>
            <a:endParaRPr lang="en-GB" sz="1200" dirty="0">
              <a:solidFill>
                <a:srgbClr val="FF66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19152" y="5285395"/>
            <a:ext cx="18469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solidFill>
                  <a:srgbClr val="FF6600"/>
                </a:solidFill>
              </a:rPr>
              <a:t>[LHCb-CONF-2010-013]</a:t>
            </a:r>
            <a:endParaRPr lang="en-GB" sz="1200" dirty="0">
              <a:solidFill>
                <a:srgbClr val="FF66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70460" y="941456"/>
            <a:ext cx="2365150" cy="646331"/>
          </a:xfrm>
          <a:prstGeom prst="rect">
            <a:avLst/>
          </a:prstGeom>
          <a:ln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Analyses performed already in 2010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859135" y="2401438"/>
            <a:ext cx="23609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solidFill>
                  <a:srgbClr val="FF6600"/>
                </a:solidFill>
              </a:rPr>
              <a:t>[Eur. Phys. J. C71 (2011) 1645]</a:t>
            </a:r>
            <a:endParaRPr lang="en-GB" sz="1200" dirty="0">
              <a:solidFill>
                <a:srgbClr val="FF66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171" y="2762073"/>
            <a:ext cx="3462357" cy="2537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877036" y="5239228"/>
            <a:ext cx="30014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Differential LHCb J/</a:t>
            </a:r>
            <a:r>
              <a:rPr lang="el-GR" sz="16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ψ</a:t>
            </a:r>
            <a:r>
              <a:rPr lang="it-IT" sz="16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 from b </a:t>
            </a:r>
            <a:r>
              <a:rPr lang="it-IT" sz="1600" dirty="0" err="1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wrt</a:t>
            </a:r>
            <a:r>
              <a:rPr lang="it-IT" sz="16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 to </a:t>
            </a:r>
            <a:r>
              <a:rPr lang="it-IT" sz="1600" dirty="0" err="1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theorethical</a:t>
            </a:r>
            <a:r>
              <a:rPr lang="it-IT" sz="16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 </a:t>
            </a:r>
            <a:r>
              <a:rPr lang="it-IT" sz="1600" dirty="0" err="1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predictions</a:t>
            </a:r>
            <a:endParaRPr lang="en-GB" sz="1600" dirty="0">
              <a:solidFill>
                <a:srgbClr val="0066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708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2"/>
          <p:cNvSpPr txBox="1">
            <a:spLocks/>
          </p:cNvSpPr>
          <p:nvPr/>
        </p:nvSpPr>
        <p:spPr bwMode="auto">
          <a:xfrm>
            <a:off x="6553200" y="6345238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6B8AED-CBBA-4523-9646-74B8556F7BF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438182" y="274638"/>
            <a:ext cx="7248617" cy="466142"/>
          </a:xfrm>
        </p:spPr>
        <p:txBody>
          <a:bodyPr/>
          <a:lstStyle/>
          <a:p>
            <a:r>
              <a:rPr lang="en-US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Lifetime measurements</a:t>
            </a:r>
            <a:endParaRPr lang="en-US" sz="24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23381" y="1251094"/>
                <a:ext cx="8527108" cy="17729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Lifetime measurements on B decays can help constraining on NP</a:t>
                </a:r>
              </a:p>
              <a:p>
                <a:pPr>
                  <a:defRPr/>
                </a:pPr>
                <a:endParaRPr lang="en-US" dirty="0" smtClean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 pitchFamily="18" charset="0"/>
                        <a:ea typeface="Cambria Math" pitchFamily="18" charset="0"/>
                      </a:rPr>
                      <m:t>𝝉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 pitchFamily="18" charset="0"/>
                        <a:ea typeface="Cambria Math" pitchFamily="18" charset="0"/>
                      </a:rPr>
                      <m:t>(</m:t>
                    </m:r>
                  </m:oMath>
                </a14:m>
                <a:r>
                  <a:rPr lang="en-US" b="1" i="1" dirty="0" smtClean="0">
                    <a:solidFill>
                      <a:srgbClr val="FF6600"/>
                    </a:solidFill>
                    <a:latin typeface="Cambria Math" pitchFamily="18" charset="0"/>
                    <a:ea typeface="Cambria Math" pitchFamily="18" charset="0"/>
                  </a:rPr>
                  <a:t>B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 pitchFamily="18" charset="0"/>
                          </a:rPr>
                        </m:ctrlPr>
                      </m:sPrePr>
                      <m:sub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𝒔</m:t>
                        </m:r>
                      </m:sub>
                      <m:sup>
                        <m:r>
                          <a:rPr lang="en-US" b="1" i="1" smtClean="0">
                            <a:solidFill>
                              <a:srgbClr val="FF6600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𝟎</m:t>
                        </m:r>
                      </m:sup>
                      <m:e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 → </m:t>
                        </m:r>
                        <m:sSup>
                          <m:sSupPr>
                            <m:ctrlPr>
                              <a:rPr lang="en-US" b="1" i="1">
                                <a:solidFill>
                                  <a:srgbClr val="FF6600"/>
                                </a:solidFill>
                                <a:latin typeface="Cambria Math"/>
                                <a:ea typeface="Cambria Math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rgbClr val="FF6600"/>
                                </a:solidFill>
                                <a:latin typeface="Cambria Math" pitchFamily="18" charset="0"/>
                                <a:ea typeface="Cambria Math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b="1" i="1">
                                <a:solidFill>
                                  <a:srgbClr val="FF6600"/>
                                </a:solidFill>
                                <a:latin typeface="Cambria Math" pitchFamily="18" charset="0"/>
                                <a:ea typeface="Cambria Math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b="1" i="1">
                                <a:solidFill>
                                  <a:srgbClr val="FF6600"/>
                                </a:solidFill>
                                <a:latin typeface="Cambria Math"/>
                                <a:ea typeface="Cambria Math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rgbClr val="FF6600"/>
                                </a:solidFill>
                                <a:latin typeface="Cambria Math" pitchFamily="18" charset="0"/>
                                <a:ea typeface="Cambria Math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b="1" i="1">
                                <a:solidFill>
                                  <a:srgbClr val="FF6600"/>
                                </a:solidFill>
                                <a:latin typeface="Cambria Math" pitchFamily="18" charset="0"/>
                                <a:ea typeface="Cambria Math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rgbClr val="FF6600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)=</m:t>
                        </m:r>
                        <m:r>
                          <a:rPr lang="en-US" b="1" i="1" smtClean="0">
                            <a:solidFill>
                              <a:srgbClr val="FF6600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𝟏</m:t>
                        </m:r>
                        <m:r>
                          <a:rPr lang="en-US" b="1" i="1" smtClean="0">
                            <a:solidFill>
                              <a:srgbClr val="FF6600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.</m:t>
                        </m:r>
                        <m:r>
                          <a:rPr lang="en-US" b="1" i="1" smtClean="0">
                            <a:solidFill>
                              <a:srgbClr val="FF6600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𝟒𝟒</m:t>
                        </m:r>
                        <m:r>
                          <a:rPr lang="en-US" b="1" i="1" smtClean="0">
                            <a:solidFill>
                              <a:srgbClr val="FF6600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 ±</m:t>
                        </m:r>
                        <m:r>
                          <a:rPr lang="en-US" b="1" i="1" smtClean="0">
                            <a:solidFill>
                              <a:srgbClr val="FF6600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𝟎</m:t>
                        </m:r>
                        <m:r>
                          <a:rPr lang="en-US" b="1" i="1" smtClean="0">
                            <a:solidFill>
                              <a:srgbClr val="FF6600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.</m:t>
                        </m:r>
                        <m:r>
                          <a:rPr lang="en-US" b="1" i="1" smtClean="0">
                            <a:solidFill>
                              <a:srgbClr val="FF6600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𝟏𝟎</m:t>
                        </m:r>
                        <m:r>
                          <a:rPr lang="en-US" b="1" i="1" smtClean="0">
                            <a:solidFill>
                              <a:srgbClr val="FF6600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 ±</m:t>
                        </m:r>
                        <m:r>
                          <a:rPr lang="en-US" b="1" i="1" smtClean="0">
                            <a:solidFill>
                              <a:srgbClr val="FF6600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𝟎</m:t>
                        </m:r>
                        <m:r>
                          <a:rPr lang="en-US" b="1" i="1" smtClean="0">
                            <a:solidFill>
                              <a:srgbClr val="FF6600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.</m:t>
                        </m:r>
                        <m:r>
                          <a:rPr lang="en-US" b="1" i="1" smtClean="0">
                            <a:solidFill>
                              <a:srgbClr val="FF6600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𝟎𝟏</m:t>
                        </m:r>
                        <m:r>
                          <a:rPr lang="en-US" b="1" i="1" smtClean="0">
                            <a:solidFill>
                              <a:srgbClr val="FF6600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 </m:t>
                        </m:r>
                        <m:r>
                          <a:rPr lang="en-US" b="1" i="1" smtClean="0">
                            <a:solidFill>
                              <a:srgbClr val="FF6600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𝒑𝒔</m:t>
                        </m:r>
                      </m:e>
                    </m:sPre>
                  </m:oMath>
                </a14:m>
                <a:r>
                  <a:rPr lang="en-US" b="1" i="1" dirty="0" smtClean="0">
                    <a:solidFill>
                      <a:srgbClr val="0066FF"/>
                    </a:solidFill>
                    <a:latin typeface="Cambria Math" pitchFamily="18" charset="0"/>
                    <a:ea typeface="Cambria Math" pitchFamily="18" charset="0"/>
                    <a:sym typeface="Wingdings" pitchFamily="2" charset="2"/>
                  </a:rPr>
                  <a:t>  </a:t>
                </a:r>
                <a:r>
                  <a:rPr lang="en-US" dirty="0" smtClean="0">
                    <a:solidFill>
                      <a:srgbClr val="0066FF"/>
                    </a:solidFill>
                    <a:latin typeface="Cambria Math" pitchFamily="18" charset="0"/>
                    <a:ea typeface="Cambria Math" pitchFamily="18" charset="0"/>
                    <a:sym typeface="Wingdings" pitchFamily="2" charset="2"/>
                  </a:rPr>
                  <a:t>from LHCb</a:t>
                </a:r>
                <a:endParaRPr lang="en-US" b="1" i="1" dirty="0" smtClean="0">
                  <a:solidFill>
                    <a:srgbClr val="0066FF"/>
                  </a:solidFill>
                  <a:latin typeface="Cambria Math" pitchFamily="18" charset="0"/>
                  <a:ea typeface="Cambria Math" pitchFamily="18" charset="0"/>
                  <a:sym typeface="Wingdings" pitchFamily="2" charset="2"/>
                </a:endParaRPr>
              </a:p>
              <a:p>
                <a:pPr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</a:rPr>
                          <m:t>𝝉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 pitchFamily="18" charset="0"/>
                          </a:rPr>
                          <m:t>𝑪𝑫𝑭</m:t>
                        </m:r>
                      </m:sub>
                    </m:sSub>
                    <m:r>
                      <a:rPr lang="en-US" b="1" i="1">
                        <a:solidFill>
                          <a:srgbClr val="FF6600"/>
                        </a:solidFill>
                        <a:latin typeface="Cambria Math" pitchFamily="18" charset="0"/>
                        <a:ea typeface="Cambria Math" pitchFamily="18" charset="0"/>
                      </a:rPr>
                      <m:t>(</m:t>
                    </m:r>
                  </m:oMath>
                </a14:m>
                <a:r>
                  <a:rPr lang="en-US" b="1" i="1" dirty="0">
                    <a:solidFill>
                      <a:srgbClr val="FF6600"/>
                    </a:solidFill>
                    <a:latin typeface="Cambria Math" pitchFamily="18" charset="0"/>
                    <a:ea typeface="Cambria Math" pitchFamily="18" charset="0"/>
                  </a:rPr>
                  <a:t>B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 pitchFamily="18" charset="0"/>
                          </a:rPr>
                        </m:ctrlPr>
                      </m:sPrePr>
                      <m:sub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𝒔</m:t>
                        </m:r>
                      </m:sub>
                      <m:sup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𝟎</m:t>
                        </m:r>
                      </m:sup>
                      <m:e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 → </m:t>
                        </m:r>
                        <m:sSup>
                          <m:sSupPr>
                            <m:ctrlPr>
                              <a:rPr lang="en-US" b="1" i="1">
                                <a:solidFill>
                                  <a:srgbClr val="FF6600"/>
                                </a:solidFill>
                                <a:latin typeface="Cambria Math"/>
                                <a:ea typeface="Cambria Math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rgbClr val="FF6600"/>
                                </a:solidFill>
                                <a:latin typeface="Cambria Math" pitchFamily="18" charset="0"/>
                                <a:ea typeface="Cambria Math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b="1" i="1">
                                <a:solidFill>
                                  <a:srgbClr val="FF6600"/>
                                </a:solidFill>
                                <a:latin typeface="Cambria Math" pitchFamily="18" charset="0"/>
                                <a:ea typeface="Cambria Math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b="1" i="1">
                                <a:solidFill>
                                  <a:srgbClr val="FF6600"/>
                                </a:solidFill>
                                <a:latin typeface="Cambria Math"/>
                                <a:ea typeface="Cambria Math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rgbClr val="FF6600"/>
                                </a:solidFill>
                                <a:latin typeface="Cambria Math" pitchFamily="18" charset="0"/>
                                <a:ea typeface="Cambria Math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b="1" i="1">
                                <a:solidFill>
                                  <a:srgbClr val="FF6600"/>
                                </a:solidFill>
                                <a:latin typeface="Cambria Math" pitchFamily="18" charset="0"/>
                                <a:ea typeface="Cambria Math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)=</m:t>
                        </m:r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𝟏</m:t>
                        </m:r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.</m:t>
                        </m:r>
                        <m:r>
                          <a:rPr lang="en-US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 pitchFamily="18" charset="0"/>
                          </a:rPr>
                          <m:t>𝟓𝟑</m:t>
                        </m:r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 ±</m:t>
                        </m:r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𝟎</m:t>
                        </m:r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.</m:t>
                        </m:r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𝟏𝟖</m:t>
                        </m:r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 ±</m:t>
                        </m:r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𝟎</m:t>
                        </m:r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.</m:t>
                        </m:r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𝟎𝟐</m:t>
                        </m:r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 </m:t>
                        </m:r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𝒑𝒔</m:t>
                        </m:r>
                      </m:e>
                    </m:sPre>
                  </m:oMath>
                </a14:m>
                <a:r>
                  <a:rPr lang="en-US" i="1" dirty="0" smtClean="0">
                    <a:solidFill>
                      <a:srgbClr val="0066FF"/>
                    </a:solidFill>
                    <a:latin typeface="Cambria Math" pitchFamily="18" charset="0"/>
                    <a:ea typeface="Cambria Math" pitchFamily="18" charset="0"/>
                    <a:sym typeface="Wingdings" pitchFamily="2" charset="2"/>
                  </a:rPr>
                  <a:t> </a:t>
                </a:r>
                <a:r>
                  <a:rPr lang="en-US" dirty="0" smtClean="0">
                    <a:solidFill>
                      <a:srgbClr val="0066FF"/>
                    </a:solidFill>
                    <a:latin typeface="Cambria Math" pitchFamily="18" charset="0"/>
                    <a:ea typeface="Cambria Math" pitchFamily="18" charset="0"/>
                    <a:sym typeface="Wingdings" pitchFamily="2" charset="2"/>
                  </a:rPr>
                  <a:t>from CDF</a:t>
                </a:r>
              </a:p>
              <a:p>
                <a:pPr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</a:rPr>
                          <m:t>𝝉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</a:rPr>
                          <m:t>𝑺𝑴</m:t>
                        </m:r>
                      </m:sub>
                    </m:sSub>
                    <m:r>
                      <a:rPr lang="en-US" b="1" i="1">
                        <a:solidFill>
                          <a:srgbClr val="FF6600"/>
                        </a:solidFill>
                        <a:latin typeface="Cambria Math" pitchFamily="18" charset="0"/>
                        <a:ea typeface="Cambria Math" pitchFamily="18" charset="0"/>
                      </a:rPr>
                      <m:t>(</m:t>
                    </m:r>
                  </m:oMath>
                </a14:m>
                <a:r>
                  <a:rPr lang="en-US" b="1" i="1" dirty="0">
                    <a:solidFill>
                      <a:srgbClr val="FF6600"/>
                    </a:solidFill>
                    <a:latin typeface="Cambria Math" pitchFamily="18" charset="0"/>
                    <a:ea typeface="Cambria Math" pitchFamily="18" charset="0"/>
                  </a:rPr>
                  <a:t>B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 pitchFamily="18" charset="0"/>
                          </a:rPr>
                        </m:ctrlPr>
                      </m:sPrePr>
                      <m:sub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𝒔</m:t>
                        </m:r>
                      </m:sub>
                      <m:sup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𝟎</m:t>
                        </m:r>
                      </m:sup>
                      <m:e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 → </m:t>
                        </m:r>
                        <m:sSup>
                          <m:sSupPr>
                            <m:ctrlPr>
                              <a:rPr lang="en-US" b="1" i="1">
                                <a:solidFill>
                                  <a:srgbClr val="FF6600"/>
                                </a:solidFill>
                                <a:latin typeface="Cambria Math"/>
                                <a:ea typeface="Cambria Math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rgbClr val="FF6600"/>
                                </a:solidFill>
                                <a:latin typeface="Cambria Math" pitchFamily="18" charset="0"/>
                                <a:ea typeface="Cambria Math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b="1" i="1">
                                <a:solidFill>
                                  <a:srgbClr val="FF6600"/>
                                </a:solidFill>
                                <a:latin typeface="Cambria Math" pitchFamily="18" charset="0"/>
                                <a:ea typeface="Cambria Math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b="1" i="1">
                                <a:solidFill>
                                  <a:srgbClr val="FF6600"/>
                                </a:solidFill>
                                <a:latin typeface="Cambria Math"/>
                                <a:ea typeface="Cambria Math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rgbClr val="FF6600"/>
                                </a:solidFill>
                                <a:latin typeface="Cambria Math" pitchFamily="18" charset="0"/>
                                <a:ea typeface="Cambria Math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b="1" i="1">
                                <a:solidFill>
                                  <a:srgbClr val="FF6600"/>
                                </a:solidFill>
                                <a:latin typeface="Cambria Math" pitchFamily="18" charset="0"/>
                                <a:ea typeface="Cambria Math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)=</m:t>
                        </m:r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𝟏</m:t>
                        </m:r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.</m:t>
                        </m:r>
                        <m:r>
                          <a:rPr lang="en-US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 pitchFamily="18" charset="0"/>
                          </a:rPr>
                          <m:t>𝟑𝟗</m:t>
                        </m:r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 ±</m:t>
                        </m:r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𝟎</m:t>
                        </m:r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.</m:t>
                        </m:r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𝟎𝟑𝟐</m:t>
                        </m:r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 </m:t>
                        </m:r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𝒑𝒔</m:t>
                        </m:r>
                      </m:e>
                    </m:sPre>
                  </m:oMath>
                </a14:m>
                <a:r>
                  <a:rPr lang="en-US" i="1" dirty="0">
                    <a:solidFill>
                      <a:srgbClr val="0066FF"/>
                    </a:solidFill>
                    <a:latin typeface="Cambria Math" pitchFamily="18" charset="0"/>
                    <a:ea typeface="Cambria Math" pitchFamily="18" charset="0"/>
                    <a:sym typeface="Wingdings" pitchFamily="2" charset="2"/>
                  </a:rPr>
                  <a:t> </a:t>
                </a:r>
                <a:r>
                  <a:rPr lang="en-US" dirty="0">
                    <a:solidFill>
                      <a:srgbClr val="0066FF"/>
                    </a:solidFill>
                    <a:latin typeface="Cambria Math" pitchFamily="18" charset="0"/>
                    <a:ea typeface="Cambria Math" pitchFamily="18" charset="0"/>
                    <a:sym typeface="Wingdings" pitchFamily="2" charset="2"/>
                  </a:rPr>
                  <a:t>from </a:t>
                </a:r>
                <a:r>
                  <a:rPr lang="en-US" dirty="0" smtClean="0">
                    <a:solidFill>
                      <a:srgbClr val="0066FF"/>
                    </a:solidFill>
                    <a:latin typeface="Cambria Math" pitchFamily="18" charset="0"/>
                    <a:ea typeface="Cambria Math" pitchFamily="18" charset="0"/>
                    <a:sym typeface="Wingdings" pitchFamily="2" charset="2"/>
                  </a:rPr>
                  <a:t>SM</a:t>
                </a:r>
                <a:endParaRPr lang="en-US" dirty="0">
                  <a:solidFill>
                    <a:srgbClr val="0066FF"/>
                  </a:solidFill>
                  <a:latin typeface="Cambria Math" pitchFamily="18" charset="0"/>
                  <a:ea typeface="Cambria Math" pitchFamily="18" charset="0"/>
                  <a:sym typeface="Wingdings" pitchFamily="2" charset="2"/>
                </a:endParaRPr>
              </a:p>
              <a:p>
                <a:pPr>
                  <a:defRPr/>
                </a:pPr>
                <a:endParaRPr lang="en-US" dirty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381" y="1251094"/>
                <a:ext cx="8527108" cy="1772986"/>
              </a:xfrm>
              <a:prstGeom prst="rect">
                <a:avLst/>
              </a:prstGeom>
              <a:blipFill rotWithShape="1">
                <a:blip r:embed="rId3"/>
                <a:stretch>
                  <a:fillRect l="-572" t="-17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6208450" y="1839038"/>
            <a:ext cx="15145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solidFill>
                  <a:srgbClr val="FF6600"/>
                </a:solidFill>
              </a:rPr>
              <a:t>[arXiv:1111.0521v2]</a:t>
            </a:r>
            <a:endParaRPr lang="en-GB" sz="1200" dirty="0">
              <a:solidFill>
                <a:srgbClr val="FF66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206302" y="2132539"/>
            <a:ext cx="15840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solidFill>
                  <a:srgbClr val="FF6600"/>
                </a:solidFill>
              </a:rPr>
              <a:t>[CDF note 06-01-26]</a:t>
            </a:r>
            <a:endParaRPr lang="en-GB" sz="1200" dirty="0">
              <a:solidFill>
                <a:srgbClr val="FF66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04154" y="2426608"/>
            <a:ext cx="22150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solidFill>
                  <a:srgbClr val="FF6600"/>
                </a:solidFill>
              </a:rPr>
              <a:t>[Eur. Phys. J. C71:1532,2011]</a:t>
            </a:r>
            <a:endParaRPr lang="en-GB" sz="1200" dirty="0">
              <a:solidFill>
                <a:srgbClr val="FF66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54088" y="3822106"/>
            <a:ext cx="1790163" cy="1200329"/>
          </a:xfrm>
          <a:prstGeom prst="rect">
            <a:avLst/>
          </a:prstGeom>
          <a:ln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Analyses performed already in </a:t>
            </a:r>
            <a:r>
              <a:rPr lang="en-US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2010</a:t>
            </a:r>
          </a:p>
          <a:p>
            <a:pPr algn="ctr">
              <a:defRPr/>
            </a:pPr>
            <a:r>
              <a:rPr lang="en-US" dirty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w</a:t>
            </a:r>
            <a:r>
              <a:rPr lang="en-US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ith 37 pb</a:t>
            </a:r>
            <a:r>
              <a:rPr lang="en-US" baseline="300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-1</a:t>
            </a:r>
            <a:endParaRPr lang="en-US" baseline="30000" dirty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43" y="3246800"/>
            <a:ext cx="3128561" cy="235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512" y="3277377"/>
            <a:ext cx="2945802" cy="229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220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2"/>
          <p:cNvSpPr txBox="1">
            <a:spLocks/>
          </p:cNvSpPr>
          <p:nvPr/>
        </p:nvSpPr>
        <p:spPr bwMode="auto">
          <a:xfrm>
            <a:off x="6553200" y="6345238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6B8AED-CBBA-4523-9646-74B8556F7BF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509486" y="419778"/>
            <a:ext cx="7177314" cy="466142"/>
          </a:xfrm>
        </p:spPr>
        <p:txBody>
          <a:bodyPr/>
          <a:lstStyle/>
          <a:p>
            <a:r>
              <a:rPr lang="en-US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LHCb experiment at the LHC</a:t>
            </a:r>
            <a:endParaRPr lang="en-US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" name="Picture 1" descr="G:\Experiments\Lhcb\group\TFC\Federico\Presentation\Material\Plan-de-coupe-du-LHC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5871" y="1108316"/>
            <a:ext cx="7284465" cy="5496404"/>
          </a:xfrm>
          <a:prstGeom prst="rect">
            <a:avLst/>
          </a:prstGeom>
          <a:noFill/>
        </p:spPr>
      </p:pic>
      <p:sp>
        <p:nvSpPr>
          <p:cNvPr id="2" name="Oval 1"/>
          <p:cNvSpPr/>
          <p:nvPr/>
        </p:nvSpPr>
        <p:spPr>
          <a:xfrm rot="1935345">
            <a:off x="3585992" y="4226001"/>
            <a:ext cx="906415" cy="733131"/>
          </a:xfrm>
          <a:prstGeom prst="ellipse">
            <a:avLst/>
          </a:prstGeom>
          <a:solidFill>
            <a:srgbClr val="FFFF00">
              <a:alpha val="3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983490" y="5042782"/>
            <a:ext cx="3901906" cy="68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  <a:defRPr/>
            </a:pPr>
            <a:r>
              <a:rPr lang="en-US" sz="1600" b="1" dirty="0" smtClean="0">
                <a:solidFill>
                  <a:srgbClr val="FFFF00"/>
                </a:solidFill>
                <a:latin typeface="Arial Unicode MS" pitchFamily="34" charset="-128"/>
              </a:rPr>
              <a:t>LHCb is a collaboration of ~700 authors from 15 countries and 54 institutes</a:t>
            </a:r>
            <a:endParaRPr lang="it-IT" sz="1600" b="1" dirty="0" smtClean="0">
              <a:solidFill>
                <a:srgbClr val="FFFF00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493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135" y="2696321"/>
            <a:ext cx="3205312" cy="248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lide Number Placeholder 32"/>
          <p:cNvSpPr txBox="1">
            <a:spLocks/>
          </p:cNvSpPr>
          <p:nvPr/>
        </p:nvSpPr>
        <p:spPr bwMode="auto">
          <a:xfrm>
            <a:off x="6553200" y="6345238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6B8AED-CBBA-4523-9646-74B8556F7BF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438182" y="274638"/>
            <a:ext cx="7248617" cy="466142"/>
          </a:xfrm>
        </p:spPr>
        <p:txBody>
          <a:bodyPr/>
          <a:lstStyle/>
          <a:p>
            <a:r>
              <a:rPr lang="en-US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EW measurements</a:t>
            </a:r>
            <a:endParaRPr lang="en-US" sz="24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23381" y="1251094"/>
                <a:ext cx="8527108" cy="60715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LHCb can help constraining PDFs</a:t>
                </a:r>
              </a:p>
              <a:p>
                <a:pPr marL="285750" indent="-285750">
                  <a:buFont typeface="Wingdings"/>
                  <a:buChar char="à"/>
                  <a:defRPr/>
                </a:pPr>
                <a:r>
                  <a:rPr lang="en-US" sz="14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uncertainties mostly coming from </a:t>
                </a:r>
                <a:r>
                  <a:rPr lang="en-US" sz="14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parton</a:t>
                </a:r>
                <a:r>
                  <a:rPr lang="en-US" sz="14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distributions functions</a:t>
                </a:r>
              </a:p>
              <a:p>
                <a:pPr marL="285750" indent="-285750">
                  <a:buFont typeface="Wingdings"/>
                  <a:buChar char="à"/>
                  <a:defRPr/>
                </a:pPr>
                <a:r>
                  <a:rPr lang="it-IT" sz="1400" dirty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c</a:t>
                </a:r>
                <a:r>
                  <a:rPr lang="it-IT" sz="14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an be </a:t>
                </a:r>
                <a:r>
                  <a:rPr lang="it-IT" sz="14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constrainted</a:t>
                </a:r>
                <a:r>
                  <a:rPr lang="it-IT" sz="14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</a:t>
                </a:r>
                <a:r>
                  <a:rPr lang="it-IT" sz="14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using</a:t>
                </a:r>
                <a:r>
                  <a:rPr lang="it-IT" sz="14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W </a:t>
                </a:r>
                <a:r>
                  <a:rPr lang="it-IT" sz="14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asymmetries</a:t>
                </a:r>
                <a:r>
                  <a:rPr lang="it-IT" sz="14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vs </a:t>
                </a:r>
                <a:r>
                  <a:rPr lang="it-IT" sz="14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pseudorapidity</a:t>
                </a:r>
                <a:endParaRPr lang="it-IT" sz="1400" dirty="0" smtClean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 marL="285750" indent="-285750">
                  <a:buFont typeface="Wingdings"/>
                  <a:buChar char="à"/>
                  <a:defRPr/>
                </a:pPr>
                <a:endParaRPr lang="en-US" sz="1400" dirty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00A84C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𝒁</m:t>
                    </m:r>
                    <m:r>
                      <a:rPr lang="en-US" b="1" i="1" smtClean="0">
                        <a:solidFill>
                          <a:srgbClr val="00A84C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→ </m:t>
                    </m:r>
                    <m:r>
                      <a:rPr lang="en-US" b="1" i="1" smtClean="0">
                        <a:solidFill>
                          <a:srgbClr val="00A84C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𝝁𝝁</m:t>
                    </m:r>
                  </m:oMath>
                </a14:m>
                <a:r>
                  <a:rPr lang="en-US" b="1" i="1" dirty="0" smtClean="0">
                    <a:solidFill>
                      <a:srgbClr val="00A84C"/>
                    </a:solidFill>
                    <a:latin typeface="Cambria Math"/>
                    <a:ea typeface="Cambria Math"/>
                    <a:sym typeface="Wingdings" pitchFamily="2" charset="2"/>
                  </a:rPr>
                  <a:t> </a:t>
                </a:r>
                <a:r>
                  <a:rPr lang="en-US" dirty="0" smtClean="0">
                    <a:solidFill>
                      <a:srgbClr val="00A84C"/>
                    </a:solidFill>
                    <a:latin typeface="Cambria Math"/>
                    <a:ea typeface="Cambria Math"/>
                    <a:sym typeface="Wingdings" pitchFamily="2" charset="2"/>
                  </a:rPr>
                  <a:t>and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00A84C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 </m:t>
                    </m:r>
                    <m:r>
                      <a:rPr lang="en-US" b="1" i="1" smtClean="0">
                        <a:solidFill>
                          <a:srgbClr val="00A84C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𝑾</m:t>
                    </m:r>
                    <m:r>
                      <a:rPr lang="en-US" b="1" i="1" smtClean="0">
                        <a:solidFill>
                          <a:srgbClr val="00A84C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→ </m:t>
                    </m:r>
                    <m:r>
                      <a:rPr lang="en-US" b="1" i="1" smtClean="0">
                        <a:solidFill>
                          <a:srgbClr val="00A84C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𝝁𝝂</m:t>
                    </m:r>
                  </m:oMath>
                </a14:m>
                <a:r>
                  <a:rPr lang="en-US" b="1" i="1" dirty="0" smtClean="0">
                    <a:solidFill>
                      <a:srgbClr val="00A84C"/>
                    </a:solidFill>
                    <a:latin typeface="Cambria Math"/>
                    <a:ea typeface="Cambria Math"/>
                    <a:sym typeface="Wingdings" pitchFamily="2" charset="2"/>
                  </a:rPr>
                  <a:t>  </a:t>
                </a:r>
                <a:r>
                  <a:rPr lang="en-US" dirty="0" smtClean="0">
                    <a:solidFill>
                      <a:srgbClr val="00A84C"/>
                    </a:solidFill>
                    <a:latin typeface="Cambria Math"/>
                    <a:ea typeface="Cambria Math"/>
                    <a:sym typeface="Wingdings" pitchFamily="2" charset="2"/>
                  </a:rPr>
                  <a:t>with 37.1 pb</a:t>
                </a:r>
                <a:r>
                  <a:rPr lang="en-US" baseline="30000" dirty="0" smtClean="0">
                    <a:solidFill>
                      <a:srgbClr val="00A84C"/>
                    </a:solidFill>
                    <a:latin typeface="Cambria Math"/>
                    <a:ea typeface="Cambria Math"/>
                    <a:sym typeface="Wingdings" pitchFamily="2" charset="2"/>
                  </a:rPr>
                  <a:t>-1 </a:t>
                </a:r>
                <a:r>
                  <a:rPr lang="en-US" dirty="0" smtClean="0">
                    <a:solidFill>
                      <a:srgbClr val="00A84C"/>
                    </a:solidFill>
                    <a:latin typeface="Cambria Math"/>
                    <a:ea typeface="Cambria Math"/>
                    <a:sym typeface="Wingdings" pitchFamily="2" charset="2"/>
                  </a:rPr>
                  <a:t> in 2010</a:t>
                </a:r>
              </a:p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𝝈</m:t>
                    </m:r>
                    <m:d>
                      <m:dPr>
                        <m:ctrlP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𝒁</m:t>
                        </m:r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→</m:t>
                        </m:r>
                        <m:r>
                          <a:rPr lang="en-US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 </m:t>
                        </m:r>
                        <m:sSup>
                          <m:sSupPr>
                            <m:ctrlPr>
                              <a:rPr lang="en-US" b="1" i="1" smtClean="0">
                                <a:solidFill>
                                  <a:srgbClr val="FF6600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rgbClr val="FF6600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𝝁</m:t>
                            </m:r>
                          </m:e>
                          <m:sup>
                            <m:r>
                              <a:rPr lang="en-US" b="1" i="1" smtClean="0">
                                <a:solidFill>
                                  <a:srgbClr val="FF6600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b="1" i="1" smtClean="0">
                                <a:solidFill>
                                  <a:srgbClr val="FF6600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rgbClr val="FF6600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𝝁</m:t>
                            </m:r>
                          </m:e>
                          <m:sup>
                            <m:r>
                              <a:rPr lang="en-US" b="1" i="1" smtClean="0">
                                <a:solidFill>
                                  <a:srgbClr val="FF6600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=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𝟕𝟒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.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𝟗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±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𝟏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.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𝟔</m:t>
                    </m:r>
                    <m:d>
                      <m:dPr>
                        <m:ctrlPr>
                          <a:rPr lang="en-US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𝒔𝒕𝒂𝒕</m:t>
                        </m:r>
                      </m:e>
                    </m:d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±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𝟑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.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𝟖</m:t>
                    </m:r>
                    <m:d>
                      <m:dPr>
                        <m:ctrlPr>
                          <a:rPr lang="en-US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𝒔𝒚𝒔</m:t>
                        </m:r>
                      </m:e>
                    </m:d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±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𝟐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.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𝟔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(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𝒍𝒖𝒎𝒊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) 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𝒑𝒃</m:t>
                    </m:r>
                  </m:oMath>
                </a14:m>
                <a:r>
                  <a:rPr lang="en-US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 </a:t>
                </a:r>
              </a:p>
              <a:p>
                <a:pPr>
                  <a:defRPr/>
                </a:pPr>
                <a:endParaRPr lang="en-US" dirty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FF6600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𝝈</m:t>
                        </m:r>
                      </m:e>
                      <m:sub>
                        <m:sSup>
                          <m:sSupPr>
                            <m:ctrlPr>
                              <a:rPr lang="en-US" b="1" i="1" smtClean="0">
                                <a:solidFill>
                                  <a:srgbClr val="FF6600"/>
                                </a:solidFill>
                                <a:latin typeface="Cambria Math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rgbClr val="FF6600"/>
                                </a:solidFill>
                                <a:latin typeface="Cambria Math"/>
                                <a:sym typeface="Wingdings" pitchFamily="2" charset="2"/>
                              </a:rPr>
                              <m:t>𝑾</m:t>
                            </m:r>
                          </m:e>
                          <m:sup>
                            <m:r>
                              <a:rPr lang="en-US" b="1" i="1" smtClean="0">
                                <a:solidFill>
                                  <a:srgbClr val="FF6600"/>
                                </a:solidFill>
                                <a:latin typeface="Cambria Math"/>
                                <a:sym typeface="Wingdings" pitchFamily="2" charset="2"/>
                              </a:rPr>
                              <m:t>+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en-US" b="1" i="1" smtClean="0">
                            <a:solidFill>
                              <a:srgbClr val="FF6600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rgbClr val="FF6600"/>
                            </a:solidFill>
                            <a:latin typeface="Cambria Math"/>
                            <a:sym typeface="Wingdings" pitchFamily="2" charset="2"/>
                          </a:rPr>
                          <m:t>+</m:t>
                        </m:r>
                      </m:e>
                    </m:d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sym typeface="Wingdings" pitchFamily="2" charset="2"/>
                      </a:rPr>
                      <m:t>=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sym typeface="Wingdings" pitchFamily="2" charset="2"/>
                      </a:rPr>
                      <m:t>𝟖𝟎𝟖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sym typeface="Wingdings" pitchFamily="2" charset="2"/>
                      </a:rPr>
                      <m:t> ±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𝟕</m:t>
                    </m:r>
                    <m:d>
                      <m:dPr>
                        <m:ctrlPr>
                          <a:rPr lang="en-US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𝒔𝒕𝒂𝒕</m:t>
                        </m:r>
                      </m:e>
                    </m:d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±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𝟐𝟗</m:t>
                    </m:r>
                    <m:d>
                      <m:dPr>
                        <m:ctrlPr>
                          <a:rPr lang="en-US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𝒔𝒚𝒔</m:t>
                        </m:r>
                      </m:e>
                    </m:d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±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𝟐𝟖</m:t>
                    </m:r>
                    <m:d>
                      <m:dPr>
                        <m:ctrlPr>
                          <a:rPr lang="en-US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𝒍𝒖𝒎𝒊</m:t>
                        </m:r>
                      </m:e>
                    </m:d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 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𝒑𝒃</m:t>
                    </m:r>
                  </m:oMath>
                </a14:m>
                <a:r>
                  <a:rPr lang="en-US" b="1" dirty="0" smtClean="0">
                    <a:solidFill>
                      <a:srgbClr val="FF6600"/>
                    </a:solidFill>
                    <a:latin typeface="Arial Unicode MS" pitchFamily="34" charset="-128"/>
                    <a:sym typeface="Wingdings" pitchFamily="2" charset="2"/>
                  </a:rPr>
                  <a:t> </a:t>
                </a:r>
              </a:p>
              <a:p>
                <a:pPr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𝝈</m:t>
                        </m:r>
                      </m:e>
                      <m:sub>
                        <m:sSup>
                          <m:sSupPr>
                            <m:ctrlPr>
                              <a:rPr lang="en-US" b="1" i="1">
                                <a:solidFill>
                                  <a:srgbClr val="FF6600"/>
                                </a:solidFill>
                                <a:latin typeface="Cambria Math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rgbClr val="FF6600"/>
                                </a:solidFill>
                                <a:latin typeface="Cambria Math"/>
                                <a:sym typeface="Wingdings" pitchFamily="2" charset="2"/>
                              </a:rPr>
                              <m:t>𝑾</m:t>
                            </m:r>
                          </m:e>
                          <m:sup>
                            <m:r>
                              <a:rPr lang="en-US" b="1" i="1" smtClean="0">
                                <a:solidFill>
                                  <a:srgbClr val="FF6600"/>
                                </a:solidFill>
                                <a:latin typeface="Cambria Math"/>
                                <a:sym typeface="Wingdings" pitchFamily="2" charset="2"/>
                              </a:rPr>
                              <m:t>−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rgbClr val="FF6600"/>
                            </a:solidFill>
                            <a:latin typeface="Cambria Math"/>
                            <a:sym typeface="Wingdings" pitchFamily="2" charset="2"/>
                          </a:rPr>
                          <m:t>−</m:t>
                        </m:r>
                      </m:e>
                    </m:d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sym typeface="Wingdings" pitchFamily="2" charset="2"/>
                      </a:rPr>
                      <m:t>=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sym typeface="Wingdings" pitchFamily="2" charset="2"/>
                      </a:rPr>
                      <m:t>𝟔𝟑𝟒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sym typeface="Wingdings" pitchFamily="2" charset="2"/>
                      </a:rPr>
                      <m:t> 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±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𝟕</m:t>
                    </m:r>
                    <m:d>
                      <m:dPr>
                        <m:ctrlP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𝒔𝒕𝒂𝒕</m:t>
                        </m:r>
                      </m:e>
                    </m:d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±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𝟐𝟏</m:t>
                    </m:r>
                    <m:d>
                      <m:dPr>
                        <m:ctrlP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𝒔𝒚𝒔</m:t>
                        </m:r>
                      </m:e>
                    </m:d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±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𝟐𝟐</m:t>
                    </m:r>
                    <m:d>
                      <m:dPr>
                        <m:ctrlP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𝒍𝒖𝒎𝒊</m:t>
                        </m:r>
                      </m:e>
                    </m:d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 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𝒑𝒃</m:t>
                    </m:r>
                  </m:oMath>
                </a14:m>
                <a:r>
                  <a:rPr lang="en-US" b="1" dirty="0" smtClean="0">
                    <a:solidFill>
                      <a:srgbClr val="FF6600"/>
                    </a:solidFill>
                    <a:latin typeface="Arial Unicode MS" pitchFamily="34" charset="-128"/>
                    <a:sym typeface="Wingdings" pitchFamily="2" charset="2"/>
                  </a:rPr>
                  <a:t> </a:t>
                </a:r>
              </a:p>
              <a:p>
                <a:pPr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b="1" i="1" smtClean="0">
                            <a:solidFill>
                              <a:srgbClr val="FF6600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1" i="1">
                                <a:solidFill>
                                  <a:srgbClr val="FF6600"/>
                                </a:solidFill>
                                <a:latin typeface="Cambria Math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rgbClr val="FF6600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𝝈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b="1" i="1">
                                    <a:solidFill>
                                      <a:srgbClr val="FF6600"/>
                                    </a:solidFill>
                                    <a:latin typeface="Cambria Math"/>
                                    <a:sym typeface="Wingdings" pitchFamily="2" charset="2"/>
                                  </a:rPr>
                                </m:ctrlPr>
                              </m:sSupPr>
                              <m:e>
                                <m:r>
                                  <a:rPr lang="en-US" b="1" i="1">
                                    <a:solidFill>
                                      <a:srgbClr val="FF6600"/>
                                    </a:solidFill>
                                    <a:latin typeface="Cambria Math"/>
                                    <a:sym typeface="Wingdings" pitchFamily="2" charset="2"/>
                                  </a:rPr>
                                  <m:t>𝑾</m:t>
                                </m:r>
                              </m:e>
                              <m:sup>
                                <m:r>
                                  <a:rPr lang="en-US" b="1" i="1" smtClean="0">
                                    <a:solidFill>
                                      <a:srgbClr val="FF6600"/>
                                    </a:solidFill>
                                    <a:latin typeface="Cambria Math"/>
                                    <a:sym typeface="Wingdings" pitchFamily="2" charset="2"/>
                                  </a:rPr>
                                  <m:t>+</m:t>
                                </m:r>
                              </m:sup>
                            </m:sSup>
                          </m:sub>
                        </m:sSub>
                        <m:d>
                          <m:dPr>
                            <m:ctrlPr>
                              <a:rPr lang="en-US" b="1" i="1">
                                <a:solidFill>
                                  <a:srgbClr val="FF6600"/>
                                </a:solidFill>
                                <a:latin typeface="Cambria Math"/>
                                <a:sym typeface="Wingdings" pitchFamily="2" charset="2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rgbClr val="FF6600"/>
                                </a:solidFill>
                                <a:latin typeface="Cambria Math"/>
                                <a:sym typeface="Wingdings" pitchFamily="2" charset="2"/>
                              </a:rPr>
                              <m:t>+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b="1" i="1">
                                <a:solidFill>
                                  <a:srgbClr val="FF6600"/>
                                </a:solidFill>
                                <a:latin typeface="Cambria Math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rgbClr val="FF6600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𝝈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b="1" i="1">
                                    <a:solidFill>
                                      <a:srgbClr val="FF6600"/>
                                    </a:solidFill>
                                    <a:latin typeface="Cambria Math"/>
                                    <a:sym typeface="Wingdings" pitchFamily="2" charset="2"/>
                                  </a:rPr>
                                </m:ctrlPr>
                              </m:sSupPr>
                              <m:e>
                                <m:r>
                                  <a:rPr lang="en-US" b="1" i="1">
                                    <a:solidFill>
                                      <a:srgbClr val="FF6600"/>
                                    </a:solidFill>
                                    <a:latin typeface="Cambria Math"/>
                                    <a:sym typeface="Wingdings" pitchFamily="2" charset="2"/>
                                  </a:rPr>
                                  <m:t>𝑾</m:t>
                                </m:r>
                              </m:e>
                              <m:sup>
                                <m:r>
                                  <a:rPr lang="en-US" b="1" i="1">
                                    <a:solidFill>
                                      <a:srgbClr val="FF6600"/>
                                    </a:solidFill>
                                    <a:latin typeface="Cambria Math"/>
                                    <a:sym typeface="Wingdings" pitchFamily="2" charset="2"/>
                                  </a:rPr>
                                  <m:t>−</m:t>
                                </m:r>
                              </m:sup>
                            </m:sSup>
                          </m:sub>
                        </m:sSub>
                        <m:d>
                          <m:dPr>
                            <m:ctrlPr>
                              <a:rPr lang="en-US" b="1" i="1">
                                <a:solidFill>
                                  <a:srgbClr val="FF6600"/>
                                </a:solidFill>
                                <a:latin typeface="Cambria Math"/>
                                <a:sym typeface="Wingdings" pitchFamily="2" charset="2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solidFill>
                                  <a:srgbClr val="FF6600"/>
                                </a:solidFill>
                                <a:latin typeface="Cambria Math"/>
                                <a:sym typeface="Wingdings" pitchFamily="2" charset="2"/>
                              </a:rPr>
                              <m:t>−</m:t>
                            </m:r>
                          </m:e>
                        </m:d>
                      </m:den>
                    </m:f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sym typeface="Wingdings" pitchFamily="2" charset="2"/>
                      </a:rPr>
                      <m:t>=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sym typeface="Wingdings" pitchFamily="2" charset="2"/>
                      </a:rPr>
                      <m:t>𝟏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sym typeface="Wingdings" pitchFamily="2" charset="2"/>
                      </a:rPr>
                      <m:t>.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sym typeface="Wingdings" pitchFamily="2" charset="2"/>
                      </a:rPr>
                      <m:t>𝟐𝟖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sym typeface="Wingdings" pitchFamily="2" charset="2"/>
                      </a:rPr>
                      <m:t> 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±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𝟎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.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𝟎𝟐</m:t>
                    </m:r>
                    <m:d>
                      <m:dPr>
                        <m:ctrlP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𝒔𝒕𝒂𝒕</m:t>
                        </m:r>
                      </m:e>
                    </m:d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±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𝟎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.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𝟎𝟏</m:t>
                    </m:r>
                    <m:d>
                      <m:dPr>
                        <m:ctrlP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𝒔𝒚𝒔</m:t>
                        </m:r>
                      </m:e>
                    </m:d>
                  </m:oMath>
                </a14:m>
                <a:r>
                  <a:rPr lang="en-US" b="1" dirty="0" smtClean="0">
                    <a:solidFill>
                      <a:srgbClr val="FF6600"/>
                    </a:solidFill>
                    <a:latin typeface="Arial Unicode MS" pitchFamily="34" charset="-128"/>
                    <a:sym typeface="Wingdings" pitchFamily="2" charset="2"/>
                  </a:rPr>
                  <a:t> </a:t>
                </a:r>
                <a:endParaRPr lang="en-US" b="1" dirty="0">
                  <a:solidFill>
                    <a:srgbClr val="FF6600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>
                  <a:defRPr/>
                </a:pPr>
                <a:r>
                  <a:rPr lang="en-US" sz="14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 W-asymmetry data already caused slight reduction                                                                                  of uncertainty in the large x-region: </a:t>
                </a:r>
                <a:r>
                  <a:rPr lang="en-US" sz="1400" dirty="0" smtClean="0">
                    <a:solidFill>
                      <a:srgbClr val="FF6600"/>
                    </a:solidFill>
                    <a:latin typeface="Arial Unicode MS" pitchFamily="34" charset="-128"/>
                    <a:sym typeface="Wingdings" pitchFamily="2" charset="2"/>
                  </a:rPr>
                  <a:t>18%  13%</a:t>
                </a:r>
                <a:endParaRPr lang="en-US" sz="1400" dirty="0" smtClean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>
                  <a:defRPr/>
                </a:pPr>
                <a:endParaRPr lang="en-US" dirty="0" smtClean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00A84C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𝒁</m:t>
                    </m:r>
                    <m:r>
                      <a:rPr lang="en-US" b="1" i="1">
                        <a:solidFill>
                          <a:srgbClr val="00A84C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→ </m:t>
                    </m:r>
                    <m:r>
                      <a:rPr lang="en-US" b="1" i="1" smtClean="0">
                        <a:solidFill>
                          <a:srgbClr val="00A84C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𝝉𝝉</m:t>
                    </m:r>
                  </m:oMath>
                </a14:m>
                <a:r>
                  <a:rPr lang="en-US" b="1" i="1" dirty="0" smtClean="0">
                    <a:solidFill>
                      <a:srgbClr val="00A84C"/>
                    </a:solidFill>
                    <a:latin typeface="Cambria Math"/>
                    <a:ea typeface="Cambria Math"/>
                    <a:sym typeface="Wingdings" pitchFamily="2" charset="2"/>
                  </a:rPr>
                  <a:t> </a:t>
                </a:r>
                <a:r>
                  <a:rPr lang="en-US" dirty="0" smtClean="0">
                    <a:solidFill>
                      <a:srgbClr val="00A84C"/>
                    </a:solidFill>
                    <a:latin typeface="Cambria Math"/>
                    <a:ea typeface="Cambria Math"/>
                    <a:sym typeface="Wingdings" pitchFamily="2" charset="2"/>
                  </a:rPr>
                  <a:t>with 37.5 </a:t>
                </a:r>
                <a:r>
                  <a:rPr lang="en-US" dirty="0">
                    <a:solidFill>
                      <a:srgbClr val="00A84C"/>
                    </a:solidFill>
                    <a:latin typeface="Cambria Math"/>
                    <a:ea typeface="Cambria Math"/>
                    <a:sym typeface="Wingdings" pitchFamily="2" charset="2"/>
                  </a:rPr>
                  <a:t>pb</a:t>
                </a:r>
                <a:r>
                  <a:rPr lang="en-US" baseline="30000" dirty="0">
                    <a:solidFill>
                      <a:srgbClr val="00A84C"/>
                    </a:solidFill>
                    <a:latin typeface="Cambria Math"/>
                    <a:ea typeface="Cambria Math"/>
                    <a:sym typeface="Wingdings" pitchFamily="2" charset="2"/>
                  </a:rPr>
                  <a:t>-1 </a:t>
                </a:r>
                <a:r>
                  <a:rPr lang="en-US" dirty="0">
                    <a:solidFill>
                      <a:srgbClr val="00A84C"/>
                    </a:solidFill>
                    <a:latin typeface="Cambria Math"/>
                    <a:ea typeface="Cambria Math"/>
                    <a:sym typeface="Wingdings" pitchFamily="2" charset="2"/>
                  </a:rPr>
                  <a:t> in </a:t>
                </a:r>
                <a:r>
                  <a:rPr lang="en-US" dirty="0" smtClean="0">
                    <a:solidFill>
                      <a:srgbClr val="00A84C"/>
                    </a:solidFill>
                    <a:latin typeface="Cambria Math"/>
                    <a:ea typeface="Cambria Math"/>
                    <a:sym typeface="Wingdings" pitchFamily="2" charset="2"/>
                  </a:rPr>
                  <a:t>2010 and 210 </a:t>
                </a:r>
                <a:r>
                  <a:rPr lang="en-US" dirty="0">
                    <a:solidFill>
                      <a:srgbClr val="00A84C"/>
                    </a:solidFill>
                    <a:latin typeface="Cambria Math"/>
                    <a:ea typeface="Cambria Math"/>
                    <a:sym typeface="Wingdings" pitchFamily="2" charset="2"/>
                  </a:rPr>
                  <a:t>pb</a:t>
                </a:r>
                <a:r>
                  <a:rPr lang="en-US" baseline="30000" dirty="0">
                    <a:solidFill>
                      <a:srgbClr val="00A84C"/>
                    </a:solidFill>
                    <a:latin typeface="Cambria Math"/>
                    <a:ea typeface="Cambria Math"/>
                    <a:sym typeface="Wingdings" pitchFamily="2" charset="2"/>
                  </a:rPr>
                  <a:t>-1 </a:t>
                </a:r>
                <a:r>
                  <a:rPr lang="en-US" dirty="0">
                    <a:solidFill>
                      <a:srgbClr val="00A84C"/>
                    </a:solidFill>
                    <a:latin typeface="Cambria Math"/>
                    <a:ea typeface="Cambria Math"/>
                    <a:sym typeface="Wingdings" pitchFamily="2" charset="2"/>
                  </a:rPr>
                  <a:t> in </a:t>
                </a:r>
                <a:r>
                  <a:rPr lang="en-US" dirty="0" smtClean="0">
                    <a:solidFill>
                      <a:srgbClr val="00A84C"/>
                    </a:solidFill>
                    <a:latin typeface="Cambria Math"/>
                    <a:ea typeface="Cambria Math"/>
                    <a:sym typeface="Wingdings" pitchFamily="2" charset="2"/>
                  </a:rPr>
                  <a:t>2011</a:t>
                </a:r>
                <a:endParaRPr lang="en-US" dirty="0" smtClean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𝝈</m:t>
                    </m:r>
                    <m:d>
                      <m:dPr>
                        <m:ctrlP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𝒁</m:t>
                        </m:r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→ </m:t>
                        </m:r>
                        <m:r>
                          <a:rPr lang="en-US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𝝉𝝉</m:t>
                        </m:r>
                        <m:r>
                          <a:rPr lang="en-US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, </m:t>
                        </m:r>
                        <m:r>
                          <a:rPr lang="en-US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𝒆</m:t>
                        </m:r>
                        <m:r>
                          <a:rPr lang="en-US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𝝁</m:t>
                        </m:r>
                      </m:e>
                    </m:d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=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𝟕𝟗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±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𝟗</m:t>
                    </m:r>
                    <m:d>
                      <m:dPr>
                        <m:ctrlP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𝒔𝒕𝒂𝒕</m:t>
                        </m:r>
                      </m:e>
                    </m:d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±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𝟖</m:t>
                    </m:r>
                    <m:d>
                      <m:dPr>
                        <m:ctrlP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𝒔𝒚𝒔</m:t>
                        </m:r>
                      </m:e>
                    </m:d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±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𝟒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(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𝒍𝒖𝒎𝒊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) 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𝒑𝒃</m:t>
                    </m:r>
                  </m:oMath>
                </a14:m>
                <a:r>
                  <a:rPr lang="en-US" dirty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</a:t>
                </a:r>
                <a:endParaRPr lang="en-US" dirty="0" smtClean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𝝈</m:t>
                    </m:r>
                    <m:d>
                      <m:dPr>
                        <m:ctrlP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𝒁</m:t>
                        </m:r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→ </m:t>
                        </m:r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𝝉𝝉</m:t>
                        </m:r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, </m:t>
                        </m:r>
                        <m:r>
                          <a:rPr lang="en-US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𝝁</m:t>
                        </m:r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𝝁</m:t>
                        </m:r>
                      </m:e>
                    </m:d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=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𝟖𝟗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±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𝟏𝟓</m:t>
                    </m:r>
                    <m:d>
                      <m:dPr>
                        <m:ctrlP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𝒔𝒕𝒂𝒕</m:t>
                        </m:r>
                      </m:e>
                    </m:d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±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𝟏𝟎</m:t>
                    </m:r>
                    <m:d>
                      <m:dPr>
                        <m:ctrlP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𝒔𝒚𝒔</m:t>
                        </m:r>
                      </m:e>
                    </m:d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±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𝟓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(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𝒍𝒖𝒎𝒊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) 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𝒑𝒃</m:t>
                    </m:r>
                  </m:oMath>
                </a14:m>
                <a:r>
                  <a:rPr lang="en-US" dirty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</a:t>
                </a:r>
              </a:p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𝝈</m:t>
                    </m:r>
                    <m:d>
                      <m:dPr>
                        <m:ctrlP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𝒁</m:t>
                        </m:r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→ </m:t>
                        </m:r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𝝉𝝉</m:t>
                        </m:r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, </m:t>
                        </m:r>
                        <m:r>
                          <a:rPr lang="en-US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𝒄𝒐𝒎𝒃</m:t>
                        </m:r>
                      </m:e>
                    </m:d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=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𝟖𝟐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±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𝟖</m:t>
                    </m:r>
                    <m:d>
                      <m:dPr>
                        <m:ctrlP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𝒔𝒕𝒂𝒕</m:t>
                        </m:r>
                      </m:e>
                    </m:d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±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𝟕</m:t>
                    </m:r>
                    <m:d>
                      <m:dPr>
                        <m:ctrlP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𝒔𝒚𝒔</m:t>
                        </m:r>
                      </m:e>
                    </m:d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±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𝟒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(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𝒍𝒖𝒎𝒊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) 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𝒑𝒃</m:t>
                    </m:r>
                  </m:oMath>
                </a14:m>
                <a:r>
                  <a:rPr lang="en-US" dirty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</a:t>
                </a:r>
                <a:endParaRPr lang="en-US" dirty="0" smtClean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 marL="285750" indent="-285750">
                  <a:buFont typeface="Wingdings"/>
                  <a:buChar char="à"/>
                  <a:defRPr/>
                </a:pPr>
                <a:r>
                  <a:rPr lang="en-US" sz="14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Ratio </a:t>
                </a:r>
                <a14:m>
                  <m:oMath xmlns:m="http://schemas.openxmlformats.org/officeDocument/2006/math">
                    <m:r>
                      <a:rPr lang="en-US" sz="1400" b="1" i="1">
                        <a:solidFill>
                          <a:srgbClr val="00A84C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𝒁</m:t>
                    </m:r>
                    <m:r>
                      <a:rPr lang="en-US" sz="1400" b="1" i="1">
                        <a:solidFill>
                          <a:srgbClr val="00A84C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→ </m:t>
                    </m:r>
                    <m:r>
                      <a:rPr lang="en-US" sz="1400" b="1" i="1">
                        <a:solidFill>
                          <a:srgbClr val="00A84C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𝝉𝝉</m:t>
                    </m:r>
                  </m:oMath>
                </a14:m>
                <a:r>
                  <a:rPr lang="en-US" sz="1400" b="1" i="1" dirty="0">
                    <a:solidFill>
                      <a:srgbClr val="00A84C"/>
                    </a:solidFill>
                    <a:latin typeface="Cambria Math"/>
                    <a:ea typeface="Cambria Math"/>
                    <a:sym typeface="Wingdings" pitchFamily="2" charset="2"/>
                  </a:rPr>
                  <a:t> </a:t>
                </a:r>
                <a:r>
                  <a:rPr lang="en-US" sz="1400" dirty="0" smtClean="0">
                    <a:solidFill>
                      <a:srgbClr val="0066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  <a:sym typeface="Wingdings" pitchFamily="2" charset="2"/>
                  </a:rPr>
                  <a:t>and</a:t>
                </a:r>
                <a:r>
                  <a:rPr lang="en-US" sz="1400" dirty="0" smtClean="0">
                    <a:solidFill>
                      <a:srgbClr val="0066FF"/>
                    </a:solidFill>
                    <a:latin typeface="Cambria Math"/>
                    <a:ea typeface="Cambria Math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 b="0" i="0" smtClean="0">
                        <a:solidFill>
                          <a:srgbClr val="00A84C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 </m:t>
                    </m:r>
                    <m:r>
                      <a:rPr lang="en-US" sz="1400" b="1" i="1">
                        <a:solidFill>
                          <a:srgbClr val="00A84C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𝒁</m:t>
                    </m:r>
                    <m:r>
                      <a:rPr lang="en-US" sz="1400" b="1" i="1">
                        <a:solidFill>
                          <a:srgbClr val="00A84C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→ </m:t>
                    </m:r>
                    <m:r>
                      <a:rPr lang="en-US" sz="1400" b="1" i="1">
                        <a:solidFill>
                          <a:srgbClr val="00A84C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𝝁𝝁</m:t>
                    </m:r>
                  </m:oMath>
                </a14:m>
                <a:r>
                  <a:rPr lang="en-US" sz="1400" b="1" i="1" dirty="0" smtClean="0">
                    <a:solidFill>
                      <a:srgbClr val="00A84C"/>
                    </a:solidFill>
                    <a:latin typeface="Cambria Math"/>
                    <a:ea typeface="Cambria Math"/>
                    <a:sym typeface="Wingdings" pitchFamily="2" charset="2"/>
                  </a:rPr>
                  <a:t> </a:t>
                </a:r>
                <a:r>
                  <a:rPr lang="en-US" sz="1400" dirty="0" smtClean="0">
                    <a:solidFill>
                      <a:srgbClr val="0066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  <a:sym typeface="Wingdings" pitchFamily="2" charset="2"/>
                  </a:rPr>
                  <a:t>of 1.09  consistent with lepton universality </a:t>
                </a:r>
              </a:p>
              <a:p>
                <a:pPr>
                  <a:defRPr/>
                </a:pPr>
                <a:endParaRPr lang="en-US" dirty="0" smtClean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>
                  <a:defRPr/>
                </a:pPr>
                <a:endParaRPr lang="en-US" dirty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>
                  <a:defRPr/>
                </a:pPr>
                <a:endParaRPr lang="en-US" dirty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>
                  <a:defRPr/>
                </a:pPr>
                <a:endParaRPr lang="en-US" dirty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381" y="1251094"/>
                <a:ext cx="8527108" cy="6071599"/>
              </a:xfrm>
              <a:prstGeom prst="rect">
                <a:avLst/>
              </a:prstGeom>
              <a:blipFill rotWithShape="1">
                <a:blip r:embed="rId4"/>
                <a:stretch>
                  <a:fillRect l="-572" t="-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5096747" y="2205218"/>
            <a:ext cx="18469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solidFill>
                  <a:srgbClr val="FF6600"/>
                </a:solidFill>
              </a:rPr>
              <a:t>[LHCb-CONF-2010-039]</a:t>
            </a:r>
            <a:endParaRPr lang="en-GB" sz="1200" dirty="0">
              <a:solidFill>
                <a:srgbClr val="FF66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53200" y="5380436"/>
            <a:ext cx="18469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solidFill>
                  <a:srgbClr val="FF6600"/>
                </a:solidFill>
              </a:rPr>
              <a:t>[LHCb-CONF-2010-041]</a:t>
            </a:r>
            <a:endParaRPr lang="en-GB" sz="12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27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2771" y="1321984"/>
            <a:ext cx="828402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LHCb is foreseeing to upgrade its detector in first LHC long shutdown (~2018?)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en-US" dirty="0" smtClean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To run at 10x design luminosity:</a:t>
            </a:r>
            <a:r>
              <a:rPr lang="en-US" dirty="0">
                <a:solidFill>
                  <a:srgbClr val="FF0000"/>
                </a:solidFill>
                <a:latin typeface="Blackadder ITC" pitchFamily="82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Blackadder ITC" pitchFamily="82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 </a:t>
            </a:r>
            <a:r>
              <a:rPr lang="en-US" dirty="0" smtClean="0">
                <a:solidFill>
                  <a:srgbClr val="FF6600"/>
                </a:solidFill>
                <a:latin typeface="Blackadder ITC" pitchFamily="82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L</a:t>
            </a:r>
            <a:r>
              <a:rPr lang="en-US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 </a:t>
            </a:r>
            <a:r>
              <a:rPr lang="en-US" dirty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= &lt;</a:t>
            </a:r>
            <a:r>
              <a:rPr lang="en-US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2*10</a:t>
            </a:r>
            <a:r>
              <a:rPr lang="en-US" baseline="30000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33</a:t>
            </a:r>
            <a:r>
              <a:rPr lang="en-US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 </a:t>
            </a:r>
            <a:r>
              <a:rPr lang="en-US" dirty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cm</a:t>
            </a:r>
            <a:r>
              <a:rPr lang="en-US" baseline="30000" dirty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-2</a:t>
            </a:r>
            <a:r>
              <a:rPr lang="en-US" dirty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s</a:t>
            </a:r>
            <a:r>
              <a:rPr lang="en-US" baseline="30000" dirty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-1 </a:t>
            </a:r>
            <a:r>
              <a:rPr lang="en-US" dirty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&gt; </a:t>
            </a:r>
            <a:endParaRPr lang="en-US" b="1" dirty="0" smtClean="0">
              <a:solidFill>
                <a:srgbClr val="FF6600"/>
              </a:solidFill>
              <a:latin typeface="Arial Unicode MS" pitchFamily="34" charset="-128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endParaRPr lang="en-US" dirty="0" smtClean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To collect 10x more integrated luminosity: </a:t>
            </a:r>
            <a:r>
              <a:rPr lang="en-US" dirty="0" smtClean="0">
                <a:solidFill>
                  <a:srgbClr val="FF6600"/>
                </a:solidFill>
                <a:latin typeface="Arial Unicode MS" pitchFamily="34" charset="-128"/>
                <a:sym typeface="Wingdings" pitchFamily="2" charset="2"/>
              </a:rPr>
              <a:t>~50fb</a:t>
            </a:r>
            <a:r>
              <a:rPr lang="en-US" baseline="30000" dirty="0" smtClean="0">
                <a:solidFill>
                  <a:srgbClr val="FF6600"/>
                </a:solidFill>
                <a:latin typeface="Arial Unicode MS" pitchFamily="34" charset="-128"/>
                <a:sym typeface="Wingdings" pitchFamily="2" charset="2"/>
              </a:rPr>
              <a:t>-1</a:t>
            </a:r>
            <a:endParaRPr lang="en-US" baseline="30000" dirty="0">
              <a:solidFill>
                <a:srgbClr val="FF6600"/>
              </a:solidFill>
              <a:latin typeface="Arial Unicode MS" pitchFamily="34" charset="-128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endParaRPr lang="en-US" dirty="0" smtClean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To improve trigger efficiencies </a:t>
            </a:r>
          </a:p>
          <a:p>
            <a:pPr marL="285750" indent="-285750">
              <a:buFont typeface="Wingdings"/>
              <a:buChar char="à"/>
              <a:defRPr/>
            </a:pPr>
            <a:endParaRPr lang="en-US" dirty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  <a:p>
            <a:pPr marL="285750" indent="-285750">
              <a:buFont typeface="Wingdings"/>
              <a:buChar char="à"/>
              <a:defRPr/>
            </a:pPr>
            <a:endParaRPr lang="en-US" dirty="0" smtClean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  <a:p>
            <a:pPr marL="285750" indent="-285750">
              <a:buFont typeface="Wingdings"/>
              <a:buChar char="à"/>
              <a:defRPr/>
            </a:pPr>
            <a:endParaRPr lang="en-US" dirty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  <a:p>
            <a:pPr marL="285750" indent="-285750">
              <a:buFont typeface="Wingdings"/>
              <a:buChar char="à"/>
              <a:defRPr/>
            </a:pPr>
            <a:endParaRPr lang="en-US" dirty="0" smtClean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  <a:p>
            <a:pPr marL="285750" indent="-285750">
              <a:buFont typeface="Wingdings"/>
              <a:buChar char="à"/>
              <a:defRPr/>
            </a:pPr>
            <a:endParaRPr lang="en-US" dirty="0" smtClean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  <a:p>
            <a:pPr marL="285750" indent="-285750">
              <a:buFont typeface="Wingdings"/>
              <a:buChar char="à"/>
              <a:defRPr/>
            </a:pPr>
            <a:endParaRPr lang="en-US" dirty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  <a:p>
            <a:pPr marL="285750" indent="-285750">
              <a:buFont typeface="Wingdings"/>
              <a:buChar char="à"/>
              <a:defRPr/>
            </a:pPr>
            <a:endParaRPr lang="en-US" dirty="0" smtClean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  <a:p>
            <a:pPr marL="285750" indent="-285750">
              <a:buFont typeface="Wingdings"/>
              <a:buChar char="à"/>
              <a:defRPr/>
            </a:pPr>
            <a:r>
              <a:rPr lang="en-US" dirty="0" smtClean="0">
                <a:solidFill>
                  <a:srgbClr val="FF6600"/>
                </a:solidFill>
                <a:latin typeface="Arial Unicode MS" pitchFamily="34" charset="-128"/>
                <a:sym typeface="Wingdings" pitchFamily="2" charset="2"/>
              </a:rPr>
              <a:t>Removing hardware trigger and                                                                           having all events available in the software trigger</a:t>
            </a:r>
          </a:p>
          <a:p>
            <a:pPr>
              <a:defRPr/>
            </a:pPr>
            <a:endParaRPr lang="en-US" dirty="0" smtClean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</p:txBody>
      </p:sp>
      <p:sp>
        <p:nvSpPr>
          <p:cNvPr id="9" name="Slide Number Placeholder 32"/>
          <p:cNvSpPr txBox="1">
            <a:spLocks/>
          </p:cNvSpPr>
          <p:nvPr/>
        </p:nvSpPr>
        <p:spPr bwMode="auto">
          <a:xfrm>
            <a:off x="6553200" y="6345238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6B8AED-CBBA-4523-9646-74B8556F7BF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6142"/>
          </a:xfrm>
        </p:spPr>
        <p:txBody>
          <a:bodyPr/>
          <a:lstStyle/>
          <a:p>
            <a:r>
              <a:rPr lang="en-US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LHCb Upgrade</a:t>
            </a:r>
            <a:endParaRPr lang="en-US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Rectangle 4"/>
          <p:cNvSpPr/>
          <p:nvPr/>
        </p:nvSpPr>
        <p:spPr>
          <a:xfrm rot="378103">
            <a:off x="6139840" y="164056"/>
            <a:ext cx="2978701" cy="738664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sz="1400" dirty="0" smtClean="0">
                <a:solidFill>
                  <a:srgbClr val="FF6600"/>
                </a:solidFill>
              </a:rPr>
              <a:t>See C. Parkes,</a:t>
            </a:r>
          </a:p>
          <a:p>
            <a:pPr algn="ctr"/>
            <a:r>
              <a:rPr lang="en-GB" sz="1400" dirty="0" smtClean="0">
                <a:solidFill>
                  <a:srgbClr val="FF6600"/>
                </a:solidFill>
              </a:rPr>
              <a:t>“Upgrade of the LHCb experiment” </a:t>
            </a:r>
          </a:p>
          <a:p>
            <a:pPr algn="ctr"/>
            <a:r>
              <a:rPr lang="en-GB" sz="1400" dirty="0" smtClean="0">
                <a:solidFill>
                  <a:srgbClr val="FF6600"/>
                </a:solidFill>
              </a:rPr>
              <a:t>15:20 on 10 January</a:t>
            </a:r>
            <a:endParaRPr lang="en-GB" sz="1400" dirty="0">
              <a:solidFill>
                <a:srgbClr val="FF66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819" y="2828129"/>
            <a:ext cx="3191521" cy="2650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Down Arrow 9"/>
          <p:cNvSpPr/>
          <p:nvPr/>
        </p:nvSpPr>
        <p:spPr>
          <a:xfrm>
            <a:off x="2367774" y="3607191"/>
            <a:ext cx="184841" cy="1112463"/>
          </a:xfrm>
          <a:prstGeom prst="downArrow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669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2"/>
          <p:cNvSpPr txBox="1">
            <a:spLocks/>
          </p:cNvSpPr>
          <p:nvPr/>
        </p:nvSpPr>
        <p:spPr bwMode="auto">
          <a:xfrm>
            <a:off x="6553200" y="6345238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6B8AED-CBBA-4523-9646-74B8556F7BF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6142"/>
          </a:xfrm>
        </p:spPr>
        <p:txBody>
          <a:bodyPr/>
          <a:lstStyle/>
          <a:p>
            <a:r>
              <a:rPr lang="en-US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LHCb Upgrade</a:t>
            </a:r>
            <a:endParaRPr lang="en-US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30961" y="1499553"/>
            <a:ext cx="545532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This can be achieved with a </a:t>
            </a:r>
            <a:r>
              <a:rPr lang="en-US" dirty="0" smtClean="0">
                <a:solidFill>
                  <a:srgbClr val="FF6600"/>
                </a:solidFill>
                <a:latin typeface="Arial Unicode MS" pitchFamily="34" charset="-128"/>
                <a:sym typeface="Wingdings" pitchFamily="2" charset="2"/>
              </a:rPr>
              <a:t>trigger-less readout architecture</a:t>
            </a:r>
            <a:r>
              <a:rPr lang="en-US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: </a:t>
            </a:r>
          </a:p>
          <a:p>
            <a:pPr marL="285750" indent="-285750">
              <a:buFont typeface="Wingdings"/>
              <a:buChar char="à"/>
              <a:defRPr/>
            </a:pPr>
            <a:r>
              <a:rPr lang="en-US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record </a:t>
            </a:r>
            <a:r>
              <a:rPr lang="en-US" dirty="0" smtClean="0">
                <a:solidFill>
                  <a:srgbClr val="FF6600"/>
                </a:solidFill>
                <a:latin typeface="Arial Unicode MS" pitchFamily="34" charset="-128"/>
                <a:sym typeface="Wingdings" pitchFamily="2" charset="2"/>
              </a:rPr>
              <a:t>all LHC </a:t>
            </a:r>
            <a:r>
              <a:rPr lang="en-US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events!</a:t>
            </a:r>
          </a:p>
          <a:p>
            <a:pPr>
              <a:defRPr/>
            </a:pPr>
            <a:endParaRPr lang="en-US" dirty="0" smtClean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require modification of readout system</a:t>
            </a: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m</a:t>
            </a:r>
            <a:r>
              <a:rPr lang="en-US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any Front-End electronics + detectors will be replaced</a:t>
            </a: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r</a:t>
            </a:r>
            <a:r>
              <a:rPr lang="en-US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eadout electronics will be replace</a:t>
            </a:r>
          </a:p>
          <a:p>
            <a:pPr marL="285750" indent="-285750">
              <a:buFont typeface="Wingdings"/>
              <a:buChar char="à"/>
              <a:defRPr/>
            </a:pPr>
            <a:endParaRPr lang="en-US" dirty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  <a:p>
            <a:pPr marL="285750" indent="-285750">
              <a:buFont typeface="Wingdings"/>
              <a:buChar char="à"/>
              <a:defRPr/>
            </a:pPr>
            <a:r>
              <a:rPr lang="en-US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To </a:t>
            </a:r>
            <a:r>
              <a:rPr lang="en-US" dirty="0" smtClean="0">
                <a:solidFill>
                  <a:srgbClr val="FF6600"/>
                </a:solidFill>
                <a:latin typeface="Arial Unicode MS" pitchFamily="34" charset="-128"/>
                <a:sym typeface="Wingdings" pitchFamily="2" charset="2"/>
              </a:rPr>
              <a:t>write to tape ~20kHz </a:t>
            </a:r>
            <a:r>
              <a:rPr lang="en-US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of triggered events!</a:t>
            </a:r>
          </a:p>
          <a:p>
            <a:pPr>
              <a:defRPr/>
            </a:pPr>
            <a:endParaRPr lang="en-US" dirty="0" smtClean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  <a:p>
            <a:pPr>
              <a:defRPr/>
            </a:pPr>
            <a:endParaRPr lang="en-US" dirty="0" smtClean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  <a:p>
            <a:pPr marL="285750" indent="-285750">
              <a:buFont typeface="Wingdings"/>
              <a:buChar char="à"/>
              <a:defRPr/>
            </a:pPr>
            <a:r>
              <a:rPr lang="en-US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Letter of Intent already submitted and approved by LHCC </a:t>
            </a:r>
            <a:r>
              <a:rPr lang="en-GB" dirty="0" smtClean="0">
                <a:solidFill>
                  <a:srgbClr val="FF6600"/>
                </a:solidFill>
              </a:rPr>
              <a:t>[LHCC-I-018]</a:t>
            </a:r>
          </a:p>
          <a:p>
            <a:pPr marL="285750" indent="-285750">
              <a:buFont typeface="Wingdings"/>
              <a:buChar char="à"/>
              <a:defRPr/>
            </a:pPr>
            <a:r>
              <a:rPr lang="en-GB" dirty="0" smtClean="0">
                <a:solidFill>
                  <a:srgbClr val="FF6600"/>
                </a:solidFill>
                <a:latin typeface="Arial Unicode MS" pitchFamily="34" charset="-128"/>
                <a:sym typeface="Wingdings" pitchFamily="2" charset="2"/>
              </a:rPr>
              <a:t>Work is already progressing intensively with the aim of complete the upgrade in 2018!</a:t>
            </a:r>
            <a:endParaRPr lang="en-US" dirty="0" smtClean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  <a:p>
            <a:pPr marL="285750" indent="-285750">
              <a:buFont typeface="Wingdings"/>
              <a:buChar char="à"/>
              <a:defRPr/>
            </a:pPr>
            <a:endParaRPr lang="en-US" dirty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  <a:p>
            <a:pPr marL="285750" indent="-285750">
              <a:buFont typeface="Wingdings"/>
              <a:buChar char="à"/>
              <a:defRPr/>
            </a:pPr>
            <a:endParaRPr lang="en-US" dirty="0" smtClean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00158" y="1344706"/>
            <a:ext cx="3353042" cy="4722337"/>
            <a:chOff x="599726" y="1344706"/>
            <a:chExt cx="3353042" cy="4722337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726" y="1344706"/>
              <a:ext cx="3353042" cy="4329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112957" y="5697711"/>
              <a:ext cx="1162975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7030A0"/>
                  </a:solidFill>
                </a:rPr>
                <a:t>3</a:t>
              </a:r>
              <a:r>
                <a:rPr lang="en-US" dirty="0" smtClean="0">
                  <a:solidFill>
                    <a:srgbClr val="7030A0"/>
                  </a:solidFill>
                </a:rPr>
                <a:t> kHz</a:t>
              </a:r>
              <a:endParaRPr lang="en-GB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00158" y="1347926"/>
            <a:ext cx="3137846" cy="1697115"/>
            <a:chOff x="200158" y="1347926"/>
            <a:chExt cx="3137846" cy="1697115"/>
          </a:xfrm>
        </p:grpSpPr>
        <p:sp>
          <p:nvSpPr>
            <p:cNvPr id="2" name="Rectangle 1"/>
            <p:cNvSpPr/>
            <p:nvPr/>
          </p:nvSpPr>
          <p:spPr>
            <a:xfrm>
              <a:off x="896645" y="1748901"/>
              <a:ext cx="2441359" cy="9055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00158" y="1347926"/>
              <a:ext cx="430157" cy="13064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66488" y="2556769"/>
              <a:ext cx="696487" cy="488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78685" y="2491667"/>
              <a:ext cx="696487" cy="488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713388" y="5699185"/>
            <a:ext cx="1162975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~20 kHz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2240923" y="1802170"/>
            <a:ext cx="184841" cy="742766"/>
          </a:xfrm>
          <a:prstGeom prst="down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6600"/>
              </a:solidFill>
            </a:endParaRPr>
          </a:p>
        </p:txBody>
      </p:sp>
      <p:sp>
        <p:nvSpPr>
          <p:cNvPr id="21" name="Down Arrow 20"/>
          <p:cNvSpPr/>
          <p:nvPr/>
        </p:nvSpPr>
        <p:spPr>
          <a:xfrm>
            <a:off x="1546299" y="1802171"/>
            <a:ext cx="184841" cy="742766"/>
          </a:xfrm>
          <a:prstGeom prst="down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6600"/>
              </a:solidFill>
            </a:endParaRPr>
          </a:p>
        </p:txBody>
      </p:sp>
      <p:sp>
        <p:nvSpPr>
          <p:cNvPr id="22" name="Down Arrow 21"/>
          <p:cNvSpPr/>
          <p:nvPr/>
        </p:nvSpPr>
        <p:spPr>
          <a:xfrm>
            <a:off x="2902998" y="1800691"/>
            <a:ext cx="184841" cy="742766"/>
          </a:xfrm>
          <a:prstGeom prst="down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27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2"/>
          <p:cNvSpPr txBox="1">
            <a:spLocks/>
          </p:cNvSpPr>
          <p:nvPr/>
        </p:nvSpPr>
        <p:spPr bwMode="auto">
          <a:xfrm>
            <a:off x="6553200" y="6345238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6B8AED-CBBA-4523-9646-74B8556F7BF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6142"/>
          </a:xfrm>
        </p:spPr>
        <p:txBody>
          <a:bodyPr/>
          <a:lstStyle/>
          <a:p>
            <a:r>
              <a:rPr lang="en-US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Conclusions</a:t>
            </a:r>
            <a:endParaRPr lang="en-US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2771" y="1321984"/>
            <a:ext cx="8284029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Thanks to: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t</a:t>
            </a:r>
            <a:r>
              <a:rPr lang="en-US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he outstanding performance of the </a:t>
            </a:r>
            <a:r>
              <a:rPr lang="en-US" dirty="0" smtClean="0">
                <a:solidFill>
                  <a:srgbClr val="FF6600"/>
                </a:solidFill>
                <a:latin typeface="Arial Unicode MS" pitchFamily="34" charset="-128"/>
                <a:sym typeface="Wingdings" pitchFamily="2" charset="2"/>
              </a:rPr>
              <a:t>LHC accelerator</a:t>
            </a:r>
          </a:p>
          <a:p>
            <a:pPr marL="742950" lvl="1" indent="-285750">
              <a:buFont typeface="Wingdings"/>
              <a:buChar char="à"/>
              <a:defRPr/>
            </a:pPr>
            <a:r>
              <a:rPr lang="en-US" sz="1600" dirty="0" smtClean="0">
                <a:solidFill>
                  <a:srgbClr val="00A84C"/>
                </a:solidFill>
                <a:latin typeface="Arial Unicode MS" pitchFamily="34" charset="-128"/>
                <a:sym typeface="Wingdings" pitchFamily="2" charset="2"/>
              </a:rPr>
              <a:t>Provided the LHC experiments with L &gt; expectations</a:t>
            </a:r>
          </a:p>
          <a:p>
            <a:pPr marL="742950" lvl="1" indent="-285750">
              <a:buFont typeface="Wingdings"/>
              <a:buChar char="à"/>
              <a:defRPr/>
            </a:pPr>
            <a:endParaRPr lang="en-US" sz="1600" dirty="0" smtClean="0">
              <a:solidFill>
                <a:srgbClr val="00A84C"/>
              </a:solidFill>
              <a:latin typeface="Arial Unicode MS" pitchFamily="34" charset="-128"/>
              <a:sym typeface="Wingdings" pitchFamily="2" charset="2"/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t</a:t>
            </a:r>
            <a:r>
              <a:rPr lang="en-US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he outstanding work of the </a:t>
            </a:r>
            <a:r>
              <a:rPr lang="en-US" dirty="0" smtClean="0">
                <a:solidFill>
                  <a:srgbClr val="FF6600"/>
                </a:solidFill>
                <a:latin typeface="Arial Unicode MS" pitchFamily="34" charset="-128"/>
                <a:sym typeface="Wingdings" pitchFamily="2" charset="2"/>
              </a:rPr>
              <a:t>LHCb operation team</a:t>
            </a:r>
          </a:p>
          <a:p>
            <a:pPr marL="742950" lvl="1" indent="-285750">
              <a:buFont typeface="Wingdings"/>
              <a:buChar char="à"/>
              <a:defRPr/>
            </a:pPr>
            <a:r>
              <a:rPr lang="en-US" sz="1600" dirty="0" smtClean="0">
                <a:solidFill>
                  <a:srgbClr val="FF6600"/>
                </a:solidFill>
                <a:latin typeface="Arial Unicode MS" pitchFamily="34" charset="-128"/>
                <a:sym typeface="Wingdings" pitchFamily="2" charset="2"/>
              </a:rPr>
              <a:t>Reached the milestone of 1 fb</a:t>
            </a:r>
            <a:r>
              <a:rPr lang="en-US" sz="1600" baseline="30000" dirty="0" smtClean="0">
                <a:solidFill>
                  <a:srgbClr val="FF6600"/>
                </a:solidFill>
                <a:latin typeface="Arial Unicode MS" pitchFamily="34" charset="-128"/>
                <a:sym typeface="Wingdings" pitchFamily="2" charset="2"/>
              </a:rPr>
              <a:t>-1</a:t>
            </a:r>
            <a:r>
              <a:rPr lang="en-US" sz="1600" dirty="0" smtClean="0">
                <a:solidFill>
                  <a:srgbClr val="FF6600"/>
                </a:solidFill>
                <a:latin typeface="Arial Unicode MS" pitchFamily="34" charset="-128"/>
                <a:sym typeface="Wingdings" pitchFamily="2" charset="2"/>
              </a:rPr>
              <a:t> data recorded</a:t>
            </a:r>
          </a:p>
          <a:p>
            <a:pPr marL="742950" lvl="1" indent="-285750">
              <a:buFont typeface="Wingdings"/>
              <a:buChar char="à"/>
              <a:defRPr/>
            </a:pPr>
            <a:r>
              <a:rPr lang="en-US" sz="1600" dirty="0">
                <a:solidFill>
                  <a:srgbClr val="00A84C"/>
                </a:solidFill>
                <a:latin typeface="Arial Unicode MS" pitchFamily="34" charset="-128"/>
                <a:sym typeface="Wingdings" pitchFamily="2" charset="2"/>
              </a:rPr>
              <a:t>O</a:t>
            </a:r>
            <a:r>
              <a:rPr lang="en-US" sz="1600" dirty="0" smtClean="0">
                <a:solidFill>
                  <a:srgbClr val="00A84C"/>
                </a:solidFill>
                <a:latin typeface="Arial Unicode MS" pitchFamily="34" charset="-128"/>
                <a:sym typeface="Wingdings" pitchFamily="2" charset="2"/>
              </a:rPr>
              <a:t>nline efficiency above 90% and offline efficiency &gt; 99%</a:t>
            </a:r>
          </a:p>
          <a:p>
            <a:pPr marL="742950" lvl="1" indent="-285750">
              <a:buFont typeface="Wingdings"/>
              <a:buChar char="à"/>
              <a:defRPr/>
            </a:pPr>
            <a:endParaRPr lang="en-US" sz="1600" dirty="0" smtClean="0">
              <a:solidFill>
                <a:srgbClr val="00A84C"/>
              </a:solidFill>
              <a:latin typeface="Arial Unicode MS" pitchFamily="34" charset="-128"/>
              <a:sym typeface="Wingdings" pitchFamily="2" charset="2"/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t</a:t>
            </a:r>
            <a:r>
              <a:rPr lang="en-US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he outstanding work of the </a:t>
            </a:r>
            <a:r>
              <a:rPr lang="en-US" dirty="0" smtClean="0">
                <a:solidFill>
                  <a:srgbClr val="FF6600"/>
                </a:solidFill>
                <a:latin typeface="Arial Unicode MS" pitchFamily="34" charset="-128"/>
                <a:sym typeface="Wingdings" pitchFamily="2" charset="2"/>
              </a:rPr>
              <a:t>LHCb analysis working groups</a:t>
            </a:r>
          </a:p>
          <a:p>
            <a:pPr marL="742950" lvl="1" indent="-285750">
              <a:buFont typeface="Wingdings"/>
              <a:buChar char="à"/>
              <a:defRPr/>
            </a:pPr>
            <a:r>
              <a:rPr lang="en-US" sz="1600" dirty="0" smtClean="0">
                <a:solidFill>
                  <a:srgbClr val="00A84C"/>
                </a:solidFill>
                <a:latin typeface="Arial Unicode MS" pitchFamily="34" charset="-128"/>
                <a:sym typeface="Wingdings" pitchFamily="2" charset="2"/>
              </a:rPr>
              <a:t>&gt; 60 analysis have been published as conference proceedings</a:t>
            </a:r>
          </a:p>
          <a:p>
            <a:pPr marL="742950" lvl="1" indent="-285750">
              <a:buFont typeface="Wingdings"/>
              <a:buChar char="à"/>
              <a:defRPr/>
            </a:pPr>
            <a:r>
              <a:rPr lang="en-US" sz="1600" dirty="0" smtClean="0">
                <a:solidFill>
                  <a:srgbClr val="00A84C"/>
                </a:solidFill>
                <a:latin typeface="Arial Unicode MS" pitchFamily="34" charset="-128"/>
                <a:sym typeface="Wingdings" pitchFamily="2" charset="2"/>
              </a:rPr>
              <a:t>&gt; 20 papers have been submitted to international journals</a:t>
            </a:r>
          </a:p>
          <a:p>
            <a:pPr marL="285750" indent="-285750">
              <a:buFontTx/>
              <a:buChar char="-"/>
              <a:defRPr/>
            </a:pPr>
            <a:endParaRPr lang="en-US" dirty="0">
              <a:solidFill>
                <a:srgbClr val="FF6600"/>
              </a:solidFill>
              <a:latin typeface="Arial Unicode MS" pitchFamily="34" charset="-128"/>
              <a:sym typeface="Wingdings" pitchFamily="2" charset="2"/>
            </a:endParaRPr>
          </a:p>
          <a:p>
            <a:pPr>
              <a:defRPr/>
            </a:pPr>
            <a:r>
              <a:rPr lang="en-US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LHCb set itself as the </a:t>
            </a:r>
            <a:r>
              <a:rPr lang="en-US" dirty="0" smtClean="0">
                <a:solidFill>
                  <a:srgbClr val="FF6600"/>
                </a:solidFill>
                <a:latin typeface="Arial Unicode MS" pitchFamily="34" charset="-128"/>
                <a:sym typeface="Wingdings" pitchFamily="2" charset="2"/>
              </a:rPr>
              <a:t>world leading experiment in flavor physics </a:t>
            </a:r>
            <a:r>
              <a:rPr lang="en-US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providing world class measurement for </a:t>
            </a:r>
            <a:r>
              <a:rPr lang="en-US" dirty="0" smtClean="0">
                <a:solidFill>
                  <a:srgbClr val="00A84C"/>
                </a:solidFill>
                <a:latin typeface="Arial Unicode MS" pitchFamily="34" charset="-128"/>
                <a:sym typeface="Wingdings" pitchFamily="2" charset="2"/>
              </a:rPr>
              <a:t>CP violation</a:t>
            </a:r>
            <a:r>
              <a:rPr lang="en-US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, </a:t>
            </a:r>
            <a:r>
              <a:rPr lang="en-US" dirty="0" smtClean="0">
                <a:solidFill>
                  <a:srgbClr val="00A84C"/>
                </a:solidFill>
                <a:latin typeface="Arial Unicode MS" pitchFamily="34" charset="-128"/>
                <a:sym typeface="Wingdings" pitchFamily="2" charset="2"/>
              </a:rPr>
              <a:t>charm physics</a:t>
            </a:r>
            <a:r>
              <a:rPr lang="en-US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, </a:t>
            </a:r>
            <a:r>
              <a:rPr lang="en-US" dirty="0" smtClean="0">
                <a:solidFill>
                  <a:srgbClr val="00A84C"/>
                </a:solidFill>
                <a:latin typeface="Arial Unicode MS" pitchFamily="34" charset="-128"/>
                <a:sym typeface="Wingdings" pitchFamily="2" charset="2"/>
              </a:rPr>
              <a:t>B hadrons physics</a:t>
            </a:r>
            <a:r>
              <a:rPr lang="en-US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, </a:t>
            </a:r>
            <a:r>
              <a:rPr lang="en-US" dirty="0" smtClean="0">
                <a:solidFill>
                  <a:srgbClr val="00A84C"/>
                </a:solidFill>
                <a:latin typeface="Arial Unicode MS" pitchFamily="34" charset="-128"/>
                <a:sym typeface="Wingdings" pitchFamily="2" charset="2"/>
              </a:rPr>
              <a:t>loop and penguin processes, exotics</a:t>
            </a:r>
            <a:r>
              <a:rPr lang="en-US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….</a:t>
            </a:r>
          </a:p>
          <a:p>
            <a:pPr marL="285750" indent="-285750">
              <a:buFont typeface="Wingdings"/>
              <a:buChar char="à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The </a:t>
            </a:r>
            <a:r>
              <a:rPr lang="en-US" sz="1600" dirty="0" smtClean="0">
                <a:solidFill>
                  <a:srgbClr val="00A84C"/>
                </a:solidFill>
                <a:latin typeface="Arial Unicode MS" pitchFamily="34" charset="-128"/>
                <a:sym typeface="Wingdings" pitchFamily="2" charset="2"/>
              </a:rPr>
              <a:t>dataset will be doubled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, reaching a total of ~2.5 fb</a:t>
            </a:r>
            <a:r>
              <a:rPr lang="en-US" sz="1600" baseline="300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-1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 by end of 2012</a:t>
            </a:r>
          </a:p>
          <a:p>
            <a:pPr marL="285750" indent="-285750">
              <a:buFont typeface="Wingdings"/>
              <a:buChar char="à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Many results will be finalized and an upgrade is envisaged for 2018</a:t>
            </a:r>
            <a:endParaRPr lang="en-US" sz="1600" dirty="0">
              <a:solidFill>
                <a:srgbClr val="FF6600"/>
              </a:solidFill>
              <a:latin typeface="Arial Unicode MS" pitchFamily="34" charset="-128"/>
              <a:sym typeface="Wingdings" pitchFamily="2" charset="2"/>
            </a:endParaRPr>
          </a:p>
          <a:p>
            <a:pPr>
              <a:defRPr/>
            </a:pPr>
            <a:r>
              <a:rPr lang="en-US" dirty="0" smtClean="0">
                <a:solidFill>
                  <a:srgbClr val="FF6600"/>
                </a:solidFill>
                <a:latin typeface="Arial Unicode MS" pitchFamily="34" charset="-128"/>
                <a:sym typeface="Wingdings" pitchFamily="2" charset="2"/>
              </a:rPr>
              <a:t>	Stay tuned for the winter conference with the full 1.1 fb</a:t>
            </a:r>
            <a:r>
              <a:rPr lang="en-US" baseline="30000" dirty="0" smtClean="0">
                <a:solidFill>
                  <a:srgbClr val="FF6600"/>
                </a:solidFill>
                <a:latin typeface="Arial Unicode MS" pitchFamily="34" charset="-128"/>
                <a:sym typeface="Wingdings" pitchFamily="2" charset="2"/>
              </a:rPr>
              <a:t>-1</a:t>
            </a:r>
            <a:r>
              <a:rPr lang="en-US" dirty="0" smtClean="0">
                <a:solidFill>
                  <a:srgbClr val="FF6600"/>
                </a:solidFill>
                <a:latin typeface="Arial Unicode MS" pitchFamily="34" charset="-128"/>
                <a:sym typeface="Wingdings" pitchFamily="2" charset="2"/>
              </a:rPr>
              <a:t> dataset! </a:t>
            </a:r>
          </a:p>
        </p:txBody>
      </p:sp>
    </p:spTree>
    <p:extLst>
      <p:ext uri="{BB962C8B-B14F-4D97-AF65-F5344CB8AC3E}">
        <p14:creationId xmlns:p14="http://schemas.microsoft.com/office/powerpoint/2010/main" val="344170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2"/>
          <p:cNvSpPr txBox="1">
            <a:spLocks/>
          </p:cNvSpPr>
          <p:nvPr/>
        </p:nvSpPr>
        <p:spPr bwMode="auto">
          <a:xfrm>
            <a:off x="6553200" y="6345238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6B8AED-CBBA-4523-9646-74B8556F7BF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6142"/>
          </a:xfrm>
        </p:spPr>
        <p:txBody>
          <a:bodyPr/>
          <a:lstStyle/>
          <a:p>
            <a:r>
              <a:rPr lang="en-US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Backup</a:t>
            </a:r>
            <a:endParaRPr lang="en-US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043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2"/>
          <p:cNvSpPr txBox="1">
            <a:spLocks/>
          </p:cNvSpPr>
          <p:nvPr/>
        </p:nvSpPr>
        <p:spPr bwMode="auto">
          <a:xfrm>
            <a:off x="6553200" y="6345238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6B8AED-CBBA-4523-9646-74B8556F7BF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11"/>
              <p:cNvSpPr txBox="1">
                <a:spLocks noChangeArrowheads="1"/>
              </p:cNvSpPr>
              <p:nvPr/>
            </p:nvSpPr>
            <p:spPr bwMode="auto">
              <a:xfrm>
                <a:off x="1552575" y="381000"/>
                <a:ext cx="7058025" cy="523220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2800" dirty="0" smtClean="0">
                    <a:latin typeface="Arial Unicode MS" pitchFamily="34" charset="-128"/>
                  </a:rPr>
                  <a:t>Rare </a:t>
                </a:r>
                <a:r>
                  <a:rPr lang="it-IT" sz="2800" dirty="0" err="1" smtClean="0">
                    <a:latin typeface="Arial Unicode MS" pitchFamily="34" charset="-128"/>
                  </a:rPr>
                  <a:t>decays</a:t>
                </a:r>
                <a:r>
                  <a:rPr lang="it-IT" sz="2800" dirty="0" smtClean="0">
                    <a:latin typeface="Arial Unicode MS" pitchFamily="34" charset="-128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en-US" sz="2800" b="0" i="1" smtClean="0">
                            <a:latin typeface="Cambria Math"/>
                          </a:rPr>
                          <m:t>0</m:t>
                        </m:r>
                      </m:sup>
                    </m:sSup>
                    <m:r>
                      <a:rPr lang="en-US" sz="2800" b="0" i="1" smtClean="0">
                        <a:latin typeface="Cambria Math"/>
                      </a:rPr>
                      <m:t>→ </m:t>
                    </m:r>
                    <m:sSup>
                      <m:sSup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/>
                          </a:rPr>
                          <m:t>𝐾</m:t>
                        </m:r>
                      </m:e>
                      <m:sup>
                        <m:r>
                          <a:rPr lang="en-US" sz="2800" b="0" i="1" smtClean="0">
                            <a:latin typeface="Cambria Math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p>
                        <m:r>
                          <a:rPr lang="en-US" sz="2800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p>
                        <m:r>
                          <a:rPr lang="en-US" sz="2800" b="0" i="1" smtClean="0">
                            <a:latin typeface="Cambria Math"/>
                          </a:rPr>
                          <m:t>−</m:t>
                        </m:r>
                      </m:sup>
                    </m:sSup>
                  </m:oMath>
                </a14:m>
                <a:endParaRPr lang="it-IT" sz="2800" dirty="0">
                  <a:latin typeface="Arial Unicode MS" pitchFamily="34" charset="-128"/>
                </a:endParaRPr>
              </a:p>
            </p:txBody>
          </p:sp>
        </mc:Choice>
        <mc:Fallback xmlns="">
          <p:sp>
            <p:nvSpPr>
              <p:cNvPr id="7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52575" y="381000"/>
                <a:ext cx="7058025" cy="523220"/>
              </a:xfrm>
              <a:prstGeom prst="rect">
                <a:avLst/>
              </a:prstGeom>
              <a:blipFill rotWithShape="1">
                <a:blip r:embed="rId3"/>
                <a:stretch>
                  <a:fillRect t="-11765" b="-31765"/>
                </a:stretch>
              </a:blip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463866" y="1262495"/>
            <a:ext cx="81467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Another rare decay from related b  s diagram</a:t>
            </a:r>
          </a:p>
          <a:p>
            <a:pPr marL="285750" indent="-285750">
              <a:buFont typeface="Wingdings"/>
              <a:buChar char="à"/>
              <a:defRPr/>
            </a:pPr>
            <a:r>
              <a:rPr lang="en-US" dirty="0" smtClean="0">
                <a:solidFill>
                  <a:srgbClr val="FF6600"/>
                </a:solidFill>
                <a:latin typeface="Arial Unicode MS" pitchFamily="34" charset="-128"/>
                <a:sym typeface="Wingdings" pitchFamily="2" charset="2"/>
              </a:rPr>
              <a:t>Analysis of angular distribution allow extracting information about NP</a:t>
            </a:r>
          </a:p>
          <a:p>
            <a:pPr>
              <a:defRPr/>
            </a:pPr>
            <a:endParaRPr lang="en-US" dirty="0">
              <a:solidFill>
                <a:srgbClr val="FF6600"/>
              </a:solidFill>
              <a:latin typeface="Arial Unicode MS" pitchFamily="34" charset="-128"/>
              <a:sym typeface="Wingdings" pitchFamily="2" charset="2"/>
            </a:endParaRPr>
          </a:p>
          <a:p>
            <a:pPr>
              <a:defRPr/>
            </a:pPr>
            <a:r>
              <a:rPr lang="en-US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LHCb has largest sample in world, as clean as the B factories</a:t>
            </a:r>
          </a:p>
          <a:p>
            <a:pPr marL="285750" indent="-285750">
              <a:buFont typeface="Wingdings"/>
              <a:buChar char="à"/>
              <a:defRPr/>
            </a:pPr>
            <a:r>
              <a:rPr lang="en-US" dirty="0" smtClean="0">
                <a:solidFill>
                  <a:srgbClr val="00A84C"/>
                </a:solidFill>
                <a:latin typeface="Arial Unicode MS" pitchFamily="34" charset="-128"/>
                <a:sym typeface="Wingdings" pitchFamily="2" charset="2"/>
              </a:rPr>
              <a:t>A</a:t>
            </a:r>
            <a:r>
              <a:rPr lang="en-US" baseline="-25000" dirty="0" smtClean="0">
                <a:solidFill>
                  <a:srgbClr val="00A84C"/>
                </a:solidFill>
                <a:latin typeface="Arial Unicode MS" pitchFamily="34" charset="-128"/>
                <a:sym typeface="Wingdings" pitchFamily="2" charset="2"/>
              </a:rPr>
              <a:t>FB</a:t>
            </a:r>
            <a:r>
              <a:rPr lang="en-US" dirty="0" smtClean="0">
                <a:solidFill>
                  <a:srgbClr val="00A84C"/>
                </a:solidFill>
                <a:latin typeface="Arial Unicode MS" pitchFamily="34" charset="-128"/>
                <a:sym typeface="Wingdings" pitchFamily="2" charset="2"/>
              </a:rPr>
              <a:t> consistent with SM</a:t>
            </a:r>
            <a:r>
              <a:rPr lang="en-US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: data consistent with SM predictions</a:t>
            </a:r>
          </a:p>
          <a:p>
            <a:pPr marL="285750" indent="-285750">
              <a:buFont typeface="Wingdings"/>
              <a:buChar char="à"/>
              <a:defRPr/>
            </a:pPr>
            <a:r>
              <a:rPr lang="en-US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A</a:t>
            </a:r>
            <a:r>
              <a:rPr lang="en-US" baseline="-250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FB</a:t>
            </a:r>
            <a:r>
              <a:rPr lang="en-US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 changing sign as predicted by SM</a:t>
            </a:r>
            <a:endParaRPr lang="en-US" dirty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11" y="3326195"/>
            <a:ext cx="4145314" cy="2841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130535" y="3651100"/>
            <a:ext cx="2144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303 signal events</a:t>
            </a:r>
            <a:endParaRPr lang="en-US" b="1" dirty="0">
              <a:solidFill>
                <a:srgbClr val="FF6600"/>
              </a:solidFill>
              <a:latin typeface="Arial Unicode MS" pitchFamily="34" charset="-128"/>
              <a:sym typeface="Wingdings" pitchFamily="2" charset="2"/>
            </a:endParaRPr>
          </a:p>
        </p:txBody>
      </p:sp>
      <p:sp>
        <p:nvSpPr>
          <p:cNvPr id="13" name="Rectangle 12"/>
          <p:cNvSpPr/>
          <p:nvPr/>
        </p:nvSpPr>
        <p:spPr>
          <a:xfrm rot="5400000">
            <a:off x="3547441" y="4430571"/>
            <a:ext cx="18355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FF6600"/>
                </a:solidFill>
              </a:rPr>
              <a:t>[</a:t>
            </a:r>
            <a:r>
              <a:rPr lang="en-GB" sz="1200" dirty="0" smtClean="0">
                <a:solidFill>
                  <a:srgbClr val="FF6600"/>
                </a:solidFill>
              </a:rPr>
              <a:t>LHCb-CONF-2011-038]</a:t>
            </a:r>
            <a:endParaRPr lang="en-GB" sz="1200" dirty="0">
              <a:solidFill>
                <a:srgbClr val="FF660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953" y="3211894"/>
            <a:ext cx="4447409" cy="3019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7543800" y="3149169"/>
            <a:ext cx="14058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rgbClr val="FF6600"/>
                </a:solidFill>
              </a:rPr>
              <a:t>[arXiv:1006.5013]</a:t>
            </a:r>
            <a:endParaRPr lang="en-GB" sz="12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05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28" y="2949675"/>
            <a:ext cx="4953885" cy="664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67200" y="4109241"/>
            <a:ext cx="8306686" cy="3673378"/>
            <a:chOff x="467200" y="4109241"/>
            <a:chExt cx="8306686" cy="3673378"/>
          </a:xfrm>
        </p:grpSpPr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200" y="4506692"/>
              <a:ext cx="7000400" cy="446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467200" y="4109241"/>
                  <a:ext cx="8306686" cy="367337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dirty="0" smtClean="0">
                      <a:solidFill>
                        <a:srgbClr val="0066FF"/>
                      </a:solidFill>
                      <a:latin typeface="Arial Unicode MS" pitchFamily="34" charset="-128"/>
                      <a:sym typeface="Wingdings" pitchFamily="2" charset="2"/>
                    </a:rPr>
                    <a:t>Inclusive </a:t>
                  </a:r>
                  <a14:m>
                    <m:oMath xmlns:m="http://schemas.openxmlformats.org/officeDocument/2006/math">
                      <m:r>
                        <a:rPr lang="en-US" b="0" i="1">
                          <a:solidFill>
                            <a:srgbClr val="0066FF"/>
                          </a:solidFill>
                          <a:latin typeface="Cambria Math"/>
                          <a:sym typeface="Wingdings" pitchFamily="2" charset="2"/>
                        </a:rPr>
                        <m:t>𝑏</m:t>
                      </m:r>
                      <m:r>
                        <a:rPr lang="en-US" b="0" i="1">
                          <a:solidFill>
                            <a:srgbClr val="0066FF"/>
                          </a:solidFill>
                          <a:latin typeface="Cambria Math"/>
                          <a:sym typeface="Wingdings" pitchFamily="2" charset="2"/>
                        </a:rPr>
                        <m:t>→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0066FF"/>
                              </a:solidFill>
                              <a:latin typeface="Cambria Math"/>
                              <a:sym typeface="Wingdings" pitchFamily="2" charset="2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66FF"/>
                              </a:solidFill>
                              <a:latin typeface="Cambria Math"/>
                              <a:sym typeface="Wingdings" pitchFamily="2" charset="2"/>
                            </a:rPr>
                            <m:t>𝐽</m:t>
                          </m:r>
                        </m:num>
                        <m:den>
                          <m:r>
                            <a:rPr lang="el-GR" b="0" i="1" smtClean="0">
                              <a:solidFill>
                                <a:srgbClr val="0066FF"/>
                              </a:solidFill>
                              <a:latin typeface="Cambria Math"/>
                              <a:sym typeface="Wingdings" pitchFamily="2" charset="2"/>
                            </a:rPr>
                            <m:t>𝜓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0066FF"/>
                          </a:solidFill>
                          <a:latin typeface="Cambria Math"/>
                          <a:sym typeface="Wingdings" pitchFamily="2" charset="2"/>
                        </a:rPr>
                        <m:t>𝑎𝑛𝑑</m:t>
                      </m:r>
                      <m:r>
                        <a:rPr lang="en-US" b="0" i="1" smtClean="0">
                          <a:solidFill>
                            <a:srgbClr val="0066FF"/>
                          </a:solidFill>
                          <a:latin typeface="Cambria Math"/>
                          <a:sym typeface="Wingdings" pitchFamily="2" charset="2"/>
                        </a:rPr>
                        <m:t> </m:t>
                      </m:r>
                      <m:r>
                        <a:rPr lang="el-GR" b="0" i="1">
                          <a:solidFill>
                            <a:srgbClr val="0066FF"/>
                          </a:solidFill>
                          <a:latin typeface="Cambria Math"/>
                          <a:sym typeface="Wingdings" pitchFamily="2" charset="2"/>
                        </a:rPr>
                        <m:t>𝜓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66FF"/>
                              </a:solidFill>
                              <a:latin typeface="Cambria Math"/>
                              <a:sym typeface="Wingdings" pitchFamily="2" charset="2"/>
                            </a:rPr>
                          </m:ctrlPr>
                        </m:dPr>
                        <m:e>
                          <m:r>
                            <a:rPr lang="en-US" b="0" i="1">
                              <a:solidFill>
                                <a:srgbClr val="0066FF"/>
                              </a:solidFill>
                              <a:latin typeface="Cambria Math"/>
                              <a:sym typeface="Wingdings" pitchFamily="2" charset="2"/>
                            </a:rPr>
                            <m:t>2</m:t>
                          </m:r>
                          <m:r>
                            <a:rPr lang="en-US" b="0" i="1">
                              <a:solidFill>
                                <a:srgbClr val="0066FF"/>
                              </a:solidFill>
                              <a:latin typeface="Cambria Math"/>
                              <a:sym typeface="Wingdings" pitchFamily="2" charset="2"/>
                            </a:rPr>
                            <m:t>𝑆</m:t>
                          </m:r>
                        </m:e>
                      </m:d>
                    </m:oMath>
                  </a14:m>
                  <a:r>
                    <a:rPr lang="en-US" dirty="0" smtClean="0">
                      <a:solidFill>
                        <a:srgbClr val="0066FF"/>
                      </a:solidFill>
                      <a:latin typeface="Arial Unicode MS" pitchFamily="34" charset="-128"/>
                      <a:sym typeface="Wingdings" pitchFamily="2" charset="2"/>
                    </a:rPr>
                    <a:t> can be used to extract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solidFill>
                            <a:srgbClr val="00A84C"/>
                          </a:solidFill>
                          <a:latin typeface="Cambria Math"/>
                          <a:sym typeface="Wingdings" pitchFamily="2" charset="2"/>
                        </a:rPr>
                        <m:t>b</m:t>
                      </m:r>
                      <m:r>
                        <a:rPr lang="en-US" i="1">
                          <a:solidFill>
                            <a:srgbClr val="00A84C"/>
                          </a:solidFill>
                          <a:latin typeface="Cambria Math"/>
                          <a:sym typeface="Wingdings" pitchFamily="2" charset="2"/>
                        </a:rPr>
                        <m:t>→ </m:t>
                      </m:r>
                      <m:r>
                        <m:rPr>
                          <m:sty m:val="p"/>
                        </m:rPr>
                        <a:rPr lang="el-GR" i="1">
                          <a:solidFill>
                            <a:srgbClr val="00A84C"/>
                          </a:solidFill>
                          <a:latin typeface="Cambria Math"/>
                          <a:sym typeface="Wingdings" pitchFamily="2" charset="2"/>
                        </a:rPr>
                        <m:t>ψ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A84C"/>
                              </a:solidFill>
                              <a:latin typeface="Cambria Math"/>
                              <a:sym typeface="Wingdings" pitchFamily="2" charset="2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A84C"/>
                              </a:solidFill>
                              <a:latin typeface="Cambria Math"/>
                              <a:sym typeface="Wingdings" pitchFamily="2" charset="2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rgbClr val="00A84C"/>
                              </a:solidFill>
                              <a:latin typeface="Cambria Math"/>
                              <a:sym typeface="Wingdings" pitchFamily="2" charset="2"/>
                            </a:rPr>
                            <m:t>𝑆</m:t>
                          </m:r>
                        </m:e>
                      </m:d>
                      <m:r>
                        <a:rPr lang="en-US" i="1">
                          <a:solidFill>
                            <a:srgbClr val="00A84C"/>
                          </a:solidFill>
                          <a:latin typeface="Cambria Math"/>
                          <a:sym typeface="Wingdings" pitchFamily="2" charset="2"/>
                        </a:rPr>
                        <m:t>𝑋</m:t>
                      </m:r>
                    </m:oMath>
                  </a14:m>
                  <a:endParaRPr lang="en-US" dirty="0" smtClean="0">
                    <a:solidFill>
                      <a:srgbClr val="00A84C"/>
                    </a:solidFill>
                    <a:latin typeface="Arial Unicode MS" pitchFamily="34" charset="-128"/>
                    <a:sym typeface="Wingdings" pitchFamily="2" charset="2"/>
                  </a:endParaRPr>
                </a:p>
                <a:p>
                  <a:pPr>
                    <a:defRPr/>
                  </a:pPr>
                  <a14:m>
                    <m:oMath xmlns:m="http://schemas.openxmlformats.org/officeDocument/2006/math">
                      <m:r>
                        <a:rPr lang="en-US" b="1" i="0" smtClean="0">
                          <a:solidFill>
                            <a:srgbClr val="00A84C"/>
                          </a:solidFill>
                          <a:latin typeface="Cambria Math"/>
                          <a:sym typeface="Wingdings" pitchFamily="2" charset="2"/>
                        </a:rPr>
                        <m:t>𝐁</m:t>
                      </m:r>
                      <m:d>
                        <m:dPr>
                          <m:ctrlPr>
                            <a:rPr lang="en-US" b="1" i="1" smtClean="0">
                              <a:solidFill>
                                <a:srgbClr val="00A84C"/>
                              </a:solidFill>
                              <a:latin typeface="Cambria Math"/>
                              <a:sym typeface="Wingdings" pitchFamily="2" charset="2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srgbClr val="00A84C"/>
                              </a:solidFill>
                              <a:latin typeface="Cambria Math"/>
                              <a:sym typeface="Wingdings" pitchFamily="2" charset="2"/>
                            </a:rPr>
                            <m:t>𝐛</m:t>
                          </m:r>
                          <m:r>
                            <a:rPr lang="en-US" b="1" i="1">
                              <a:solidFill>
                                <a:srgbClr val="00A84C"/>
                              </a:solidFill>
                              <a:latin typeface="Cambria Math"/>
                              <a:sym typeface="Wingdings" pitchFamily="2" charset="2"/>
                            </a:rPr>
                            <m:t>→ </m:t>
                          </m:r>
                          <m:r>
                            <a:rPr lang="el-GR" b="1" i="1">
                              <a:solidFill>
                                <a:srgbClr val="00A84C"/>
                              </a:solidFill>
                              <a:latin typeface="Cambria Math"/>
                              <a:sym typeface="Wingdings" pitchFamily="2" charset="2"/>
                            </a:rPr>
                            <m:t>𝝍</m:t>
                          </m:r>
                          <m:d>
                            <m:dPr>
                              <m:ctrlPr>
                                <a:rPr lang="en-US" b="1" i="1">
                                  <a:solidFill>
                                    <a:srgbClr val="00A84C"/>
                                  </a:solidFill>
                                  <a:latin typeface="Cambria Math"/>
                                  <a:sym typeface="Wingdings" pitchFamily="2" charset="2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rgbClr val="00A84C"/>
                                  </a:solidFill>
                                  <a:latin typeface="Cambria Math"/>
                                  <a:sym typeface="Wingdings" pitchFamily="2" charset="2"/>
                                </a:rPr>
                                <m:t>𝟐</m:t>
                              </m:r>
                              <m:r>
                                <a:rPr lang="en-US" b="1" i="1">
                                  <a:solidFill>
                                    <a:srgbClr val="00A84C"/>
                                  </a:solidFill>
                                  <a:latin typeface="Cambria Math"/>
                                  <a:sym typeface="Wingdings" pitchFamily="2" charset="2"/>
                                </a:rPr>
                                <m:t>𝑺</m:t>
                              </m:r>
                            </m:e>
                          </m:d>
                          <m:r>
                            <a:rPr lang="en-US" b="1" i="1">
                              <a:solidFill>
                                <a:srgbClr val="00A84C"/>
                              </a:solidFill>
                              <a:latin typeface="Cambria Math"/>
                              <a:sym typeface="Wingdings" pitchFamily="2" charset="2"/>
                            </a:rPr>
                            <m:t>𝑿</m:t>
                          </m:r>
                        </m:e>
                      </m:d>
                      <m:r>
                        <a:rPr lang="en-US" b="1" i="1" smtClean="0">
                          <a:solidFill>
                            <a:srgbClr val="00A84C"/>
                          </a:solidFill>
                          <a:latin typeface="Cambria Math"/>
                          <a:sym typeface="Wingdings" pitchFamily="2" charset="2"/>
                        </a:rPr>
                        <m:t>=</m:t>
                      </m:r>
                      <m:d>
                        <m:dPr>
                          <m:ctrlP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/>
                              <a:sym typeface="Wingdings" pitchFamily="2" charset="2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/>
                              <a:sym typeface="Wingdings" pitchFamily="2" charset="2"/>
                            </a:rPr>
                            <m:t>𝟐</m:t>
                          </m:r>
                          <m: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/>
                              <a:sym typeface="Wingdings" pitchFamily="2" charset="2"/>
                            </a:rPr>
                            <m:t>.</m:t>
                          </m:r>
                          <m: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/>
                              <a:sym typeface="Wingdings" pitchFamily="2" charset="2"/>
                            </a:rPr>
                            <m:t>𝟕𝟏</m:t>
                          </m:r>
                          <m: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/>
                              <a:sym typeface="Wingdings" pitchFamily="2" charset="2"/>
                            </a:rPr>
                            <m:t> ±</m:t>
                          </m:r>
                          <m: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𝟎</m:t>
                          </m:r>
                          <m: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.</m:t>
                          </m:r>
                          <m: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𝟏𝟕</m:t>
                          </m:r>
                          <m: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 </m:t>
                          </m:r>
                          <m:d>
                            <m:dPr>
                              <m:ctrlPr>
                                <a:rPr lang="en-US" b="1" i="1" smtClean="0">
                                  <a:solidFill>
                                    <a:srgbClr val="FF6600"/>
                                  </a:solidFill>
                                  <a:latin typeface="Cambria Math"/>
                                  <a:ea typeface="Cambria Math"/>
                                  <a:sym typeface="Wingdings" pitchFamily="2" charset="2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solidFill>
                                    <a:srgbClr val="FF6600"/>
                                  </a:solidFill>
                                  <a:latin typeface="Cambria Math"/>
                                  <a:ea typeface="Cambria Math"/>
                                  <a:sym typeface="Wingdings" pitchFamily="2" charset="2"/>
                                </a:rPr>
                                <m:t>𝒔𝒕𝒂𝒕</m:t>
                              </m:r>
                              <m:r>
                                <a:rPr lang="en-US" b="1" i="1" smtClean="0">
                                  <a:solidFill>
                                    <a:srgbClr val="FF6600"/>
                                  </a:solidFill>
                                  <a:latin typeface="Cambria Math"/>
                                  <a:ea typeface="Cambria Math"/>
                                  <a:sym typeface="Wingdings" pitchFamily="2" charset="2"/>
                                </a:rPr>
                                <m:t>,</m:t>
                              </m:r>
                              <m:r>
                                <a:rPr lang="en-US" b="1" i="1" smtClean="0">
                                  <a:solidFill>
                                    <a:srgbClr val="FF6600"/>
                                  </a:solidFill>
                                  <a:latin typeface="Cambria Math"/>
                                  <a:ea typeface="Cambria Math"/>
                                  <a:sym typeface="Wingdings" pitchFamily="2" charset="2"/>
                                </a:rPr>
                                <m:t>𝒔𝒚𝒔𝒕</m:t>
                              </m:r>
                            </m:e>
                          </m:d>
                          <m: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±</m:t>
                          </m:r>
                          <m: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𝟎</m:t>
                          </m:r>
                          <m: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.</m:t>
                          </m:r>
                          <m: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𝟐𝟒</m:t>
                          </m:r>
                          <m: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 </m:t>
                          </m:r>
                          <m:d>
                            <m:dPr>
                              <m:ctrlPr>
                                <a:rPr lang="en-US" b="1" i="1" smtClean="0">
                                  <a:solidFill>
                                    <a:srgbClr val="FF6600"/>
                                  </a:solidFill>
                                  <a:latin typeface="Cambria Math"/>
                                  <a:ea typeface="Cambria Math"/>
                                  <a:sym typeface="Wingdings" pitchFamily="2" charset="2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solidFill>
                                    <a:srgbClr val="FF6600"/>
                                  </a:solidFill>
                                  <a:latin typeface="Cambria Math"/>
                                  <a:ea typeface="Cambria Math"/>
                                  <a:sym typeface="Wingdings" pitchFamily="2" charset="2"/>
                                </a:rPr>
                                <m:t>𝑩𝑹</m:t>
                              </m:r>
                            </m:e>
                          </m:d>
                        </m:e>
                      </m:d>
                      <m:r>
                        <a:rPr lang="en-US" b="1" i="1" smtClean="0">
                          <a:solidFill>
                            <a:srgbClr val="FF6600"/>
                          </a:solidFill>
                          <a:latin typeface="Cambria Math"/>
                          <a:ea typeface="Cambria Math"/>
                          <a:sym typeface="Wingdings" pitchFamily="2" charset="2"/>
                        </a:rPr>
                        <m:t> </m:t>
                      </m:r>
                      <m:r>
                        <a:rPr lang="en-US" b="1" i="1" smtClean="0">
                          <a:solidFill>
                            <a:srgbClr val="FF6600"/>
                          </a:solidFill>
                          <a:latin typeface="Cambria Math"/>
                          <a:ea typeface="Cambria Math"/>
                          <a:sym typeface="Wingdings" pitchFamily="2" charset="2"/>
                        </a:rPr>
                        <m:t>𝒙</m:t>
                      </m:r>
                      <m:r>
                        <a:rPr lang="en-US" b="1" i="1" smtClean="0">
                          <a:solidFill>
                            <a:srgbClr val="FF6600"/>
                          </a:solidFill>
                          <a:latin typeface="Cambria Math"/>
                          <a:ea typeface="Cambria Math"/>
                          <a:sym typeface="Wingdings" pitchFamily="2" charset="2"/>
                        </a:rPr>
                        <m:t> </m:t>
                      </m:r>
                      <m:sSup>
                        <m:sSupPr>
                          <m:ctrlP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𝟏𝟎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−</m:t>
                          </m:r>
                          <m: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𝟑</m:t>
                          </m:r>
                        </m:sup>
                      </m:sSup>
                    </m:oMath>
                  </a14:m>
                  <a:r>
                    <a:rPr lang="en-US" dirty="0" smtClean="0">
                      <a:solidFill>
                        <a:srgbClr val="00A84C"/>
                      </a:solidFill>
                      <a:latin typeface="Arial Unicode MS" pitchFamily="34" charset="-128"/>
                      <a:sym typeface="Wingdings" pitchFamily="2" charset="2"/>
                    </a:rPr>
                    <a:t> </a:t>
                  </a:r>
                </a:p>
                <a:p>
                  <a:pPr>
                    <a:defRPr/>
                  </a:pPr>
                  <a:endParaRPr lang="en-US" dirty="0">
                    <a:solidFill>
                      <a:srgbClr val="00A84C"/>
                    </a:solidFill>
                    <a:latin typeface="Arial Unicode MS" pitchFamily="34" charset="-128"/>
                    <a:sym typeface="Wingdings" pitchFamily="2" charset="2"/>
                  </a:endParaRPr>
                </a:p>
                <a:p>
                  <a:pPr marL="285750" indent="-285750">
                    <a:buFont typeface="Wingdings"/>
                    <a:buChar char="à"/>
                    <a:defRPr/>
                  </a:pPr>
                  <a:r>
                    <a:rPr lang="en-US" dirty="0" smtClean="0">
                      <a:solidFill>
                        <a:srgbClr val="0066FF"/>
                      </a:solidFill>
                      <a:latin typeface="Arial Unicode MS" pitchFamily="34" charset="-128"/>
                      <a:sym typeface="Wingdings" pitchFamily="2" charset="2"/>
                    </a:rPr>
                    <a:t>In agreement with CMS measurement                             and PDG</a:t>
                  </a:r>
                </a:p>
                <a:p>
                  <a:pPr>
                    <a:defRPr/>
                  </a:pPr>
                  <a14:m>
                    <m:oMath xmlns:m="http://schemas.openxmlformats.org/officeDocument/2006/math">
                      <m:r>
                        <a:rPr lang="en-US" b="1">
                          <a:solidFill>
                            <a:srgbClr val="00A84C"/>
                          </a:solidFill>
                          <a:latin typeface="Cambria Math"/>
                          <a:sym typeface="Wingdings" pitchFamily="2" charset="2"/>
                        </a:rPr>
                        <m:t>𝐁</m:t>
                      </m:r>
                      <m:d>
                        <m:dPr>
                          <m:ctrlPr>
                            <a:rPr lang="en-US" b="1" i="1">
                              <a:solidFill>
                                <a:srgbClr val="00A84C"/>
                              </a:solidFill>
                              <a:latin typeface="Cambria Math"/>
                              <a:sym typeface="Wingdings" pitchFamily="2" charset="2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srgbClr val="00A84C"/>
                              </a:solidFill>
                              <a:latin typeface="Cambria Math"/>
                              <a:sym typeface="Wingdings" pitchFamily="2" charset="2"/>
                            </a:rPr>
                            <m:t>𝐛</m:t>
                          </m:r>
                          <m:r>
                            <a:rPr lang="en-US" b="1" i="1">
                              <a:solidFill>
                                <a:srgbClr val="00A84C"/>
                              </a:solidFill>
                              <a:latin typeface="Cambria Math"/>
                              <a:sym typeface="Wingdings" pitchFamily="2" charset="2"/>
                            </a:rPr>
                            <m:t>→ </m:t>
                          </m:r>
                          <m:r>
                            <a:rPr lang="el-GR" b="1" i="1">
                              <a:solidFill>
                                <a:srgbClr val="00A84C"/>
                              </a:solidFill>
                              <a:latin typeface="Cambria Math"/>
                              <a:sym typeface="Wingdings" pitchFamily="2" charset="2"/>
                            </a:rPr>
                            <m:t>𝝍</m:t>
                          </m:r>
                          <m:d>
                            <m:dPr>
                              <m:ctrlPr>
                                <a:rPr lang="en-US" b="1" i="1">
                                  <a:solidFill>
                                    <a:srgbClr val="00A84C"/>
                                  </a:solidFill>
                                  <a:latin typeface="Cambria Math"/>
                                  <a:sym typeface="Wingdings" pitchFamily="2" charset="2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rgbClr val="00A84C"/>
                                  </a:solidFill>
                                  <a:latin typeface="Cambria Math"/>
                                  <a:sym typeface="Wingdings" pitchFamily="2" charset="2"/>
                                </a:rPr>
                                <m:t>𝟐</m:t>
                              </m:r>
                              <m:r>
                                <a:rPr lang="en-US" b="1" i="1">
                                  <a:solidFill>
                                    <a:srgbClr val="00A84C"/>
                                  </a:solidFill>
                                  <a:latin typeface="Cambria Math"/>
                                  <a:sym typeface="Wingdings" pitchFamily="2" charset="2"/>
                                </a:rPr>
                                <m:t>𝑺</m:t>
                              </m:r>
                            </m:e>
                          </m:d>
                          <m:r>
                            <a:rPr lang="en-US" b="1" i="1">
                              <a:solidFill>
                                <a:srgbClr val="00A84C"/>
                              </a:solidFill>
                              <a:latin typeface="Cambria Math"/>
                              <a:sym typeface="Wingdings" pitchFamily="2" charset="2"/>
                            </a:rPr>
                            <m:t>𝑿</m:t>
                          </m:r>
                        </m:e>
                      </m:d>
                      <m:r>
                        <a:rPr lang="en-US" b="1" i="1">
                          <a:solidFill>
                            <a:srgbClr val="00A84C"/>
                          </a:solidFill>
                          <a:latin typeface="Cambria Math"/>
                          <a:sym typeface="Wingdings" pitchFamily="2" charset="2"/>
                        </a:rPr>
                        <m:t>=</m:t>
                      </m:r>
                      <m:d>
                        <m:dPr>
                          <m:ctrlPr>
                            <a:rPr lang="en-US" b="1" i="1">
                              <a:solidFill>
                                <a:srgbClr val="FF6600"/>
                              </a:solidFill>
                              <a:latin typeface="Cambria Math"/>
                              <a:sym typeface="Wingdings" pitchFamily="2" charset="2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/>
                              <a:sym typeface="Wingdings" pitchFamily="2" charset="2"/>
                            </a:rPr>
                            <m:t>𝟑</m:t>
                          </m:r>
                          <m: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/>
                              <a:sym typeface="Wingdings" pitchFamily="2" charset="2"/>
                            </a:rPr>
                            <m:t>.</m:t>
                          </m:r>
                          <m: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/>
                              <a:sym typeface="Wingdings" pitchFamily="2" charset="2"/>
                            </a:rPr>
                            <m:t>𝟎𝟖</m:t>
                          </m:r>
                          <m:r>
                            <a:rPr lang="en-US" b="1" i="1">
                              <a:solidFill>
                                <a:srgbClr val="FF6600"/>
                              </a:solidFill>
                              <a:latin typeface="Cambria Math"/>
                              <a:sym typeface="Wingdings" pitchFamily="2" charset="2"/>
                            </a:rPr>
                            <m:t> ±</m:t>
                          </m:r>
                          <m:r>
                            <a:rPr lang="en-US" b="1" i="1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𝟎</m:t>
                          </m:r>
                          <m:r>
                            <a:rPr lang="en-US" b="1" i="1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.</m:t>
                          </m:r>
                          <m:r>
                            <a:rPr lang="en-US" b="1" i="1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𝟏𝟖</m:t>
                          </m:r>
                          <m:r>
                            <a:rPr lang="en-US" b="1" i="1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 </m:t>
                          </m:r>
                          <m:d>
                            <m:dPr>
                              <m:ctrlPr>
                                <a:rPr lang="en-US" b="1" i="1">
                                  <a:solidFill>
                                    <a:srgbClr val="FF6600"/>
                                  </a:solidFill>
                                  <a:latin typeface="Cambria Math"/>
                                  <a:ea typeface="Cambria Math"/>
                                  <a:sym typeface="Wingdings" pitchFamily="2" charset="2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rgbClr val="FF6600"/>
                                  </a:solidFill>
                                  <a:latin typeface="Cambria Math"/>
                                  <a:ea typeface="Cambria Math"/>
                                  <a:sym typeface="Wingdings" pitchFamily="2" charset="2"/>
                                </a:rPr>
                                <m:t>𝒔𝒕𝒂𝒕</m:t>
                              </m:r>
                              <m:r>
                                <a:rPr lang="en-US" b="1" i="1">
                                  <a:solidFill>
                                    <a:srgbClr val="FF6600"/>
                                  </a:solidFill>
                                  <a:latin typeface="Cambria Math"/>
                                  <a:ea typeface="Cambria Math"/>
                                  <a:sym typeface="Wingdings" pitchFamily="2" charset="2"/>
                                </a:rPr>
                                <m:t>,</m:t>
                              </m:r>
                              <m:r>
                                <a:rPr lang="en-US" b="1" i="1">
                                  <a:solidFill>
                                    <a:srgbClr val="FF6600"/>
                                  </a:solidFill>
                                  <a:latin typeface="Cambria Math"/>
                                  <a:ea typeface="Cambria Math"/>
                                  <a:sym typeface="Wingdings" pitchFamily="2" charset="2"/>
                                </a:rPr>
                                <m:t>𝒔𝒚𝒔𝒕</m:t>
                              </m:r>
                            </m:e>
                          </m:d>
                          <m:r>
                            <a:rPr lang="en-US" b="1" i="1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±</m:t>
                          </m:r>
                          <m:r>
                            <a:rPr lang="en-US" b="1" i="1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𝟎</m:t>
                          </m:r>
                          <m:r>
                            <a:rPr lang="en-US" b="1" i="1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.</m:t>
                          </m:r>
                          <m:r>
                            <a:rPr lang="en-US" b="1" i="1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𝟒𝟐</m:t>
                          </m:r>
                          <m:r>
                            <a:rPr lang="en-US" b="1" i="1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 </m:t>
                          </m:r>
                          <m:d>
                            <m:dPr>
                              <m:ctrlPr>
                                <a:rPr lang="en-US" b="1" i="1">
                                  <a:solidFill>
                                    <a:srgbClr val="FF6600"/>
                                  </a:solidFill>
                                  <a:latin typeface="Cambria Math"/>
                                  <a:ea typeface="Cambria Math"/>
                                  <a:sym typeface="Wingdings" pitchFamily="2" charset="2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rgbClr val="FF6600"/>
                                  </a:solidFill>
                                  <a:latin typeface="Cambria Math"/>
                                  <a:ea typeface="Cambria Math"/>
                                  <a:sym typeface="Wingdings" pitchFamily="2" charset="2"/>
                                </a:rPr>
                                <m:t>𝑩𝑹</m:t>
                              </m:r>
                            </m:e>
                          </m:d>
                        </m:e>
                      </m:d>
                      <m:r>
                        <a:rPr lang="en-US" b="1" i="1">
                          <a:solidFill>
                            <a:srgbClr val="FF6600"/>
                          </a:solidFill>
                          <a:latin typeface="Cambria Math"/>
                          <a:ea typeface="Cambria Math"/>
                          <a:sym typeface="Wingdings" pitchFamily="2" charset="2"/>
                        </a:rPr>
                        <m:t> </m:t>
                      </m:r>
                      <m:r>
                        <a:rPr lang="en-US" b="1" i="1">
                          <a:solidFill>
                            <a:srgbClr val="FF6600"/>
                          </a:solidFill>
                          <a:latin typeface="Cambria Math"/>
                          <a:ea typeface="Cambria Math"/>
                          <a:sym typeface="Wingdings" pitchFamily="2" charset="2"/>
                        </a:rPr>
                        <m:t>𝒙</m:t>
                      </m:r>
                      <m:r>
                        <a:rPr lang="en-US" b="1" i="1">
                          <a:solidFill>
                            <a:srgbClr val="FF6600"/>
                          </a:solidFill>
                          <a:latin typeface="Cambria Math"/>
                          <a:ea typeface="Cambria Math"/>
                          <a:sym typeface="Wingdings" pitchFamily="2" charset="2"/>
                        </a:rPr>
                        <m:t> </m:t>
                      </m:r>
                      <m:sSup>
                        <m:sSupPr>
                          <m:ctrlPr>
                            <a:rPr lang="en-US" b="1" i="1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</m:ctrlPr>
                        </m:sSupPr>
                        <m:e>
                          <m:r>
                            <a:rPr lang="en-US" b="1" i="1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𝟏𝟎</m:t>
                          </m:r>
                        </m:e>
                        <m:sup>
                          <m:r>
                            <a:rPr lang="en-US" b="1" i="1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−</m:t>
                          </m:r>
                          <m:r>
                            <a:rPr lang="en-US" b="1" i="1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𝟑</m:t>
                          </m:r>
                        </m:sup>
                      </m:sSup>
                      <m:r>
                        <a:rPr lang="en-US" b="1" i="1" smtClean="0">
                          <a:solidFill>
                            <a:srgbClr val="FF6600"/>
                          </a:solidFill>
                          <a:latin typeface="Cambria Math"/>
                          <a:ea typeface="Cambria Math"/>
                          <a:sym typeface="Wingdings" pitchFamily="2" charset="2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𝑪𝑴𝑺</m:t>
                          </m:r>
                        </m:e>
                      </m:d>
                      <m:r>
                        <a:rPr lang="en-US" b="1" i="0" smtClean="0">
                          <a:solidFill>
                            <a:srgbClr val="FF6600"/>
                          </a:solidFill>
                          <a:latin typeface="Cambria Math"/>
                          <a:ea typeface="Cambria Math"/>
                          <a:sym typeface="Wingdings" pitchFamily="2" charset="2"/>
                        </a:rPr>
                        <m:t> </m:t>
                      </m:r>
                    </m:oMath>
                  </a14:m>
                  <a:r>
                    <a:rPr lang="en-US" dirty="0" smtClean="0">
                      <a:solidFill>
                        <a:srgbClr val="0066FF"/>
                      </a:solidFill>
                      <a:latin typeface="Arial Unicode MS" pitchFamily="34" charset="-128"/>
                      <a:sym typeface="Wingdings" pitchFamily="2" charset="2"/>
                    </a:rPr>
                    <a:t> </a:t>
                  </a:r>
                </a:p>
                <a:p>
                  <a:pPr>
                    <a:defRPr/>
                  </a:pPr>
                  <a14:m>
                    <m:oMath xmlns:m="http://schemas.openxmlformats.org/officeDocument/2006/math">
                      <m:r>
                        <a:rPr lang="en-US" b="1">
                          <a:solidFill>
                            <a:srgbClr val="00A84C"/>
                          </a:solidFill>
                          <a:latin typeface="Cambria Math"/>
                          <a:sym typeface="Wingdings" pitchFamily="2" charset="2"/>
                        </a:rPr>
                        <m:t>𝐁</m:t>
                      </m:r>
                      <m:d>
                        <m:dPr>
                          <m:ctrlPr>
                            <a:rPr lang="en-US" b="1" i="1">
                              <a:solidFill>
                                <a:srgbClr val="00A84C"/>
                              </a:solidFill>
                              <a:latin typeface="Cambria Math"/>
                              <a:sym typeface="Wingdings" pitchFamily="2" charset="2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srgbClr val="00A84C"/>
                              </a:solidFill>
                              <a:latin typeface="Cambria Math"/>
                              <a:sym typeface="Wingdings" pitchFamily="2" charset="2"/>
                            </a:rPr>
                            <m:t>𝐛</m:t>
                          </m:r>
                          <m:r>
                            <a:rPr lang="en-US" b="1" i="1">
                              <a:solidFill>
                                <a:srgbClr val="00A84C"/>
                              </a:solidFill>
                              <a:latin typeface="Cambria Math"/>
                              <a:sym typeface="Wingdings" pitchFamily="2" charset="2"/>
                            </a:rPr>
                            <m:t>→ </m:t>
                          </m:r>
                          <m:r>
                            <a:rPr lang="el-GR" b="1" i="1">
                              <a:solidFill>
                                <a:srgbClr val="00A84C"/>
                              </a:solidFill>
                              <a:latin typeface="Cambria Math"/>
                              <a:sym typeface="Wingdings" pitchFamily="2" charset="2"/>
                            </a:rPr>
                            <m:t>𝝍</m:t>
                          </m:r>
                          <m:d>
                            <m:dPr>
                              <m:ctrlPr>
                                <a:rPr lang="en-US" b="1" i="1">
                                  <a:solidFill>
                                    <a:srgbClr val="00A84C"/>
                                  </a:solidFill>
                                  <a:latin typeface="Cambria Math"/>
                                  <a:sym typeface="Wingdings" pitchFamily="2" charset="2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rgbClr val="00A84C"/>
                                  </a:solidFill>
                                  <a:latin typeface="Cambria Math"/>
                                  <a:sym typeface="Wingdings" pitchFamily="2" charset="2"/>
                                </a:rPr>
                                <m:t>𝟐</m:t>
                              </m:r>
                              <m:r>
                                <a:rPr lang="en-US" b="1" i="1">
                                  <a:solidFill>
                                    <a:srgbClr val="00A84C"/>
                                  </a:solidFill>
                                  <a:latin typeface="Cambria Math"/>
                                  <a:sym typeface="Wingdings" pitchFamily="2" charset="2"/>
                                </a:rPr>
                                <m:t>𝑺</m:t>
                              </m:r>
                            </m:e>
                          </m:d>
                          <m:r>
                            <a:rPr lang="en-US" b="1" i="1">
                              <a:solidFill>
                                <a:srgbClr val="00A84C"/>
                              </a:solidFill>
                              <a:latin typeface="Cambria Math"/>
                              <a:sym typeface="Wingdings" pitchFamily="2" charset="2"/>
                            </a:rPr>
                            <m:t>𝑿</m:t>
                          </m:r>
                        </m:e>
                      </m:d>
                      <m:r>
                        <a:rPr lang="en-US" b="1" i="1">
                          <a:solidFill>
                            <a:srgbClr val="00A84C"/>
                          </a:solidFill>
                          <a:latin typeface="Cambria Math"/>
                          <a:sym typeface="Wingdings" pitchFamily="2" charset="2"/>
                        </a:rPr>
                        <m:t>=</m:t>
                      </m:r>
                      <m:d>
                        <m:dPr>
                          <m:ctrlPr>
                            <a:rPr lang="en-US" b="1" i="1">
                              <a:solidFill>
                                <a:srgbClr val="FF6600"/>
                              </a:solidFill>
                              <a:latin typeface="Cambria Math"/>
                              <a:sym typeface="Wingdings" pitchFamily="2" charset="2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/>
                              <a:sym typeface="Wingdings" pitchFamily="2" charset="2"/>
                            </a:rPr>
                            <m:t>𝟒</m:t>
                          </m:r>
                          <m:r>
                            <a:rPr lang="en-US" b="1" i="1">
                              <a:solidFill>
                                <a:srgbClr val="FF6600"/>
                              </a:solidFill>
                              <a:latin typeface="Cambria Math"/>
                              <a:sym typeface="Wingdings" pitchFamily="2" charset="2"/>
                            </a:rPr>
                            <m:t>.</m:t>
                          </m:r>
                          <m:r>
                            <a:rPr lang="en-US" b="1" i="1">
                              <a:solidFill>
                                <a:srgbClr val="FF6600"/>
                              </a:solidFill>
                              <a:latin typeface="Cambria Math"/>
                              <a:sym typeface="Wingdings" pitchFamily="2" charset="2"/>
                            </a:rPr>
                            <m:t>𝟖</m:t>
                          </m:r>
                          <m:r>
                            <a:rPr lang="en-US" b="1" i="1">
                              <a:solidFill>
                                <a:srgbClr val="FF6600"/>
                              </a:solidFill>
                              <a:latin typeface="Cambria Math"/>
                              <a:sym typeface="Wingdings" pitchFamily="2" charset="2"/>
                            </a:rPr>
                            <m:t> ±</m:t>
                          </m:r>
                          <m: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/>
                              <a:sym typeface="Wingdings" pitchFamily="2" charset="2"/>
                            </a:rPr>
                            <m:t>𝟐</m:t>
                          </m:r>
                          <m:r>
                            <a:rPr lang="en-US" b="1" i="1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.</m:t>
                          </m:r>
                          <m: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𝟒</m:t>
                          </m:r>
                          <m:r>
                            <a:rPr lang="en-US" b="1" i="1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 </m:t>
                          </m:r>
                        </m:e>
                      </m:d>
                      <m:r>
                        <a:rPr lang="en-US" b="1" i="1">
                          <a:solidFill>
                            <a:srgbClr val="FF6600"/>
                          </a:solidFill>
                          <a:latin typeface="Cambria Math"/>
                          <a:ea typeface="Cambria Math"/>
                          <a:sym typeface="Wingdings" pitchFamily="2" charset="2"/>
                        </a:rPr>
                        <m:t> </m:t>
                      </m:r>
                      <m:r>
                        <a:rPr lang="en-US" b="1" i="1">
                          <a:solidFill>
                            <a:srgbClr val="FF6600"/>
                          </a:solidFill>
                          <a:latin typeface="Cambria Math"/>
                          <a:ea typeface="Cambria Math"/>
                          <a:sym typeface="Wingdings" pitchFamily="2" charset="2"/>
                        </a:rPr>
                        <m:t>𝒙</m:t>
                      </m:r>
                      <m:r>
                        <a:rPr lang="en-US" b="1" i="1">
                          <a:solidFill>
                            <a:srgbClr val="FF6600"/>
                          </a:solidFill>
                          <a:latin typeface="Cambria Math"/>
                          <a:ea typeface="Cambria Math"/>
                          <a:sym typeface="Wingdings" pitchFamily="2" charset="2"/>
                        </a:rPr>
                        <m:t> </m:t>
                      </m:r>
                      <m:sSup>
                        <m:sSupPr>
                          <m:ctrlPr>
                            <a:rPr lang="en-US" b="1" i="1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</m:ctrlPr>
                        </m:sSupPr>
                        <m:e>
                          <m:r>
                            <a:rPr lang="en-US" b="1" i="1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𝟏𝟎</m:t>
                          </m:r>
                        </m:e>
                        <m:sup>
                          <m:r>
                            <a:rPr lang="en-US" b="1" i="1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−</m:t>
                          </m:r>
                          <m:r>
                            <a:rPr lang="en-US" b="1" i="1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𝟑</m:t>
                          </m:r>
                        </m:sup>
                      </m:sSup>
                      <m:r>
                        <a:rPr lang="en-US" b="1" i="1">
                          <a:solidFill>
                            <a:srgbClr val="FF6600"/>
                          </a:solidFill>
                          <a:latin typeface="Cambria Math"/>
                          <a:ea typeface="Cambria Math"/>
                          <a:sym typeface="Wingdings" pitchFamily="2" charset="2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1" i="1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  <a:sym typeface="Wingdings" pitchFamily="2" charset="2"/>
                            </a:rPr>
                            <m:t>𝑷𝑫𝑮</m:t>
                          </m:r>
                        </m:e>
                      </m:d>
                    </m:oMath>
                  </a14:m>
                  <a:r>
                    <a:rPr lang="en-US" dirty="0" smtClean="0">
                      <a:solidFill>
                        <a:srgbClr val="0066FF"/>
                      </a:solidFill>
                      <a:latin typeface="Arial Unicode MS" pitchFamily="34" charset="-128"/>
                      <a:sym typeface="Wingdings" pitchFamily="2" charset="2"/>
                    </a:rPr>
                    <a:t> </a:t>
                  </a:r>
                </a:p>
                <a:p>
                  <a:pPr>
                    <a:defRPr/>
                  </a:pPr>
                  <a:endParaRPr lang="en-US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endParaRPr>
                </a:p>
                <a:p>
                  <a:pPr>
                    <a:defRPr/>
                  </a:pPr>
                  <a:r>
                    <a:rPr lang="en-US" dirty="0" smtClean="0">
                      <a:solidFill>
                        <a:srgbClr val="00A84C"/>
                      </a:solidFill>
                      <a:latin typeface="Arial Unicode MS" pitchFamily="34" charset="-128"/>
                      <a:sym typeface="Wingdings" pitchFamily="2" charset="2"/>
                    </a:rPr>
                    <a:t> </a:t>
                  </a:r>
                  <a:endParaRPr lang="en-US" dirty="0">
                    <a:solidFill>
                      <a:srgbClr val="00A84C"/>
                    </a:solidFill>
                    <a:latin typeface="Arial Unicode MS" pitchFamily="34" charset="-128"/>
                    <a:sym typeface="Wingdings" pitchFamily="2" charset="2"/>
                  </a:endParaRPr>
                </a:p>
                <a:p>
                  <a:pPr>
                    <a:defRPr/>
                  </a:pPr>
                  <a:endParaRPr lang="en-US" dirty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endParaRPr>
                </a:p>
                <a:p>
                  <a:pPr>
                    <a:defRPr/>
                  </a:pPr>
                  <a:endParaRPr lang="en-US" dirty="0" smtClean="0">
                    <a:solidFill>
                      <a:srgbClr val="00A84C"/>
                    </a:solidFill>
                    <a:latin typeface="Arial Unicode MS" pitchFamily="34" charset="-128"/>
                    <a:sym typeface="Wingdings" pitchFamily="2" charset="2"/>
                  </a:endParaRPr>
                </a:p>
                <a:p>
                  <a:pPr>
                    <a:defRPr/>
                  </a:pPr>
                  <a:endParaRPr lang="en-US" dirty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endParaRPr>
                </a:p>
                <a:p>
                  <a:pPr>
                    <a:defRPr/>
                  </a:pPr>
                  <a:endParaRPr lang="en-US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endParaRP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200" y="4109241"/>
                  <a:ext cx="8306686" cy="3673378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66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63862" y="1806791"/>
                <a:ext cx="5218480" cy="18360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Results for prompt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solidFill>
                          <a:srgbClr val="0066FF"/>
                        </a:solidFill>
                        <a:latin typeface="Cambria Math"/>
                        <a:sym typeface="Wingdings" pitchFamily="2" charset="2"/>
                      </a:rPr>
                      <m:t>ψ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rgbClr val="0066FF"/>
                            </a:solidFill>
                            <a:latin typeface="Cambria Math"/>
                            <a:sym typeface="Wingdings" pitchFamily="2" charset="2"/>
                          </a:rPr>
                          <m:t>𝑆</m:t>
                        </m:r>
                      </m:e>
                    </m:d>
                  </m:oMath>
                </a14:m>
                <a:r>
                  <a:rPr lang="en-US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presented in summer</a:t>
                </a:r>
              </a:p>
              <a:p>
                <a:pPr>
                  <a:defRPr/>
                </a:pPr>
                <a:endParaRPr lang="en-US" dirty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>
                  <a:defRPr/>
                </a:pPr>
                <a:r>
                  <a:rPr lang="en-US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Now, also includes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A84C"/>
                        </a:solidFill>
                        <a:latin typeface="Cambria Math"/>
                        <a:sym typeface="Wingdings" pitchFamily="2" charset="2"/>
                      </a:rPr>
                      <m:t>b</m:t>
                    </m:r>
                    <m:r>
                      <a:rPr lang="en-US" b="0" i="1" smtClean="0">
                        <a:solidFill>
                          <a:srgbClr val="00A84C"/>
                        </a:solidFill>
                        <a:latin typeface="Cambria Math"/>
                        <a:sym typeface="Wingdings" pitchFamily="2" charset="2"/>
                      </a:rPr>
                      <m:t>→ </m:t>
                    </m:r>
                    <m:r>
                      <m:rPr>
                        <m:sty m:val="p"/>
                      </m:rPr>
                      <a:rPr lang="el-GR" b="0" i="1" smtClean="0">
                        <a:solidFill>
                          <a:srgbClr val="00A84C"/>
                        </a:solidFill>
                        <a:latin typeface="Cambria Math"/>
                        <a:sym typeface="Wingdings" pitchFamily="2" charset="2"/>
                      </a:rPr>
                      <m:t>ψ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𝑆</m:t>
                        </m:r>
                      </m:e>
                    </m:d>
                    <m:r>
                      <a:rPr lang="en-US" b="0" i="1" smtClean="0">
                        <a:solidFill>
                          <a:srgbClr val="00A84C"/>
                        </a:solidFill>
                        <a:latin typeface="Cambria Math"/>
                        <a:sym typeface="Wingdings" pitchFamily="2" charset="2"/>
                      </a:rPr>
                      <m:t>𝑋</m:t>
                    </m:r>
                  </m:oMath>
                </a14:m>
                <a:endParaRPr lang="en-US" dirty="0" smtClean="0">
                  <a:solidFill>
                    <a:srgbClr val="00A84C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>
                  <a:defRPr/>
                </a:pPr>
                <a:endParaRPr lang="en-US" dirty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𝝈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𝒑𝒓𝒐𝒎𝒑𝒕</m:t>
                        </m:r>
                      </m:sub>
                    </m:sSub>
                    <m:d>
                      <m:dPr>
                        <m:ctrlPr>
                          <a:rPr lang="en-US" b="1" i="1" smtClean="0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l-GR" b="1" i="1" smtClean="0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𝝍</m:t>
                        </m:r>
                        <m:d>
                          <m:dPr>
                            <m:ctrlPr>
                              <a:rPr lang="en-US" b="1" i="1" smtClean="0">
                                <a:solidFill>
                                  <a:srgbClr val="00A84C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rgbClr val="00A84C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𝟐</m:t>
                            </m:r>
                            <m:r>
                              <a:rPr lang="en-US" b="1" i="1" smtClean="0">
                                <a:solidFill>
                                  <a:srgbClr val="00A84C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𝑺</m:t>
                            </m:r>
                          </m:e>
                        </m:d>
                      </m:e>
                    </m:d>
                    <m:r>
                      <a:rPr lang="en-US" b="1" i="1" smtClean="0">
                        <a:solidFill>
                          <a:srgbClr val="00A84C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=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𝟏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.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𝟒𝟏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±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𝟎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.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𝟎𝟏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±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</a:rPr>
                      <m:t>𝟎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</a:rPr>
                      <m:t>.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</a:rPr>
                      <m:t>𝟏𝟐</m:t>
                    </m:r>
                    <m:sPre>
                      <m:sPrePr>
                        <m:ctrlP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</a:rPr>
                        </m:ctrlPr>
                      </m:sPrePr>
                      <m:sub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</a:rPr>
                          <m:t>𝟎</m:t>
                        </m:r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en-US" b="1" i="1" smtClean="0">
                            <a:solidFill>
                              <a:srgbClr val="FF6600"/>
                            </a:solidFill>
                            <a:latin typeface="Cambria Math"/>
                          </a:rPr>
                          <m:t>𝟑𝟗</m:t>
                        </m:r>
                      </m:sub>
                      <m:sup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</a:rPr>
                          <m:t>𝟎</m:t>
                        </m:r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en-US" b="1" i="1" smtClean="0">
                            <a:solidFill>
                              <a:srgbClr val="FF6600"/>
                            </a:solidFill>
                            <a:latin typeface="Cambria Math"/>
                          </a:rPr>
                          <m:t>𝟐𝟎</m:t>
                        </m:r>
                      </m:sup>
                      <m:e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</a:rPr>
                          <m:t>𝝁</m:t>
                        </m:r>
                        <m:r>
                          <a:rPr lang="en-US" b="1" i="1" smtClean="0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</a:rPr>
                          <m:t>𝒃</m:t>
                        </m:r>
                        <m:r>
                          <a:rPr lang="en-US" b="1" i="1">
                            <a:solidFill>
                              <a:srgbClr val="FF6600"/>
                            </a:solidFill>
                            <a:latin typeface="Cambria Math"/>
                            <a:ea typeface="Cambria Math"/>
                          </a:rPr>
                          <m:t> </m:t>
                        </m:r>
                      </m:e>
                    </m:sPre>
                  </m:oMath>
                </a14:m>
                <a:r>
                  <a:rPr lang="en-US" b="1" dirty="0" smtClean="0">
                    <a:solidFill>
                      <a:srgbClr val="00A84C"/>
                    </a:solidFill>
                    <a:latin typeface="Arial Unicode MS" pitchFamily="34" charset="-128"/>
                    <a:sym typeface="Wingdings" pitchFamily="2" charset="2"/>
                  </a:rPr>
                  <a:t> </a:t>
                </a:r>
              </a:p>
              <a:p>
                <a:pPr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𝝈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𝒃</m:t>
                        </m:r>
                      </m:sub>
                    </m:sSub>
                    <m:d>
                      <m:dPr>
                        <m:ctrlPr>
                          <a:rPr lang="en-US" b="1" i="1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l-GR" b="1" i="1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𝝍</m:t>
                        </m:r>
                        <m:d>
                          <m:dPr>
                            <m:ctrlPr>
                              <a:rPr lang="en-US" b="1" i="1">
                                <a:solidFill>
                                  <a:srgbClr val="00A84C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solidFill>
                                  <a:srgbClr val="00A84C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𝟐</m:t>
                            </m:r>
                            <m:r>
                              <a:rPr lang="en-US" b="1" i="1">
                                <a:solidFill>
                                  <a:srgbClr val="00A84C"/>
                                </a:solidFill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𝑺</m:t>
                            </m:r>
                          </m:e>
                        </m:d>
                      </m:e>
                    </m:d>
                    <m:r>
                      <a:rPr lang="en-US" b="1" i="1">
                        <a:solidFill>
                          <a:srgbClr val="00A84C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=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𝟎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.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𝟐𝟓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±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𝟎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.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𝟎𝟏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±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</a:rPr>
                      <m:t>𝟎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</a:rPr>
                      <m:t>.</m:t>
                    </m:r>
                    <m:r>
                      <a:rPr lang="en-US" b="1" i="1">
                        <a:solidFill>
                          <a:srgbClr val="FF6600"/>
                        </a:solidFill>
                        <a:latin typeface="Cambria Math"/>
                      </a:rPr>
                      <m:t>𝟐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</a:rPr>
                      <m:t> 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</a:rPr>
                      <m:t>𝝁</m:t>
                    </m:r>
                    <m:r>
                      <a:rPr lang="en-US" b="1" i="1" smtClean="0">
                        <a:solidFill>
                          <a:srgbClr val="FF6600"/>
                        </a:solidFill>
                        <a:latin typeface="Cambria Math"/>
                        <a:ea typeface="Cambria Math"/>
                      </a:rPr>
                      <m:t>𝒃</m:t>
                    </m:r>
                  </m:oMath>
                </a14:m>
                <a:r>
                  <a:rPr lang="en-US" b="1" dirty="0" smtClean="0">
                    <a:solidFill>
                      <a:srgbClr val="FF6600"/>
                    </a:solidFill>
                    <a:latin typeface="Arial Unicode MS" pitchFamily="34" charset="-128"/>
                    <a:sym typeface="Wingdings" pitchFamily="2" charset="2"/>
                  </a:rPr>
                  <a:t> 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862" y="1806791"/>
                <a:ext cx="5218480" cy="1836015"/>
              </a:xfrm>
              <a:prstGeom prst="rect">
                <a:avLst/>
              </a:prstGeom>
              <a:blipFill rotWithShape="1">
                <a:blip r:embed="rId6"/>
                <a:stretch>
                  <a:fillRect l="-935" t="-1656" b="-6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32"/>
          <p:cNvSpPr txBox="1">
            <a:spLocks/>
          </p:cNvSpPr>
          <p:nvPr/>
        </p:nvSpPr>
        <p:spPr bwMode="auto">
          <a:xfrm>
            <a:off x="6553200" y="6345238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6B8AED-CBBA-4523-9646-74B8556F7BF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74638"/>
                <a:ext cx="8229600" cy="466142"/>
              </a:xfrm>
            </p:spPr>
            <p:txBody>
              <a:bodyPr/>
              <a:lstStyle/>
              <a:p>
                <a:r>
                  <a:rPr lang="en-US" sz="2800" dirty="0" smtClean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Quarkonia,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800" i="1" smtClean="0"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ψ</m:t>
                    </m:r>
                    <m:r>
                      <a:rPr lang="en-US" sz="2800" b="0" i="1" smtClean="0"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(2</m:t>
                    </m:r>
                    <m:r>
                      <a:rPr lang="en-US" sz="2800" b="0" i="1" smtClean="0"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𝑆</m:t>
                    </m:r>
                    <m:r>
                      <a:rPr lang="en-US" sz="2800" b="0" i="1" smtClean="0"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)</m:t>
                    </m:r>
                  </m:oMath>
                </a14:m>
                <a:endParaRPr lang="en-US" sz="28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7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74638"/>
                <a:ext cx="8229600" cy="466142"/>
              </a:xfrm>
              <a:blipFill rotWithShape="1">
                <a:blip r:embed="rId7"/>
                <a:stretch>
                  <a:fillRect t="-18182" b="-415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463866" y="1262495"/>
            <a:ext cx="83100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Study of </a:t>
            </a:r>
            <a:r>
              <a:rPr lang="en-US" dirty="0" err="1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quarkonia</a:t>
            </a:r>
            <a:r>
              <a:rPr lang="en-US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 production provides important tests for Non-Relativistic QCD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854" y="1628181"/>
            <a:ext cx="3620429" cy="264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585511" y="1628182"/>
            <a:ext cx="18355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FF6600"/>
                </a:solidFill>
              </a:rPr>
              <a:t>[</a:t>
            </a:r>
            <a:r>
              <a:rPr lang="en-GB" sz="1200" dirty="0" smtClean="0">
                <a:solidFill>
                  <a:srgbClr val="FF6600"/>
                </a:solidFill>
              </a:rPr>
              <a:t>LHCb-CONF-2011-026]</a:t>
            </a:r>
            <a:endParaRPr lang="en-GB" sz="1200" dirty="0">
              <a:solidFill>
                <a:srgbClr val="FF66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26482" y="4959212"/>
            <a:ext cx="16656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solidFill>
                  <a:srgbClr val="FF6600"/>
                </a:solidFill>
              </a:rPr>
              <a:t>[CMS-BPH-2011-026]</a:t>
            </a:r>
            <a:endParaRPr lang="en-GB" sz="12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67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289" y="283503"/>
            <a:ext cx="3304511" cy="2988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lide Number Placeholder 32"/>
          <p:cNvSpPr txBox="1">
            <a:spLocks/>
          </p:cNvSpPr>
          <p:nvPr/>
        </p:nvSpPr>
        <p:spPr bwMode="auto">
          <a:xfrm>
            <a:off x="6553200" y="6345238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6B8AED-CBBA-4523-9646-74B8556F7BF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6142"/>
          </a:xfrm>
        </p:spPr>
        <p:txBody>
          <a:bodyPr/>
          <a:lstStyle/>
          <a:p>
            <a:r>
              <a:rPr lang="en-US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Heavy b </a:t>
            </a:r>
            <a:r>
              <a:rPr lang="en-US" sz="28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barions</a:t>
            </a:r>
            <a:endParaRPr lang="en-US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63866" y="1316925"/>
                <a:ext cx="5120505" cy="21852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LHCb dataset also contains large samples of </a:t>
                </a:r>
                <a:r>
                  <a:rPr lang="en-US" dirty="0" smtClean="0">
                    <a:solidFill>
                      <a:srgbClr val="00A84C"/>
                    </a:solidFill>
                    <a:latin typeface="Arial Unicode MS" pitchFamily="34" charset="-128"/>
                    <a:sym typeface="Wingdings" pitchFamily="2" charset="2"/>
                  </a:rPr>
                  <a:t>heavy b </a:t>
                </a:r>
                <a:r>
                  <a:rPr lang="en-US" dirty="0" err="1" smtClean="0">
                    <a:solidFill>
                      <a:srgbClr val="00A84C"/>
                    </a:solidFill>
                    <a:latin typeface="Arial Unicode MS" pitchFamily="34" charset="-128"/>
                    <a:sym typeface="Wingdings" pitchFamily="2" charset="2"/>
                  </a:rPr>
                  <a:t>barions</a:t>
                </a:r>
                <a:r>
                  <a:rPr lang="en-US" dirty="0" smtClean="0">
                    <a:solidFill>
                      <a:srgbClr val="00A84C"/>
                    </a:solidFill>
                    <a:latin typeface="Arial Unicode MS" pitchFamily="34" charset="-128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Λ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𝑏</m:t>
                        </m:r>
                      </m:sub>
                    </m:sSub>
                    <m:r>
                      <a:rPr lang="en-US" b="0" i="1" smtClean="0">
                        <a:solidFill>
                          <a:srgbClr val="00A84C"/>
                        </a:solidFill>
                        <a:latin typeface="Cambria Math"/>
                        <a:sym typeface="Wingdings" pitchFamily="2" charset="2"/>
                      </a:rPr>
                      <m:t>,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Ξ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𝑏</m:t>
                        </m:r>
                      </m:sub>
                    </m:sSub>
                    <m:r>
                      <a:rPr lang="en-US" b="0" i="1" smtClean="0">
                        <a:solidFill>
                          <a:srgbClr val="00A84C"/>
                        </a:solidFill>
                        <a:latin typeface="Cambria Math"/>
                        <a:sym typeface="Wingdings" pitchFamily="2" charset="2"/>
                      </a:rPr>
                      <m:t>,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𝑏</m:t>
                        </m:r>
                      </m:sub>
                    </m:sSub>
                  </m:oMath>
                </a14:m>
                <a:endParaRPr lang="en-US" dirty="0" smtClean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>
                  <a:defRPr/>
                </a:pPr>
                <a:endParaRPr lang="en-US" dirty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 marL="285750" indent="-285750">
                  <a:buFont typeface="Wingdings"/>
                  <a:buChar char="à"/>
                  <a:defRPr/>
                </a:pPr>
                <a:r>
                  <a:rPr lang="en-US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First observation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Ξ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𝑏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00A84C"/>
                        </a:solidFill>
                        <a:latin typeface="Cambria Math"/>
                        <a:sym typeface="Wingdings" pitchFamily="2" charset="2"/>
                      </a:rPr>
                      <m:t> </m:t>
                    </m:r>
                    <m:r>
                      <a:rPr lang="en-US" sz="1600" b="0" i="1" smtClean="0">
                        <a:solidFill>
                          <a:srgbClr val="00A84C"/>
                        </a:solidFill>
                        <a:latin typeface="Cambria Math"/>
                        <a:sym typeface="Wingdings" pitchFamily="2" charset="2"/>
                      </a:rPr>
                      <m:t>𝑎𝑛𝑑</m:t>
                    </m:r>
                    <m:r>
                      <a:rPr lang="en-US" sz="1600" b="0" i="1" smtClean="0">
                        <a:solidFill>
                          <a:srgbClr val="00A84C"/>
                        </a:solidFill>
                        <a:latin typeface="Cambria Math"/>
                        <a:sym typeface="Wingdings" pitchFamily="2" charset="2"/>
                      </a:rPr>
                      <m:t> </m:t>
                    </m:r>
                    <m:sSub>
                      <m:sSubPr>
                        <m:ctrlPr>
                          <a:rPr lang="en-US" sz="1600" i="1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Ω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were made by D0 and CDF</a:t>
                </a:r>
              </a:p>
              <a:p>
                <a:pPr marL="742950" lvl="1" indent="-285750">
                  <a:buFont typeface="Arial" pitchFamily="34" charset="0"/>
                  <a:buChar char="•"/>
                  <a:defRPr/>
                </a:pPr>
                <a:r>
                  <a:rPr lang="en-US" sz="1600" dirty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Good agreement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Ξ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𝑏</m:t>
                        </m:r>
                      </m:sub>
                    </m:sSub>
                  </m:oMath>
                </a14:m>
                <a:endParaRPr lang="en-US" sz="1600" dirty="0" smtClean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 marL="742950" lvl="1" indent="-285750">
                  <a:buFont typeface="Arial" pitchFamily="34" charset="0"/>
                  <a:buChar char="•"/>
                  <a:defRPr/>
                </a:pPr>
                <a:r>
                  <a:rPr lang="en-US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Large discrepancy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Ω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(CDF </a:t>
                </a:r>
                <a:r>
                  <a:rPr lang="en-US" sz="1600" dirty="0" err="1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vs</a:t>
                </a:r>
                <a:r>
                  <a:rPr lang="en-US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D0)</a:t>
                </a:r>
              </a:p>
              <a:p>
                <a:pPr marL="742950" lvl="1" indent="-285750">
                  <a:buFont typeface="Wingdings"/>
                  <a:buChar char="à"/>
                  <a:defRPr/>
                </a:pPr>
                <a:endParaRPr lang="en-US" dirty="0" smtClean="0">
                  <a:solidFill>
                    <a:srgbClr val="0066FF"/>
                  </a:solidFill>
                  <a:latin typeface="Arial Unicode MS" pitchFamily="34" charset="-128"/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866" y="1316925"/>
                <a:ext cx="5120505" cy="2185214"/>
              </a:xfrm>
              <a:prstGeom prst="rect">
                <a:avLst/>
              </a:prstGeom>
              <a:blipFill rotWithShape="1">
                <a:blip r:embed="rId4"/>
                <a:stretch>
                  <a:fillRect l="-952" t="-13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783" y="3641983"/>
            <a:ext cx="3133271" cy="2948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 rot="5400000">
            <a:off x="7779717" y="4781082"/>
            <a:ext cx="18355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FF6600"/>
                </a:solidFill>
              </a:rPr>
              <a:t>[</a:t>
            </a:r>
            <a:r>
              <a:rPr lang="en-GB" sz="1200" dirty="0" smtClean="0">
                <a:solidFill>
                  <a:srgbClr val="FF6600"/>
                </a:solidFill>
              </a:rPr>
              <a:t>LHCb-CONF-2011-036]</a:t>
            </a:r>
            <a:endParaRPr lang="en-GB" sz="1200" dirty="0">
              <a:solidFill>
                <a:srgbClr val="FF66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3866" y="3961138"/>
            <a:ext cx="4918423" cy="976570"/>
            <a:chOff x="463866" y="3645444"/>
            <a:chExt cx="4918423" cy="9765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463866" y="3645444"/>
                  <a:ext cx="4430486" cy="94391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dirty="0" smtClean="0">
                      <a:solidFill>
                        <a:srgbClr val="0066FF"/>
                      </a:solidFill>
                      <a:latin typeface="Arial Unicode MS" pitchFamily="34" charset="-128"/>
                      <a:sym typeface="Wingdings" pitchFamily="2" charset="2"/>
                    </a:rPr>
                    <a:t>LHCb observed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rgbClr val="00A84C"/>
                          </a:solidFill>
                          <a:latin typeface="Cambria Math"/>
                          <a:sym typeface="Wingdings" pitchFamily="2" charset="2"/>
                        </a:rPr>
                        <m:t> 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00A84C"/>
                              </a:solidFill>
                              <a:latin typeface="Cambria Math"/>
                              <a:sym typeface="Wingdings" pitchFamily="2" charset="2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solidFill>
                                <a:srgbClr val="00A84C"/>
                              </a:solidFill>
                              <a:latin typeface="Cambria Math"/>
                              <a:sym typeface="Wingdings" pitchFamily="2" charset="2"/>
                            </a:rPr>
                            <m:t>Λ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A84C"/>
                              </a:solidFill>
                              <a:latin typeface="Cambria Math"/>
                              <a:sym typeface="Wingdings" pitchFamily="2" charset="2"/>
                            </a:rPr>
                            <m:t>𝑏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A84C"/>
                          </a:solidFill>
                          <a:latin typeface="Cambria Math"/>
                          <a:sym typeface="Wingdings" pitchFamily="2" charset="2"/>
                        </a:rPr>
                        <m:t> →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A84C"/>
                              </a:solidFill>
                              <a:latin typeface="Cambria Math"/>
                              <a:sym typeface="Wingdings" pitchFamily="2" charset="2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A84C"/>
                              </a:solidFill>
                              <a:latin typeface="Cambria Math"/>
                              <a:sym typeface="Wingdings" pitchFamily="2" charset="2"/>
                            </a:rPr>
                            <m:t>𝐷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A84C"/>
                              </a:solidFill>
                              <a:latin typeface="Cambria Math"/>
                              <a:sym typeface="Wingdings" pitchFamily="2" charset="2"/>
                            </a:rPr>
                            <m:t>0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00A84C"/>
                          </a:solidFill>
                          <a:latin typeface="Cambria Math"/>
                          <a:sym typeface="Wingdings" pitchFamily="2" charset="2"/>
                        </a:rPr>
                        <m:t>𝑝𝐾</m:t>
                      </m:r>
                    </m:oMath>
                  </a14:m>
                  <a:r>
                    <a:rPr lang="en-US" b="0" dirty="0" smtClean="0">
                      <a:solidFill>
                        <a:srgbClr val="00A84C"/>
                      </a:solidFill>
                      <a:latin typeface="Arial Unicode MS" pitchFamily="34" charset="-128"/>
                      <a:sym typeface="Wingdings" pitchFamily="2" charset="2"/>
                    </a:rPr>
                    <a:t> </a:t>
                  </a:r>
                  <a:r>
                    <a:rPr lang="en-US" b="0" dirty="0" smtClean="0">
                      <a:solidFill>
                        <a:srgbClr val="0066FF"/>
                      </a:solidFill>
                      <a:latin typeface="Arial Unicode MS" pitchFamily="34" charset="-128"/>
                      <a:sym typeface="Wingdings" pitchFamily="2" charset="2"/>
                    </a:rPr>
                    <a:t>(EPS)</a:t>
                  </a:r>
                </a:p>
                <a:p>
                  <a:pPr>
                    <a:defRPr/>
                  </a:pPr>
                  <a:endParaRPr lang="en-US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endParaRPr>
                </a:p>
                <a:p>
                  <a:pPr>
                    <a:defRPr/>
                  </a:pPr>
                  <a14:m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00A84C"/>
                          </a:solidFill>
                          <a:latin typeface="Cambria Math"/>
                          <a:sym typeface="Wingdings" pitchFamily="2" charset="2"/>
                        </a:rPr>
                        <m:t>𝒎</m:t>
                      </m:r>
                      <m:r>
                        <a:rPr lang="en-US" b="1" i="1" smtClean="0">
                          <a:solidFill>
                            <a:srgbClr val="00A84C"/>
                          </a:solidFill>
                          <a:latin typeface="Cambria Math"/>
                          <a:sym typeface="Wingdings" pitchFamily="2" charset="2"/>
                        </a:rPr>
                        <m:t>(</m:t>
                      </m:r>
                      <m:r>
                        <a:rPr lang="el-GR" b="1" i="1" smtClean="0">
                          <a:solidFill>
                            <a:srgbClr val="00A84C"/>
                          </a:solidFill>
                          <a:latin typeface="Cambria Math"/>
                          <a:sym typeface="Wingdings" pitchFamily="2" charset="2"/>
                        </a:rPr>
                        <m:t>𝜩</m:t>
                      </m:r>
                      <m:sPre>
                        <m:sPrePr>
                          <m:ctrlPr>
                            <a:rPr lang="en-US" b="1" i="1">
                              <a:solidFill>
                                <a:srgbClr val="00A84C"/>
                              </a:solidFill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en-US" b="1" i="1" smtClean="0">
                              <a:solidFill>
                                <a:srgbClr val="00A84C"/>
                              </a:solidFill>
                              <a:latin typeface="Cambria Math"/>
                            </a:rPr>
                            <m:t>𝒃</m:t>
                          </m:r>
                        </m:sub>
                        <m:sup>
                          <m:r>
                            <a:rPr lang="en-US" b="1" i="1" smtClean="0">
                              <a:solidFill>
                                <a:srgbClr val="00A84C"/>
                              </a:solidFill>
                              <a:latin typeface="Cambria Math"/>
                            </a:rPr>
                            <m:t>𝟎</m:t>
                          </m:r>
                        </m:sup>
                        <m:e>
                          <m:r>
                            <a:rPr lang="en-US" b="1" i="1" smtClean="0">
                              <a:solidFill>
                                <a:srgbClr val="00A84C"/>
                              </a:solidFill>
                              <a:latin typeface="Cambria Math"/>
                            </a:rPr>
                            <m:t>) −</m:t>
                          </m:r>
                          <m:r>
                            <a:rPr lang="en-US" b="1" i="1">
                              <a:solidFill>
                                <a:srgbClr val="00A84C"/>
                              </a:solidFill>
                              <a:latin typeface="Cambria Math"/>
                              <a:sym typeface="Wingdings" pitchFamily="2" charset="2"/>
                            </a:rPr>
                            <m:t>𝒎</m:t>
                          </m:r>
                          <m:r>
                            <a:rPr lang="en-US" b="1" i="1">
                              <a:solidFill>
                                <a:srgbClr val="00A84C"/>
                              </a:solidFill>
                              <a:latin typeface="Cambria Math"/>
                              <a:sym typeface="Wingdings" pitchFamily="2" charset="2"/>
                            </a:rPr>
                            <m:t>(</m:t>
                          </m:r>
                          <m:r>
                            <a:rPr lang="el-GR" b="1" i="1" smtClean="0">
                              <a:solidFill>
                                <a:srgbClr val="00A84C"/>
                              </a:solidFill>
                              <a:latin typeface="Cambria Math"/>
                              <a:sym typeface="Wingdings" pitchFamily="2" charset="2"/>
                            </a:rPr>
                            <m:t>𝜦</m:t>
                          </m:r>
                          <m:sPre>
                            <m:sPrePr>
                              <m:ctrlPr>
                                <a:rPr lang="en-US" b="1" i="1">
                                  <a:solidFill>
                                    <a:srgbClr val="00A84C"/>
                                  </a:solidFill>
                                  <a:latin typeface="Cambria Math"/>
                                </a:rPr>
                              </m:ctrlPr>
                            </m:sPrePr>
                            <m:sub>
                              <m:r>
                                <a:rPr lang="en-US" b="1" i="1">
                                  <a:solidFill>
                                    <a:srgbClr val="00A84C"/>
                                  </a:solidFill>
                                  <a:latin typeface="Cambria Math"/>
                                </a:rPr>
                                <m:t>𝒃</m:t>
                              </m:r>
                            </m:sub>
                            <m:sup>
                              <m:r>
                                <a:rPr lang="en-US" b="1" i="1">
                                  <a:solidFill>
                                    <a:srgbClr val="00A84C"/>
                                  </a:solidFill>
                                  <a:latin typeface="Cambria Math"/>
                                </a:rPr>
                                <m:t>𝟎</m:t>
                              </m:r>
                            </m:sup>
                            <m:e>
                              <m:r>
                                <a:rPr lang="en-US" b="1" i="1">
                                  <a:solidFill>
                                    <a:srgbClr val="00A84C"/>
                                  </a:solidFill>
                                  <a:latin typeface="Cambria Math"/>
                                </a:rPr>
                                <m:t>)</m:t>
                              </m:r>
                              <m:r>
                                <a:rPr lang="en-US" b="1" i="1" smtClean="0">
                                  <a:solidFill>
                                    <a:srgbClr val="00A84C"/>
                                  </a:solidFill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b="1" i="1">
                                  <a:solidFill>
                                    <a:srgbClr val="00A84C"/>
                                  </a:solidFill>
                                  <a:latin typeface="Cambria Math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b="1" i="1" smtClean="0">
                                      <a:solidFill>
                                        <a:srgbClr val="FF66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smtClean="0">
                                      <a:solidFill>
                                        <a:srgbClr val="FF66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𝟏𝟖𝟏</m:t>
                                  </m:r>
                                  <m:r>
                                    <a:rPr lang="en-US" b="1" i="1" smtClean="0">
                                      <a:solidFill>
                                        <a:srgbClr val="FF66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.</m:t>
                                  </m:r>
                                  <m:r>
                                    <a:rPr lang="en-US" b="1" i="1" smtClean="0">
                                      <a:solidFill>
                                        <a:srgbClr val="FF66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𝟓</m:t>
                                  </m:r>
                                  <m:r>
                                    <a:rPr lang="en-US" b="1" i="1" smtClean="0">
                                      <a:solidFill>
                                        <a:srgbClr val="FF66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 ±</m:t>
                                  </m:r>
                                  <m:r>
                                    <a:rPr lang="en-US" b="1" i="1" smtClean="0">
                                      <a:solidFill>
                                        <a:srgbClr val="FF66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𝟓</m:t>
                                  </m:r>
                                  <m:r>
                                    <a:rPr lang="en-US" b="1" i="1" smtClean="0">
                                      <a:solidFill>
                                        <a:srgbClr val="FF66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.</m:t>
                                  </m:r>
                                  <m:r>
                                    <a:rPr lang="en-US" b="1" i="1" smtClean="0">
                                      <a:solidFill>
                                        <a:srgbClr val="FF66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𝟓</m:t>
                                  </m:r>
                                  <m:r>
                                    <a:rPr lang="en-US" b="1" i="1" smtClean="0">
                                      <a:solidFill>
                                        <a:srgbClr val="FF66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 ±</m:t>
                                  </m:r>
                                  <m:r>
                                    <a:rPr lang="en-US" b="1" i="1" smtClean="0">
                                      <a:solidFill>
                                        <a:srgbClr val="FF66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𝟎</m:t>
                                  </m:r>
                                  <m:r>
                                    <a:rPr lang="en-US" b="1" i="1" smtClean="0">
                                      <a:solidFill>
                                        <a:srgbClr val="FF66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.</m:t>
                                  </m:r>
                                  <m:r>
                                    <a:rPr lang="en-US" b="1" i="1" smtClean="0">
                                      <a:solidFill>
                                        <a:srgbClr val="FF66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𝟓</m:t>
                                  </m:r>
                                  <m:r>
                                    <a:rPr lang="en-US" b="1" i="1" smtClean="0">
                                      <a:solidFill>
                                        <a:srgbClr val="FF66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 </m:t>
                                  </m:r>
                                </m:e>
                              </m:d>
                              <m:r>
                                <a:rPr lang="en-US" b="1" i="1" smtClean="0">
                                  <a:solidFill>
                                    <a:srgbClr val="FF6600"/>
                                  </a:solidFill>
                                  <a:latin typeface="Cambria Math"/>
                                  <a:ea typeface="Cambria Math"/>
                                </a:rPr>
                                <m:t>𝑴𝒆𝑽</m:t>
                              </m:r>
                            </m:e>
                          </m:sPre>
                        </m:e>
                      </m:sPre>
                    </m:oMath>
                  </a14:m>
                  <a:r>
                    <a:rPr lang="en-US" dirty="0" smtClean="0">
                      <a:solidFill>
                        <a:srgbClr val="0066FF"/>
                      </a:solidFill>
                      <a:latin typeface="Arial Unicode MS" pitchFamily="34" charset="-128"/>
                      <a:sym typeface="Wingdings" pitchFamily="2" charset="2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3866" y="3645444"/>
                  <a:ext cx="4430486" cy="943913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l="-1100" t="-3226" r="-10454" b="-451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222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866" y="4171164"/>
              <a:ext cx="4918423" cy="450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2215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81" y="4005652"/>
            <a:ext cx="2803833" cy="26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94" y="1447161"/>
            <a:ext cx="2787548" cy="2678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lide Number Placeholder 32"/>
          <p:cNvSpPr txBox="1">
            <a:spLocks/>
          </p:cNvSpPr>
          <p:nvPr/>
        </p:nvSpPr>
        <p:spPr bwMode="auto">
          <a:xfrm>
            <a:off x="6553200" y="6345238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6B8AED-CBBA-4523-9646-74B8556F7BF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6142"/>
          </a:xfrm>
        </p:spPr>
        <p:txBody>
          <a:bodyPr/>
          <a:lstStyle/>
          <a:p>
            <a:r>
              <a:rPr lang="en-US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Heavy b </a:t>
            </a:r>
            <a:r>
              <a:rPr lang="en-US" sz="28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barions</a:t>
            </a:r>
            <a:endParaRPr lang="en-US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63866" y="1262495"/>
                <a:ext cx="831002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LHCb also observed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00A84C"/>
                        </a:solidFill>
                        <a:latin typeface="Cambria Math"/>
                        <a:sym typeface="Wingdings" pitchFamily="2" charset="2"/>
                      </a:rPr>
                      <m:t> 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Ξ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𝑏</m:t>
                        </m:r>
                      </m:sub>
                    </m:sSub>
                    <m:r>
                      <a:rPr lang="en-US" b="0" i="1" smtClean="0">
                        <a:solidFill>
                          <a:srgbClr val="00A84C"/>
                        </a:solidFill>
                        <a:latin typeface="Cambria Math"/>
                        <a:sym typeface="Wingdings" pitchFamily="2" charset="2"/>
                      </a:rPr>
                      <m:t>,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with 576 pb</a:t>
                </a:r>
                <a:r>
                  <a:rPr lang="en-US" baseline="300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-1</a:t>
                </a:r>
                <a:r>
                  <a:rPr lang="en-US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 of data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866" y="1262495"/>
                <a:ext cx="8310020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587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6419188" y="1308661"/>
            <a:ext cx="18355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FF6600"/>
                </a:solidFill>
              </a:rPr>
              <a:t>[</a:t>
            </a:r>
            <a:r>
              <a:rPr lang="en-GB" sz="1200" dirty="0" smtClean="0">
                <a:solidFill>
                  <a:srgbClr val="FF6600"/>
                </a:solidFill>
              </a:rPr>
              <a:t>LHCb-CONF-2011-060]</a:t>
            </a:r>
            <a:endParaRPr lang="en-GB" sz="1200" dirty="0">
              <a:solidFill>
                <a:srgbClr val="FF66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768377" y="1712559"/>
            <a:ext cx="4918423" cy="1201098"/>
            <a:chOff x="463865" y="3645444"/>
            <a:chExt cx="4918423" cy="1201098"/>
          </a:xfrm>
        </p:grpSpPr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865" y="3656039"/>
              <a:ext cx="4630649" cy="9377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463865" y="3645444"/>
                  <a:ext cx="4918423" cy="12010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14:m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00A84C"/>
                          </a:solidFill>
                          <a:latin typeface="Cambria Math"/>
                          <a:sym typeface="Wingdings" pitchFamily="2" charset="2"/>
                        </a:rPr>
                        <m:t>𝒎</m:t>
                      </m:r>
                      <m:r>
                        <a:rPr lang="en-US" b="1" i="1" smtClean="0">
                          <a:solidFill>
                            <a:srgbClr val="00A84C"/>
                          </a:solidFill>
                          <a:latin typeface="Cambria Math"/>
                          <a:sym typeface="Wingdings" pitchFamily="2" charset="2"/>
                        </a:rPr>
                        <m:t>(</m:t>
                      </m:r>
                      <m:r>
                        <a:rPr lang="el-GR" b="1" i="1" smtClean="0">
                          <a:solidFill>
                            <a:srgbClr val="00A84C"/>
                          </a:solidFill>
                          <a:latin typeface="Cambria Math"/>
                          <a:sym typeface="Wingdings" pitchFamily="2" charset="2"/>
                        </a:rPr>
                        <m:t>𝜩</m:t>
                      </m:r>
                      <m:sPre>
                        <m:sPrePr>
                          <m:ctrlPr>
                            <a:rPr lang="en-US" b="1" i="1">
                              <a:solidFill>
                                <a:srgbClr val="00A84C"/>
                              </a:solidFill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en-US" b="1" i="1" smtClean="0">
                              <a:solidFill>
                                <a:srgbClr val="00A84C"/>
                              </a:solidFill>
                              <a:latin typeface="Cambria Math"/>
                            </a:rPr>
                            <m:t>𝒃</m:t>
                          </m:r>
                        </m:sub>
                        <m:sup>
                          <m:r>
                            <a:rPr lang="en-US" b="1" i="1" smtClean="0">
                              <a:solidFill>
                                <a:srgbClr val="00A84C"/>
                              </a:solidFill>
                              <a:latin typeface="Cambria Math"/>
                            </a:rPr>
                            <m:t>−</m:t>
                          </m:r>
                        </m:sup>
                        <m:e>
                          <m:r>
                            <a:rPr lang="en-US" b="1" i="1" smtClean="0">
                              <a:solidFill>
                                <a:srgbClr val="00A84C"/>
                              </a:solidFill>
                              <a:latin typeface="Cambria Math"/>
                            </a:rPr>
                            <m:t>)=</m:t>
                          </m:r>
                          <m: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/>
                            </a:rPr>
                            <m:t>𝟓𝟕𝟗𝟔</m:t>
                          </m:r>
                          <m: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/>
                            </a:rPr>
                            <m:t>.</m:t>
                          </m:r>
                          <m: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/>
                            </a:rPr>
                            <m:t>𝟓</m:t>
                          </m:r>
                          <m: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/>
                            </a:rPr>
                            <m:t> ±</m:t>
                          </m:r>
                          <m: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</a:rPr>
                            <m:t>𝟏</m:t>
                          </m:r>
                          <m: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</a:rPr>
                            <m:t>.</m:t>
                          </m:r>
                          <m: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</a:rPr>
                            <m:t>𝟐</m:t>
                          </m:r>
                          <m: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  <m:d>
                            <m:dPr>
                              <m:ctrlPr>
                                <a:rPr lang="en-US" b="1" i="1" smtClean="0">
                                  <a:solidFill>
                                    <a:srgbClr val="FF66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solidFill>
                                    <a:srgbClr val="FF6600"/>
                                  </a:solidFill>
                                  <a:latin typeface="Cambria Math"/>
                                  <a:ea typeface="Cambria Math"/>
                                </a:rPr>
                                <m:t>𝒔𝒕𝒂𝒕</m:t>
                              </m:r>
                            </m:e>
                          </m:d>
                          <m: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</a:rPr>
                            <m:t>±</m:t>
                          </m:r>
                          <m: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</a:rPr>
                            <m:t>𝟏</m:t>
                          </m:r>
                          <m: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</a:rPr>
                            <m:t>.</m:t>
                          </m:r>
                          <m: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</a:rPr>
                            <m:t>𝟐</m:t>
                          </m:r>
                          <m: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</a:rPr>
                            <m:t> (</m:t>
                          </m:r>
                          <m: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</a:rPr>
                            <m:t>𝒔𝒚𝒔𝒕</m:t>
                          </m:r>
                          <m: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</m:sPre>
                    </m:oMath>
                  </a14:m>
                  <a:r>
                    <a:rPr lang="en-US" dirty="0" smtClean="0">
                      <a:solidFill>
                        <a:srgbClr val="0066FF"/>
                      </a:solidFill>
                      <a:latin typeface="Arial Unicode MS" pitchFamily="34" charset="-128"/>
                      <a:sym typeface="Wingdings" pitchFamily="2" charset="2"/>
                    </a:rPr>
                    <a:t> </a:t>
                  </a:r>
                </a:p>
                <a:p>
                  <a:pPr>
                    <a:defRPr/>
                  </a:pPr>
                  <a:endParaRPr lang="en-US" dirty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endParaRPr>
                </a:p>
                <a:p>
                  <a:pPr>
                    <a:defRPr/>
                  </a:pPr>
                  <a14:m>
                    <m:oMath xmlns:m="http://schemas.openxmlformats.org/officeDocument/2006/math">
                      <m:r>
                        <a:rPr lang="en-US" b="1" i="1">
                          <a:solidFill>
                            <a:srgbClr val="00A84C"/>
                          </a:solidFill>
                          <a:latin typeface="Cambria Math"/>
                          <a:sym typeface="Wingdings" pitchFamily="2" charset="2"/>
                        </a:rPr>
                        <m:t>𝒎</m:t>
                      </m:r>
                      <m:r>
                        <a:rPr lang="en-US" b="1" i="1">
                          <a:solidFill>
                            <a:srgbClr val="00A84C"/>
                          </a:solidFill>
                          <a:latin typeface="Cambria Math"/>
                          <a:sym typeface="Wingdings" pitchFamily="2" charset="2"/>
                        </a:rPr>
                        <m:t>(</m:t>
                      </m:r>
                      <m:r>
                        <m:rPr>
                          <m:sty m:val="p"/>
                        </m:rPr>
                        <a:rPr lang="el-GR" b="1" i="1" smtClean="0">
                          <a:solidFill>
                            <a:srgbClr val="00A84C"/>
                          </a:solidFill>
                          <a:latin typeface="Cambria Math"/>
                          <a:sym typeface="Wingdings" pitchFamily="2" charset="2"/>
                        </a:rPr>
                        <m:t>Ω</m:t>
                      </m:r>
                      <m:sPre>
                        <m:sPrePr>
                          <m:ctrlPr>
                            <a:rPr lang="en-US" b="1" i="1">
                              <a:solidFill>
                                <a:srgbClr val="00A84C"/>
                              </a:solidFill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en-US" b="1" i="1">
                              <a:solidFill>
                                <a:srgbClr val="00A84C"/>
                              </a:solidFill>
                              <a:latin typeface="Cambria Math"/>
                            </a:rPr>
                            <m:t>𝒃</m:t>
                          </m:r>
                        </m:sub>
                        <m:sup>
                          <m:r>
                            <a:rPr lang="en-US" b="1" i="1">
                              <a:solidFill>
                                <a:srgbClr val="00A84C"/>
                              </a:solidFill>
                              <a:latin typeface="Cambria Math"/>
                            </a:rPr>
                            <m:t>−</m:t>
                          </m:r>
                        </m:sup>
                        <m:e>
                          <m:r>
                            <a:rPr lang="en-US" b="1" i="1">
                              <a:solidFill>
                                <a:srgbClr val="00A84C"/>
                              </a:solidFill>
                              <a:latin typeface="Cambria Math"/>
                            </a:rPr>
                            <m:t>)=</m:t>
                          </m:r>
                          <m: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/>
                            </a:rPr>
                            <m:t>𝟔𝟎𝟓𝟎</m:t>
                          </m:r>
                          <m: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/>
                            </a:rPr>
                            <m:t>.</m:t>
                          </m:r>
                          <m: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/>
                            </a:rPr>
                            <m:t>𝟑</m:t>
                          </m:r>
                          <m:r>
                            <a:rPr lang="en-US" b="1" i="1">
                              <a:solidFill>
                                <a:srgbClr val="FF6600"/>
                              </a:solidFill>
                              <a:latin typeface="Cambria Math"/>
                            </a:rPr>
                            <m:t> ±</m:t>
                          </m:r>
                          <m: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/>
                            </a:rPr>
                            <m:t>𝟒</m:t>
                          </m:r>
                          <m: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/>
                            </a:rPr>
                            <m:t>.</m:t>
                          </m:r>
                          <m: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/>
                            </a:rPr>
                            <m:t>𝟓</m:t>
                          </m:r>
                          <m:r>
                            <a:rPr lang="en-US" b="1" i="1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  <m:d>
                            <m:dPr>
                              <m:ctrlPr>
                                <a:rPr lang="en-US" b="1" i="1">
                                  <a:solidFill>
                                    <a:srgbClr val="FF66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rgbClr val="FF6600"/>
                                  </a:solidFill>
                                  <a:latin typeface="Cambria Math"/>
                                  <a:ea typeface="Cambria Math"/>
                                </a:rPr>
                                <m:t>𝒔𝒕𝒂𝒕</m:t>
                              </m:r>
                            </m:e>
                          </m:d>
                          <m:r>
                            <a:rPr lang="en-US" b="1" i="1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</a:rPr>
                            <m:t>±</m:t>
                          </m:r>
                          <m: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</a:rPr>
                            <m:t>𝟐</m:t>
                          </m:r>
                          <m:r>
                            <a:rPr lang="en-US" b="1" i="1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</a:rPr>
                            <m:t>.</m:t>
                          </m:r>
                          <m:r>
                            <a:rPr lang="en-US" b="1" i="1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</a:rPr>
                            <m:t>𝟐</m:t>
                          </m:r>
                          <m:r>
                            <a:rPr lang="en-US" b="1" i="1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</a:rPr>
                            <m:t> (</m:t>
                          </m:r>
                          <m:r>
                            <a:rPr lang="en-US" b="1" i="1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</a:rPr>
                            <m:t>𝒔𝒚𝒔𝒕</m:t>
                          </m:r>
                          <m: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</m:sPre>
                      <m:r>
                        <a:rPr lang="en-US" b="1" i="1" smtClean="0">
                          <a:solidFill>
                            <a:srgbClr val="00A84C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</m:oMath>
                  </a14:m>
                  <a:r>
                    <a:rPr lang="en-US" dirty="0" smtClean="0">
                      <a:solidFill>
                        <a:srgbClr val="0066FF"/>
                      </a:solidFill>
                      <a:latin typeface="Arial Unicode MS" pitchFamily="34" charset="-128"/>
                      <a:sym typeface="Wingdings" pitchFamily="2" charset="2"/>
                    </a:rPr>
                    <a:t> </a:t>
                  </a:r>
                  <a:endParaRPr lang="en-US" dirty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endParaRPr>
                </a:p>
                <a:p>
                  <a:pPr>
                    <a:defRPr/>
                  </a:pPr>
                  <a:r>
                    <a:rPr lang="en-US" dirty="0" smtClean="0">
                      <a:solidFill>
                        <a:srgbClr val="0066FF"/>
                      </a:solidFill>
                      <a:latin typeface="Arial Unicode MS" pitchFamily="34" charset="-128"/>
                      <a:sym typeface="Wingdings" pitchFamily="2" charset="2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3865" y="3645444"/>
                  <a:ext cx="4918423" cy="1201098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Rectangle 13"/>
          <p:cNvSpPr/>
          <p:nvPr/>
        </p:nvSpPr>
        <p:spPr>
          <a:xfrm>
            <a:off x="1773293" y="2502264"/>
            <a:ext cx="17852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72.2 ± 9.4</a:t>
            </a:r>
          </a:p>
          <a:p>
            <a:pPr>
              <a:defRPr/>
            </a:pPr>
            <a:r>
              <a:rPr lang="en-US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events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860383" y="4610883"/>
                <a:ext cx="1785257" cy="6669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dirty="0" smtClean="0">
                    <a:solidFill>
                      <a:srgbClr val="0066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  <a:sym typeface="Wingdings" pitchFamily="2" charset="2"/>
                  </a:rPr>
                  <a:t>13.9</a:t>
                </a:r>
                <a:r>
                  <a:rPr lang="en-US" b="1" dirty="0">
                    <a:solidFill>
                      <a:srgbClr val="0066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b="1" i="1">
                            <a:solidFill>
                              <a:srgbClr val="0066FF"/>
                            </a:solidFill>
                            <a:latin typeface="Cambria Math"/>
                          </a:rPr>
                        </m:ctrlPr>
                      </m:sPrePr>
                      <m:sub>
                        <m:r>
                          <a:rPr lang="en-US" b="1" i="1">
                            <a:solidFill>
                              <a:srgbClr val="0066FF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b="1" i="1" smtClean="0">
                            <a:solidFill>
                              <a:srgbClr val="0066FF"/>
                            </a:solidFill>
                            <a:latin typeface="Cambria Math"/>
                          </a:rPr>
                          <m:t>𝟑</m:t>
                        </m:r>
                        <m:r>
                          <a:rPr lang="en-US" b="1" i="1" smtClean="0">
                            <a:solidFill>
                              <a:srgbClr val="0066FF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en-US" b="1" i="1" smtClean="0">
                            <a:solidFill>
                              <a:srgbClr val="0066FF"/>
                            </a:solidFill>
                            <a:latin typeface="Cambria Math"/>
                          </a:rPr>
                          <m:t>𝟖</m:t>
                        </m:r>
                      </m:sub>
                      <m:sup>
                        <m:r>
                          <a:rPr lang="en-US" b="1" i="1">
                            <a:solidFill>
                              <a:srgbClr val="0066FF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b="1" i="1" smtClean="0">
                            <a:solidFill>
                              <a:srgbClr val="0066FF"/>
                            </a:solidFill>
                            <a:latin typeface="Cambria Math"/>
                          </a:rPr>
                          <m:t>𝟒</m:t>
                        </m:r>
                        <m:r>
                          <a:rPr lang="en-US" b="1" i="1" smtClean="0">
                            <a:solidFill>
                              <a:srgbClr val="0066FF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en-US" b="1" i="1" smtClean="0">
                            <a:solidFill>
                              <a:srgbClr val="0066FF"/>
                            </a:solidFill>
                            <a:latin typeface="Cambria Math"/>
                          </a:rPr>
                          <m:t>𝟓</m:t>
                        </m:r>
                      </m:sup>
                      <m:e>
                        <m:r>
                          <a:rPr lang="en-US" b="1" i="1">
                            <a:solidFill>
                              <a:srgbClr val="0066FF"/>
                            </a:solidFill>
                            <a:latin typeface="Cambria Math"/>
                          </a:rPr>
                          <m:t> </m:t>
                        </m:r>
                      </m:e>
                    </m:sPre>
                  </m:oMath>
                </a14:m>
                <a:endParaRPr lang="en-US" dirty="0" smtClean="0">
                  <a:solidFill>
                    <a:srgbClr val="0066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endParaRPr>
              </a:p>
              <a:p>
                <a:pPr>
                  <a:defRPr/>
                </a:pPr>
                <a:r>
                  <a:rPr lang="en-US" dirty="0" smtClean="0">
                    <a:solidFill>
                      <a:srgbClr val="0066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  <a:sym typeface="Wingdings" pitchFamily="2" charset="2"/>
                  </a:rPr>
                  <a:t>events</a:t>
                </a: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0383" y="4610883"/>
                <a:ext cx="1785257" cy="666914"/>
              </a:xfrm>
              <a:prstGeom prst="rect">
                <a:avLst/>
              </a:prstGeom>
              <a:blipFill rotWithShape="1">
                <a:blip r:embed="rId8"/>
                <a:stretch>
                  <a:fillRect l="-2730" t="-909" b="-1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336" y="2660878"/>
            <a:ext cx="4147224" cy="2454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13" y="4460488"/>
            <a:ext cx="4207960" cy="2493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7147948" y="2904863"/>
                <a:ext cx="52091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A84C"/>
                              </a:solidFill>
                              <a:latin typeface="Cambria Math"/>
                              <a:sym typeface="Wingdings" pitchFamily="2" charset="2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00A84C"/>
                              </a:solidFill>
                              <a:latin typeface="Cambria Math"/>
                              <a:sym typeface="Wingdings" pitchFamily="2" charset="2"/>
                            </a:rPr>
                            <m:t>Ω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A84C"/>
                              </a:solidFill>
                              <a:latin typeface="Cambria Math"/>
                              <a:sym typeface="Wingdings" pitchFamily="2" charset="2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7948" y="2904863"/>
                <a:ext cx="520912" cy="369332"/>
              </a:xfrm>
              <a:prstGeom prst="rect">
                <a:avLst/>
              </a:prstGeom>
              <a:blipFill rotWithShape="1">
                <a:blip r:embed="rId11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220559" y="4908465"/>
                <a:ext cx="4952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A84C"/>
                              </a:solidFill>
                              <a:latin typeface="Cambria Math"/>
                              <a:sym typeface="Wingdings" pitchFamily="2" charset="2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00A84C"/>
                              </a:solidFill>
                              <a:latin typeface="Cambria Math"/>
                              <a:sym typeface="Wingdings" pitchFamily="2" charset="2"/>
                            </a:rPr>
                            <m:t>Ξ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A84C"/>
                              </a:solidFill>
                              <a:latin typeface="Cambria Math"/>
                              <a:sym typeface="Wingdings" pitchFamily="2" charset="2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559" y="4908465"/>
                <a:ext cx="495264" cy="369332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630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2"/>
          <p:cNvSpPr txBox="1">
            <a:spLocks/>
          </p:cNvSpPr>
          <p:nvPr/>
        </p:nvSpPr>
        <p:spPr bwMode="auto">
          <a:xfrm>
            <a:off x="6553200" y="6345238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6B8AED-CBBA-4523-9646-74B8556F7BF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27"/>
          <p:cNvSpPr>
            <a:spLocks noChangeArrowheads="1"/>
          </p:cNvSpPr>
          <p:nvPr/>
        </p:nvSpPr>
        <p:spPr bwMode="auto">
          <a:xfrm>
            <a:off x="0" y="184785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5" name="Rectangle 28"/>
          <p:cNvSpPr>
            <a:spLocks noChangeArrowheads="1"/>
          </p:cNvSpPr>
          <p:nvPr/>
        </p:nvSpPr>
        <p:spPr bwMode="auto">
          <a:xfrm>
            <a:off x="0" y="184785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52575" y="381000"/>
            <a:ext cx="7058025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/>
            <a:r>
              <a:rPr lang="it-IT" sz="2800" dirty="0" smtClean="0">
                <a:latin typeface="Arial Unicode MS" pitchFamily="34" charset="-128"/>
              </a:rPr>
              <a:t>The LHCb </a:t>
            </a:r>
            <a:r>
              <a:rPr lang="it-IT" sz="2800" dirty="0" err="1" smtClean="0">
                <a:latin typeface="Arial Unicode MS" pitchFamily="34" charset="-128"/>
              </a:rPr>
              <a:t>experiment</a:t>
            </a:r>
            <a:endParaRPr lang="it-IT" sz="2800" dirty="0">
              <a:latin typeface="Arial Unicode MS" pitchFamily="34" charset="-128"/>
            </a:endParaRPr>
          </a:p>
        </p:txBody>
      </p:sp>
      <p:sp>
        <p:nvSpPr>
          <p:cNvPr id="7" name="Slide Number Placeholder 32"/>
          <p:cNvSpPr txBox="1">
            <a:spLocks/>
          </p:cNvSpPr>
          <p:nvPr/>
        </p:nvSpPr>
        <p:spPr bwMode="auto">
          <a:xfrm>
            <a:off x="6553200" y="6345238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6B8AED-CBBA-4523-9646-74B8556F7BF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8" name="Picture 4" descr="The LHCb Detect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2519" y="1847850"/>
            <a:ext cx="6149503" cy="4327569"/>
          </a:xfrm>
          <a:prstGeom prst="rect">
            <a:avLst/>
          </a:prstGeom>
          <a:noFill/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96364" y="1162050"/>
            <a:ext cx="8290436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it-IT" sz="1600" dirty="0" err="1">
                <a:solidFill>
                  <a:srgbClr val="0066FF"/>
                </a:solidFill>
                <a:latin typeface="Arial Unicode MS" pitchFamily="34" charset="-128"/>
              </a:rPr>
              <a:t>D</a:t>
            </a:r>
            <a:r>
              <a:rPr lang="it-IT" sz="1600" dirty="0" err="1" smtClean="0">
                <a:solidFill>
                  <a:srgbClr val="0066FF"/>
                </a:solidFill>
                <a:latin typeface="Arial Unicode MS" pitchFamily="34" charset="-128"/>
              </a:rPr>
              <a:t>edicated</a:t>
            </a:r>
            <a:r>
              <a:rPr lang="it-IT" sz="1600" dirty="0" smtClean="0">
                <a:solidFill>
                  <a:srgbClr val="0066FF"/>
                </a:solidFill>
                <a:latin typeface="Arial Unicode MS" pitchFamily="34" charset="-128"/>
              </a:rPr>
              <a:t> </a:t>
            </a:r>
            <a:r>
              <a:rPr lang="it-IT" sz="1600" dirty="0" err="1" smtClean="0">
                <a:solidFill>
                  <a:srgbClr val="FF6600"/>
                </a:solidFill>
                <a:latin typeface="Arial Unicode MS" pitchFamily="34" charset="-128"/>
              </a:rPr>
              <a:t>flavour</a:t>
            </a:r>
            <a:r>
              <a:rPr lang="it-IT" sz="1600" dirty="0" smtClean="0">
                <a:solidFill>
                  <a:srgbClr val="FF6600"/>
                </a:solidFill>
                <a:latin typeface="Arial Unicode MS" pitchFamily="34" charset="-128"/>
              </a:rPr>
              <a:t> </a:t>
            </a:r>
            <a:r>
              <a:rPr lang="it-IT" sz="1600" dirty="0" err="1" smtClean="0">
                <a:solidFill>
                  <a:srgbClr val="FF6600"/>
                </a:solidFill>
                <a:latin typeface="Arial Unicode MS" pitchFamily="34" charset="-128"/>
              </a:rPr>
              <a:t>physics</a:t>
            </a:r>
            <a:r>
              <a:rPr lang="it-IT" sz="1600" dirty="0" smtClean="0">
                <a:solidFill>
                  <a:srgbClr val="FF6600"/>
                </a:solidFill>
                <a:latin typeface="Arial Unicode MS" pitchFamily="34" charset="-128"/>
              </a:rPr>
              <a:t> </a:t>
            </a:r>
            <a:r>
              <a:rPr lang="it-IT" sz="1600" dirty="0" err="1" smtClean="0">
                <a:solidFill>
                  <a:srgbClr val="0066FF"/>
                </a:solidFill>
                <a:latin typeface="Arial Unicode MS" pitchFamily="34" charset="-128"/>
              </a:rPr>
              <a:t>experiment</a:t>
            </a:r>
            <a:endParaRPr lang="it-IT" sz="1600" dirty="0" smtClean="0">
              <a:solidFill>
                <a:srgbClr val="0066FF"/>
              </a:solidFill>
              <a:latin typeface="Arial Unicode MS" pitchFamily="34" charset="-128"/>
            </a:endParaRPr>
          </a:p>
          <a:p>
            <a:pPr marL="0" indent="0" eaLnBrk="1" hangingPunct="1">
              <a:buNone/>
              <a:defRPr/>
            </a:pPr>
            <a:r>
              <a:rPr lang="it-IT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 </a:t>
            </a:r>
            <a:r>
              <a:rPr lang="it-IT" sz="1600" dirty="0" err="1" smtClean="0">
                <a:solidFill>
                  <a:srgbClr val="FF6600"/>
                </a:solidFill>
                <a:latin typeface="Arial Unicode MS" pitchFamily="34" charset="-128"/>
              </a:rPr>
              <a:t>forward</a:t>
            </a:r>
            <a:r>
              <a:rPr lang="it-IT" sz="1600" dirty="0" smtClean="0">
                <a:solidFill>
                  <a:srgbClr val="0066FF"/>
                </a:solidFill>
                <a:latin typeface="Arial Unicode MS" pitchFamily="34" charset="-128"/>
              </a:rPr>
              <a:t> </a:t>
            </a:r>
            <a:r>
              <a:rPr lang="it-IT" sz="1600" dirty="0" err="1" smtClean="0">
                <a:solidFill>
                  <a:srgbClr val="0066FF"/>
                </a:solidFill>
                <a:latin typeface="Arial Unicode MS" pitchFamily="34" charset="-128"/>
              </a:rPr>
              <a:t>precision</a:t>
            </a:r>
            <a:r>
              <a:rPr lang="it-IT" sz="1600" dirty="0" smtClean="0">
                <a:solidFill>
                  <a:srgbClr val="0066FF"/>
                </a:solidFill>
                <a:latin typeface="Arial Unicode MS" pitchFamily="34" charset="-128"/>
              </a:rPr>
              <a:t> </a:t>
            </a:r>
            <a:r>
              <a:rPr lang="it-IT" sz="1600" dirty="0" err="1" smtClean="0">
                <a:solidFill>
                  <a:srgbClr val="0066FF"/>
                </a:solidFill>
                <a:latin typeface="Arial Unicode MS" pitchFamily="34" charset="-128"/>
              </a:rPr>
              <a:t>spectrometer</a:t>
            </a:r>
            <a:r>
              <a:rPr lang="it-IT" sz="1600" dirty="0" smtClean="0">
                <a:solidFill>
                  <a:srgbClr val="0066FF"/>
                </a:solidFill>
                <a:latin typeface="Arial Unicode MS" pitchFamily="34" charset="-128"/>
              </a:rPr>
              <a:t> </a:t>
            </a:r>
          </a:p>
          <a:p>
            <a:pPr marL="0" indent="0" eaLnBrk="1" hangingPunct="1">
              <a:buNone/>
              <a:defRPr/>
            </a:pPr>
            <a:r>
              <a:rPr lang="it-IT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 </a:t>
            </a:r>
            <a:r>
              <a:rPr lang="en-US" sz="1600" dirty="0" err="1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optimised</a:t>
            </a:r>
            <a:r>
              <a:rPr lang="it-IT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 for </a:t>
            </a:r>
            <a:r>
              <a:rPr lang="it-IT" sz="1600" dirty="0" smtClean="0">
                <a:solidFill>
                  <a:srgbClr val="FF6600"/>
                </a:solidFill>
                <a:latin typeface="Arial Unicode MS" pitchFamily="34" charset="-128"/>
                <a:sym typeface="Wingdings" pitchFamily="2" charset="2"/>
              </a:rPr>
              <a:t>beauty</a:t>
            </a:r>
            <a:r>
              <a:rPr lang="it-IT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 and </a:t>
            </a:r>
            <a:r>
              <a:rPr lang="it-IT" sz="1600" dirty="0" smtClean="0">
                <a:solidFill>
                  <a:srgbClr val="FF6600"/>
                </a:solidFill>
                <a:latin typeface="Arial Unicode MS" pitchFamily="34" charset="-128"/>
                <a:sym typeface="Wingdings" pitchFamily="2" charset="2"/>
              </a:rPr>
              <a:t>charm</a:t>
            </a:r>
            <a:r>
              <a:rPr lang="it-IT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 </a:t>
            </a:r>
            <a:r>
              <a:rPr lang="it-IT" sz="1600" dirty="0" err="1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decays</a:t>
            </a:r>
            <a:endParaRPr lang="it-IT" sz="1600" dirty="0" smtClean="0">
              <a:solidFill>
                <a:srgbClr val="0066FF"/>
              </a:solidFill>
              <a:latin typeface="Arial Unicode MS" pitchFamily="34" charset="-128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6758698" y="2038350"/>
            <a:ext cx="1023228" cy="314324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</a:rPr>
              <a:t>Tracking</a:t>
            </a:r>
            <a:endParaRPr lang="it-IT" sz="1600" dirty="0" smtClean="0">
              <a:solidFill>
                <a:srgbClr val="0066FF"/>
              </a:solidFill>
              <a:latin typeface="Arial Unicode MS" pitchFamily="34" charset="-128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17449" y="2421892"/>
            <a:ext cx="2156702" cy="314324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  <a:defRPr/>
            </a:pPr>
            <a:r>
              <a:rPr lang="en-US" sz="1600" dirty="0" smtClean="0">
                <a:solidFill>
                  <a:srgbClr val="FF6600"/>
                </a:solidFill>
                <a:latin typeface="Arial Unicode MS" pitchFamily="34" charset="-128"/>
              </a:rPr>
              <a:t>Particle Identification</a:t>
            </a:r>
            <a:endParaRPr lang="it-IT" sz="1600" dirty="0" smtClean="0">
              <a:solidFill>
                <a:srgbClr val="FF6600"/>
              </a:solidFill>
              <a:latin typeface="Arial Unicode MS" pitchFamily="34" charset="-128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872247" y="3774335"/>
            <a:ext cx="1251827" cy="314324"/>
          </a:xfrm>
          <a:prstGeom prst="rect">
            <a:avLst/>
          </a:prstGeom>
          <a:noFill/>
          <a:ln w="38100">
            <a:solidFill>
              <a:srgbClr val="00A84C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  <a:defRPr/>
            </a:pPr>
            <a:r>
              <a:rPr lang="en-US" sz="1600" dirty="0" err="1" smtClean="0">
                <a:solidFill>
                  <a:srgbClr val="00A84C"/>
                </a:solidFill>
                <a:latin typeface="Arial Unicode MS" pitchFamily="34" charset="-128"/>
              </a:rPr>
              <a:t>Vertexing</a:t>
            </a:r>
            <a:endParaRPr lang="it-IT" sz="1600" dirty="0" smtClean="0">
              <a:solidFill>
                <a:srgbClr val="00A84C"/>
              </a:solidFill>
              <a:latin typeface="Arial Unicode MS" pitchFamily="34" charset="-128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838325" y="4117234"/>
            <a:ext cx="771525" cy="169016"/>
          </a:xfrm>
          <a:prstGeom prst="straightConnector1">
            <a:avLst/>
          </a:prstGeom>
          <a:ln w="38100">
            <a:solidFill>
              <a:srgbClr val="00A84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873766" y="2362200"/>
            <a:ext cx="378508" cy="696794"/>
          </a:xfrm>
          <a:prstGeom prst="straightConnector1">
            <a:avLst/>
          </a:prstGeom>
          <a:ln w="3810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829174" y="2362200"/>
            <a:ext cx="1929524" cy="1232338"/>
          </a:xfrm>
          <a:prstGeom prst="straightConnector1">
            <a:avLst/>
          </a:prstGeom>
          <a:ln w="3810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895599" y="2243137"/>
            <a:ext cx="0" cy="1631714"/>
          </a:xfrm>
          <a:prstGeom prst="straightConnector1">
            <a:avLst/>
          </a:prstGeom>
          <a:ln w="3810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895599" y="2243137"/>
            <a:ext cx="3867151" cy="0"/>
          </a:xfrm>
          <a:prstGeom prst="line">
            <a:avLst/>
          </a:prstGeom>
          <a:ln w="381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3334871" y="2736216"/>
            <a:ext cx="333240" cy="1047979"/>
          </a:xfrm>
          <a:prstGeom prst="straightConnector1">
            <a:avLst/>
          </a:prstGeom>
          <a:ln w="381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677103" y="2746726"/>
            <a:ext cx="404484" cy="669136"/>
          </a:xfrm>
          <a:prstGeom prst="straightConnector1">
            <a:avLst/>
          </a:prstGeom>
          <a:ln w="381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081587" y="2746726"/>
            <a:ext cx="814716" cy="847812"/>
          </a:xfrm>
          <a:prstGeom prst="straightConnector1">
            <a:avLst/>
          </a:prstGeom>
          <a:ln w="381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402317" y="2746726"/>
            <a:ext cx="1150883" cy="521165"/>
          </a:xfrm>
          <a:prstGeom prst="straightConnector1">
            <a:avLst/>
          </a:prstGeom>
          <a:ln w="381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995448" y="4487095"/>
            <a:ext cx="5465380" cy="0"/>
          </a:xfrm>
          <a:prstGeom prst="line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2995448" y="3081294"/>
            <a:ext cx="5181600" cy="1405802"/>
          </a:xfrm>
          <a:prstGeom prst="line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8071945" y="3267891"/>
            <a:ext cx="260077" cy="1018359"/>
          </a:xfrm>
          <a:prstGeom prst="straightConnector1">
            <a:avLst/>
          </a:prstGeom>
          <a:ln w="38100">
            <a:solidFill>
              <a:srgbClr val="FF0000"/>
            </a:solidFill>
            <a:prstDash val="dash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3"/>
          <p:cNvSpPr txBox="1">
            <a:spLocks noChangeArrowheads="1"/>
          </p:cNvSpPr>
          <p:nvPr/>
        </p:nvSpPr>
        <p:spPr bwMode="auto">
          <a:xfrm>
            <a:off x="7656268" y="2674067"/>
            <a:ext cx="1440960" cy="31432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</a:rPr>
              <a:t>10 - 300mrad</a:t>
            </a:r>
            <a:endParaRPr lang="it-IT" sz="1600" dirty="0" smtClean="0">
              <a:solidFill>
                <a:srgbClr val="FF0000"/>
              </a:solidFill>
              <a:latin typeface="Arial Unicode MS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3"/>
              <p:cNvSpPr txBox="1">
                <a:spLocks noChangeArrowheads="1"/>
              </p:cNvSpPr>
              <p:nvPr/>
            </p:nvSpPr>
            <p:spPr bwMode="auto">
              <a:xfrm>
                <a:off x="327187" y="5262881"/>
                <a:ext cx="2156702" cy="912538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eaLnBrk="1" hangingPunct="1">
                  <a:spcBef>
                    <a:spcPts val="0"/>
                  </a:spcBef>
                  <a:buNone/>
                  <a:defRPr/>
                </a:pPr>
                <a:r>
                  <a:rPr lang="en-US" sz="16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 Unicode MS" pitchFamily="34" charset="-128"/>
                  </a:rPr>
                  <a:t>Magnet spectrometer</a:t>
                </a:r>
              </a:p>
              <a:p>
                <a:pPr marL="0" indent="0" algn="ctr" eaLnBrk="1" hangingPunct="1"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160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16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</a:rPr>
                            <m:t>𝐵𝑑𝑙</m:t>
                          </m:r>
                          <m:r>
                            <a:rPr lang="en-US" sz="16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</a:rPr>
                            <m:t> ~ 4 </m:t>
                          </m:r>
                          <m:r>
                            <a:rPr lang="en-US" sz="16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</a:rPr>
                            <m:t>𝑇𝑚</m:t>
                          </m:r>
                        </m:e>
                      </m:nary>
                    </m:oMath>
                  </m:oMathPara>
                </a14:m>
                <a:endParaRPr lang="en-US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 Unicode MS" pitchFamily="34" charset="-128"/>
                </a:endParaRPr>
              </a:p>
            </p:txBody>
          </p:sp>
        </mc:Choice>
        <mc:Fallback xmlns="">
          <p:sp>
            <p:nvSpPr>
              <p:cNvPr id="57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187" y="5262881"/>
                <a:ext cx="2156702" cy="91253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Straight Arrow Connector 57"/>
          <p:cNvCxnSpPr>
            <a:stCxn id="57" idx="3"/>
          </p:cNvCxnSpPr>
          <p:nvPr/>
        </p:nvCxnSpPr>
        <p:spPr>
          <a:xfrm flipV="1">
            <a:off x="2483889" y="5396564"/>
            <a:ext cx="1044629" cy="32258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614" y="4286250"/>
            <a:ext cx="394834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768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54" grpId="0" animBg="1"/>
      <p:bldP spid="5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96364" y="1319700"/>
            <a:ext cx="8214236" cy="4513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sz="1600" b="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High </a:t>
            </a:r>
            <a:r>
              <a:rPr lang="en-US" sz="1600" b="0" i="1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</a:t>
            </a:r>
            <a:r>
              <a:rPr lang="en-US" sz="1600" b="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hadron production at the LHC</a:t>
            </a:r>
          </a:p>
          <a:p>
            <a:pPr eaLnBrk="1" hangingPunct="1">
              <a:buFont typeface="Wingdings"/>
              <a:buChar char="à"/>
              <a:defRPr/>
            </a:pPr>
            <a:r>
              <a:rPr lang="en-US" sz="1600" dirty="0" smtClean="0">
                <a:solidFill>
                  <a:srgbClr val="FF6600"/>
                </a:solidFill>
                <a:latin typeface="Arial Unicode MS" pitchFamily="34" charset="-128"/>
                <a:sym typeface="Wingdings" pitchFamily="2" charset="2"/>
              </a:rPr>
              <a:t>10</a:t>
            </a:r>
            <a:r>
              <a:rPr lang="en-US" sz="1600" baseline="30000" dirty="0" smtClean="0">
                <a:solidFill>
                  <a:srgbClr val="FF6600"/>
                </a:solidFill>
                <a:latin typeface="Arial Unicode MS" pitchFamily="34" charset="-128"/>
                <a:sym typeface="Wingdings" pitchFamily="2" charset="2"/>
              </a:rPr>
              <a:t>11</a:t>
            </a:r>
            <a:r>
              <a:rPr lang="en-US" sz="1600" dirty="0" smtClean="0">
                <a:solidFill>
                  <a:srgbClr val="FF6600"/>
                </a:solidFill>
                <a:latin typeface="Arial Unicode MS" pitchFamily="34" charset="-128"/>
                <a:sym typeface="Wingdings" pitchFamily="2" charset="2"/>
              </a:rPr>
              <a:t> B decays in LHCb acceptance</a:t>
            </a:r>
          </a:p>
          <a:p>
            <a:pPr eaLnBrk="1" hangingPunct="1">
              <a:buFont typeface="Wingdings"/>
              <a:buChar char="à"/>
              <a:defRPr/>
            </a:pPr>
            <a:r>
              <a:rPr lang="en-US" sz="1600" dirty="0" smtClean="0">
                <a:solidFill>
                  <a:srgbClr val="FF6600"/>
                </a:solidFill>
                <a:latin typeface="Arial Unicode MS" pitchFamily="34" charset="-128"/>
                <a:sym typeface="Wingdings" pitchFamily="2" charset="2"/>
              </a:rPr>
              <a:t>10</a:t>
            </a:r>
            <a:r>
              <a:rPr lang="en-US" sz="1600" baseline="30000" dirty="0" smtClean="0">
                <a:solidFill>
                  <a:srgbClr val="FF6600"/>
                </a:solidFill>
                <a:latin typeface="Arial Unicode MS" pitchFamily="34" charset="-128"/>
                <a:sym typeface="Wingdings" pitchFamily="2" charset="2"/>
              </a:rPr>
              <a:t>12</a:t>
            </a:r>
            <a:r>
              <a:rPr lang="en-US" sz="1600" dirty="0" smtClean="0">
                <a:solidFill>
                  <a:srgbClr val="FF6600"/>
                </a:solidFill>
                <a:latin typeface="Arial Unicode MS" pitchFamily="34" charset="-128"/>
                <a:sym typeface="Wingdings" pitchFamily="2" charset="2"/>
              </a:rPr>
              <a:t> D decays in LHCb acceptance</a:t>
            </a:r>
          </a:p>
          <a:p>
            <a:pPr eaLnBrk="1" hangingPunct="1">
              <a:buFont typeface="Wingdings"/>
              <a:buChar char="à"/>
              <a:defRPr/>
            </a:pPr>
            <a:r>
              <a:rPr lang="en-US" sz="1600" dirty="0" smtClean="0">
                <a:solidFill>
                  <a:srgbClr val="FF6600"/>
                </a:solidFill>
                <a:latin typeface="Arial Unicode MS" pitchFamily="34" charset="-128"/>
                <a:sym typeface="Wingdings" pitchFamily="2" charset="2"/>
              </a:rPr>
              <a:t>2x10</a:t>
            </a:r>
            <a:r>
              <a:rPr lang="en-US" sz="1600" baseline="30000" dirty="0" smtClean="0">
                <a:solidFill>
                  <a:srgbClr val="FF6600"/>
                </a:solidFill>
                <a:latin typeface="Arial Unicode MS" pitchFamily="34" charset="-128"/>
                <a:sym typeface="Wingdings" pitchFamily="2" charset="2"/>
              </a:rPr>
              <a:t>8</a:t>
            </a:r>
            <a:r>
              <a:rPr lang="en-US" sz="1600" dirty="0" smtClean="0">
                <a:solidFill>
                  <a:srgbClr val="FF6600"/>
                </a:solidFill>
                <a:latin typeface="Arial Unicode MS" pitchFamily="34" charset="-128"/>
                <a:sym typeface="Wingdings" pitchFamily="2" charset="2"/>
              </a:rPr>
              <a:t> inclusive J/</a:t>
            </a:r>
            <a:r>
              <a:rPr lang="el-GR" sz="1600" dirty="0" smtClean="0">
                <a:solidFill>
                  <a:srgbClr val="FF6600"/>
                </a:solidFill>
                <a:latin typeface="Arial Unicode MS" pitchFamily="34" charset="-128"/>
                <a:sym typeface="Wingdings" pitchFamily="2" charset="2"/>
              </a:rPr>
              <a:t>ψ</a:t>
            </a:r>
            <a:r>
              <a:rPr lang="en-US" sz="1600" dirty="0" smtClean="0">
                <a:solidFill>
                  <a:srgbClr val="FF6600"/>
                </a:solidFill>
                <a:latin typeface="Arial Unicode MS" pitchFamily="34" charset="-128"/>
                <a:sym typeface="Wingdings" pitchFamily="2" charset="2"/>
              </a:rPr>
              <a:t> triggers on tape</a:t>
            </a:r>
          </a:p>
          <a:p>
            <a:pPr marL="0" indent="0" eaLnBrk="1" hangingPunct="1">
              <a:buNone/>
              <a:defRPr/>
            </a:pPr>
            <a:endParaRPr lang="en-US" sz="1600" dirty="0" smtClean="0">
              <a:solidFill>
                <a:srgbClr val="0066FF"/>
              </a:solidFill>
              <a:latin typeface="Arial Unicode MS" pitchFamily="34" charset="-128"/>
              <a:sym typeface="Wingdings" pitchFamily="2" charset="2"/>
            </a:endParaRPr>
          </a:p>
          <a:p>
            <a:pPr marL="0" indent="0" eaLnBrk="1" hangingPunct="1">
              <a:buNone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Most </a:t>
            </a:r>
            <a:r>
              <a:rPr lang="en-US" sz="1600" i="1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B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 hadrons produced along beam axis</a:t>
            </a:r>
          </a:p>
          <a:p>
            <a:pPr eaLnBrk="1" hangingPunct="1">
              <a:buFont typeface="Wingdings"/>
              <a:buChar char="à"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acceptance: 2 &lt; </a:t>
            </a:r>
            <a:r>
              <a:rPr lang="el-GR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η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 &lt; 5 + planar detectors</a:t>
            </a:r>
          </a:p>
          <a:p>
            <a:pPr eaLnBrk="1" hangingPunct="1">
              <a:buFont typeface="Wingdings"/>
              <a:buChar char="à"/>
              <a:defRPr/>
            </a:pPr>
            <a:r>
              <a:rPr lang="en-US" sz="1600" dirty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v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ertex detector (VELO) close to beam (~8mm) </a:t>
            </a:r>
          </a:p>
          <a:p>
            <a:pPr marL="0" indent="0" eaLnBrk="1" hangingPunct="1">
              <a:buNone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sym typeface="Wingdings" pitchFamily="2" charset="2"/>
              </a:rPr>
              <a:t>with excellent resolution</a:t>
            </a:r>
          </a:p>
          <a:p>
            <a:pPr marL="0" indent="0" eaLnBrk="1" hangingPunct="1">
              <a:buNone/>
              <a:defRPr/>
            </a:pPr>
            <a:endParaRPr lang="en-US" sz="1600" dirty="0" smtClean="0">
              <a:solidFill>
                <a:srgbClr val="FF6600"/>
              </a:solidFill>
              <a:latin typeface="Arial Unicode MS" pitchFamily="34" charset="-128"/>
              <a:sym typeface="Wingdings" pitchFamily="2" charset="2"/>
            </a:endParaRPr>
          </a:p>
          <a:p>
            <a:pPr eaLnBrk="1" hangingPunct="1">
              <a:buFont typeface="Wingdings"/>
              <a:buChar char="à"/>
              <a:defRPr/>
            </a:pPr>
            <a:endParaRPr lang="en-US" sz="1600" dirty="0">
              <a:solidFill>
                <a:srgbClr val="FF6600"/>
              </a:solidFill>
              <a:latin typeface="Arial Unicode MS" pitchFamily="34" charset="-128"/>
              <a:sym typeface="Wingdings" pitchFamily="2" charset="2"/>
            </a:endParaRPr>
          </a:p>
          <a:p>
            <a:pPr eaLnBrk="1" hangingPunct="1">
              <a:buFont typeface="Wingdings"/>
              <a:buChar char="à"/>
              <a:defRPr/>
            </a:pPr>
            <a:endParaRPr lang="it-IT" sz="1600" dirty="0" smtClean="0">
              <a:solidFill>
                <a:srgbClr val="FF6600"/>
              </a:solidFill>
              <a:latin typeface="Arial Unicode MS" pitchFamily="34" charset="-128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52575" y="381000"/>
            <a:ext cx="7058025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/>
            <a:r>
              <a:rPr lang="it-IT" sz="2800" dirty="0" smtClean="0">
                <a:latin typeface="Arial Unicode MS" pitchFamily="34" charset="-128"/>
              </a:rPr>
              <a:t>An </a:t>
            </a:r>
            <a:r>
              <a:rPr lang="it-IT" sz="2800" dirty="0" err="1" smtClean="0">
                <a:latin typeface="Arial Unicode MS" pitchFamily="34" charset="-128"/>
              </a:rPr>
              <a:t>optimised</a:t>
            </a:r>
            <a:r>
              <a:rPr lang="it-IT" sz="2800" dirty="0" smtClean="0">
                <a:latin typeface="Arial Unicode MS" pitchFamily="34" charset="-128"/>
              </a:rPr>
              <a:t> </a:t>
            </a:r>
            <a:r>
              <a:rPr lang="it-IT" sz="2800" dirty="0" err="1" smtClean="0">
                <a:latin typeface="Arial Unicode MS" pitchFamily="34" charset="-128"/>
              </a:rPr>
              <a:t>forward</a:t>
            </a:r>
            <a:r>
              <a:rPr lang="it-IT" sz="2800" dirty="0" smtClean="0">
                <a:latin typeface="Arial Unicode MS" pitchFamily="34" charset="-128"/>
              </a:rPr>
              <a:t> </a:t>
            </a:r>
            <a:r>
              <a:rPr lang="it-IT" sz="2800" dirty="0" err="1" smtClean="0">
                <a:latin typeface="Arial Unicode MS" pitchFamily="34" charset="-128"/>
              </a:rPr>
              <a:t>spectrometer</a:t>
            </a:r>
            <a:endParaRPr lang="it-IT" sz="2800" dirty="0">
              <a:latin typeface="Arial Unicode MS" pitchFamily="34" charset="-128"/>
            </a:endParaRPr>
          </a:p>
        </p:txBody>
      </p:sp>
      <p:sp>
        <p:nvSpPr>
          <p:cNvPr id="7" name="Slide Number Placeholder 32"/>
          <p:cNvSpPr txBox="1">
            <a:spLocks/>
          </p:cNvSpPr>
          <p:nvPr/>
        </p:nvSpPr>
        <p:spPr bwMode="auto">
          <a:xfrm>
            <a:off x="6553200" y="6345238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6B8AED-CBBA-4523-9646-74B8556F7BF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66" y="4037366"/>
            <a:ext cx="4159371" cy="2557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307" y="3854179"/>
            <a:ext cx="3505200" cy="2740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4610099" y="2333625"/>
            <a:ext cx="1295401" cy="568934"/>
          </a:xfrm>
          <a:prstGeom prst="straightConnector1">
            <a:avLst/>
          </a:prstGeom>
          <a:ln w="3810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586" y="913745"/>
            <a:ext cx="2514904" cy="2791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239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52575" y="381000"/>
            <a:ext cx="7058025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/>
            <a:r>
              <a:rPr lang="it-IT" sz="2800" dirty="0" smtClean="0">
                <a:latin typeface="Arial Unicode MS" pitchFamily="34" charset="-128"/>
              </a:rPr>
              <a:t>A </a:t>
            </a:r>
            <a:r>
              <a:rPr lang="it-IT" sz="2800" dirty="0" err="1" smtClean="0">
                <a:latin typeface="Arial Unicode MS" pitchFamily="34" charset="-128"/>
              </a:rPr>
              <a:t>typical</a:t>
            </a:r>
            <a:r>
              <a:rPr lang="it-IT" sz="2800" dirty="0" smtClean="0">
                <a:latin typeface="Arial Unicode MS" pitchFamily="34" charset="-128"/>
              </a:rPr>
              <a:t> LHCb </a:t>
            </a:r>
            <a:r>
              <a:rPr lang="it-IT" sz="2800" dirty="0" err="1" smtClean="0">
                <a:latin typeface="Arial Unicode MS" pitchFamily="34" charset="-128"/>
              </a:rPr>
              <a:t>event</a:t>
            </a:r>
            <a:endParaRPr lang="it-IT" sz="2800" dirty="0">
              <a:latin typeface="Arial Unicode MS" pitchFamily="34" charset="-128"/>
            </a:endParaRPr>
          </a:p>
        </p:txBody>
      </p:sp>
      <p:sp>
        <p:nvSpPr>
          <p:cNvPr id="7" name="Slide Number Placeholder 32"/>
          <p:cNvSpPr txBox="1">
            <a:spLocks/>
          </p:cNvSpPr>
          <p:nvPr/>
        </p:nvSpPr>
        <p:spPr bwMode="auto">
          <a:xfrm>
            <a:off x="6553200" y="6345238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6B8AED-CBBA-4523-9646-74B8556F7BF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" t="13646" r="8205" b="7679"/>
          <a:stretch/>
        </p:blipFill>
        <p:spPr bwMode="auto">
          <a:xfrm>
            <a:off x="588582" y="1177160"/>
            <a:ext cx="8024648" cy="5013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32" y="3972909"/>
            <a:ext cx="3289735" cy="228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787" y="5360421"/>
            <a:ext cx="2301766" cy="77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696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6365" y="2144110"/>
            <a:ext cx="2903884" cy="331076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1552575" y="381000"/>
            <a:ext cx="7058025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/>
            <a:r>
              <a:rPr lang="it-IT" sz="2800" dirty="0" smtClean="0">
                <a:latin typeface="Arial Unicode MS" pitchFamily="34" charset="-128"/>
              </a:rPr>
              <a:t>LHCb </a:t>
            </a:r>
            <a:r>
              <a:rPr lang="it-IT" sz="2800" dirty="0" err="1">
                <a:latin typeface="Arial Unicode MS" pitchFamily="34" charset="-128"/>
              </a:rPr>
              <a:t>p</a:t>
            </a:r>
            <a:r>
              <a:rPr lang="it-IT" sz="2800" dirty="0" err="1" smtClean="0">
                <a:latin typeface="Arial Unicode MS" pitchFamily="34" charset="-128"/>
              </a:rPr>
              <a:t>hysics</a:t>
            </a:r>
            <a:r>
              <a:rPr lang="it-IT" sz="2800" dirty="0" smtClean="0">
                <a:latin typeface="Arial Unicode MS" pitchFamily="34" charset="-128"/>
              </a:rPr>
              <a:t> scope</a:t>
            </a:r>
            <a:endParaRPr lang="it-IT" sz="2800" dirty="0">
              <a:latin typeface="Arial Unicode MS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3"/>
              <p:cNvSpPr txBox="1">
                <a:spLocks noChangeArrowheads="1"/>
              </p:cNvSpPr>
              <p:nvPr/>
            </p:nvSpPr>
            <p:spPr bwMode="auto">
              <a:xfrm>
                <a:off x="396364" y="1319700"/>
                <a:ext cx="8214236" cy="45135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eaLnBrk="1" hangingPunct="1">
                  <a:buNone/>
                  <a:defRPr/>
                </a:pPr>
                <a:r>
                  <a:rPr lang="en-US" sz="1600" dirty="0" smtClean="0">
                    <a:solidFill>
                      <a:srgbClr val="0066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</a:t>
                </a:r>
                <a:r>
                  <a:rPr lang="en-US" sz="1600" b="0" dirty="0" smtClean="0">
                    <a:solidFill>
                      <a:srgbClr val="0066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robe New Physics (NP) Beyond the Standard Model (BSM) by searching </a:t>
                </a:r>
                <a:r>
                  <a:rPr lang="en-US" sz="1600" b="0" i="1" dirty="0" smtClean="0">
                    <a:solidFill>
                      <a:srgbClr val="FF6600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indirect </a:t>
                </a:r>
                <a:r>
                  <a:rPr lang="en-US" sz="1600" dirty="0" smtClean="0">
                    <a:solidFill>
                      <a:srgbClr val="FF6600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effects </a:t>
                </a:r>
                <a:r>
                  <a:rPr lang="en-US" sz="1600" dirty="0" smtClean="0">
                    <a:solidFill>
                      <a:srgbClr val="0066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on beauty and charm decays via </a:t>
                </a:r>
                <a:r>
                  <a:rPr lang="en-US" sz="1600" i="1" dirty="0" smtClean="0">
                    <a:solidFill>
                      <a:srgbClr val="0066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virtual</a:t>
                </a:r>
                <a:r>
                  <a:rPr lang="en-US" sz="1600" dirty="0" smtClean="0">
                    <a:solidFill>
                      <a:srgbClr val="0066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production in </a:t>
                </a:r>
                <a:r>
                  <a:rPr lang="en-US" sz="1600" i="1" dirty="0" smtClean="0">
                    <a:solidFill>
                      <a:srgbClr val="0066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loop</a:t>
                </a:r>
                <a:r>
                  <a:rPr lang="en-US" sz="1600" dirty="0" smtClean="0">
                    <a:solidFill>
                      <a:srgbClr val="0066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r>
                  <a:rPr lang="en-US" sz="1600" b="0" dirty="0" smtClean="0">
                    <a:solidFill>
                      <a:srgbClr val="0066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and </a:t>
                </a:r>
                <a:r>
                  <a:rPr lang="en-US" sz="1600" b="0" i="1" dirty="0" smtClean="0">
                    <a:solidFill>
                      <a:srgbClr val="0066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penguin</a:t>
                </a:r>
                <a:r>
                  <a:rPr lang="en-US" sz="1600" b="0" dirty="0" smtClean="0">
                    <a:solidFill>
                      <a:srgbClr val="0066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diagrams</a:t>
                </a:r>
                <a:endParaRPr lang="en-US" sz="1600" dirty="0">
                  <a:solidFill>
                    <a:srgbClr val="0066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endParaRPr>
              </a:p>
              <a:p>
                <a:pPr marL="0" indent="0" eaLnBrk="1" hangingPunct="1">
                  <a:buNone/>
                  <a:defRPr/>
                </a:pPr>
                <a:endParaRPr lang="en-US" sz="1600" b="0" dirty="0" smtClean="0">
                  <a:solidFill>
                    <a:srgbClr val="0066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endParaRPr>
              </a:p>
              <a:p>
                <a:pPr marL="0" indent="0" eaLnBrk="1" hangingPunct="1">
                  <a:buNone/>
                  <a:defRPr/>
                </a:pPr>
                <a:r>
                  <a:rPr lang="en-US" sz="1600" b="0" i="1" dirty="0" smtClean="0">
                    <a:solidFill>
                      <a:srgbClr val="0066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  <a:sym typeface="Wingdings" pitchFamily="2" charset="2"/>
                  </a:rPr>
                  <a:t>Strength of indirect approach:</a:t>
                </a:r>
                <a:endParaRPr lang="en-US" sz="1600" b="0" i="1" dirty="0" smtClean="0">
                  <a:solidFill>
                    <a:srgbClr val="0066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eaLnBrk="1" hangingPunct="1">
                  <a:buFont typeface="Wingdings"/>
                  <a:buChar char="à"/>
                  <a:defRPr/>
                </a:pPr>
                <a:r>
                  <a:rPr lang="en-US" sz="1600" dirty="0" smtClean="0">
                    <a:solidFill>
                      <a:srgbClr val="0066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  <a:sym typeface="Wingdings" pitchFamily="2" charset="2"/>
                  </a:rPr>
                  <a:t>High sensitivity to effects from new particles</a:t>
                </a:r>
              </a:p>
              <a:p>
                <a:pPr lvl="1" eaLnBrk="1" hangingPunct="1">
                  <a:buFont typeface="Arial" pitchFamily="34" charset="0"/>
                  <a:buChar char="•"/>
                  <a:defRPr/>
                </a:pPr>
                <a:r>
                  <a:rPr lang="en-US" sz="1400" dirty="0" smtClean="0">
                    <a:solidFill>
                      <a:srgbClr val="0066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  <a:sym typeface="Wingdings" pitchFamily="2" charset="2"/>
                  </a:rPr>
                  <a:t>Can see NP effects direct searches</a:t>
                </a:r>
              </a:p>
              <a:p>
                <a:pPr lvl="1" eaLnBrk="1" hangingPunct="1">
                  <a:buFont typeface="Arial" pitchFamily="34" charset="0"/>
                  <a:buChar char="•"/>
                  <a:defRPr/>
                </a:pPr>
                <a:r>
                  <a:rPr lang="en-US" sz="1400" dirty="0" smtClean="0">
                    <a:solidFill>
                      <a:srgbClr val="0066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  <a:sym typeface="Wingdings" pitchFamily="2" charset="2"/>
                  </a:rPr>
                  <a:t>Indirect measurements can access higher scales</a:t>
                </a:r>
              </a:p>
              <a:p>
                <a:pPr marL="0" indent="0" eaLnBrk="1" hangingPunct="1">
                  <a:buNone/>
                  <a:defRPr/>
                </a:pPr>
                <a:endParaRPr lang="en-US" sz="1600" b="0" dirty="0" smtClean="0">
                  <a:solidFill>
                    <a:srgbClr val="0066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eaLnBrk="1" hangingPunct="1">
                  <a:buFont typeface="Wingdings"/>
                  <a:buChar char="à"/>
                  <a:defRPr/>
                </a:pPr>
                <a:r>
                  <a:rPr lang="en-US" sz="1600" dirty="0" smtClean="0">
                    <a:solidFill>
                      <a:srgbClr val="0066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  <a:sym typeface="Wingdings" pitchFamily="2" charset="2"/>
                  </a:rPr>
                  <a:t>Complementary to </a:t>
                </a:r>
                <a:r>
                  <a:rPr lang="en-US" sz="1600" i="1" dirty="0" smtClean="0">
                    <a:solidFill>
                      <a:srgbClr val="0066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  <a:sym typeface="Wingdings" pitchFamily="2" charset="2"/>
                  </a:rPr>
                  <a:t>direct</a:t>
                </a:r>
                <a:r>
                  <a:rPr lang="en-US" sz="1600" dirty="0" smtClean="0">
                    <a:solidFill>
                      <a:srgbClr val="0066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  <a:sym typeface="Wingdings" pitchFamily="2" charset="2"/>
                  </a:rPr>
                  <a:t> searches </a:t>
                </a:r>
              </a:p>
              <a:p>
                <a:pPr marL="0" indent="0" eaLnBrk="1" hangingPunct="1">
                  <a:buNone/>
                  <a:defRPr/>
                </a:pPr>
                <a:r>
                  <a:rPr lang="en-US" sz="1600" dirty="0">
                    <a:solidFill>
                      <a:srgbClr val="0066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  <a:sym typeface="Wingdings" pitchFamily="2" charset="2"/>
                  </a:rPr>
                  <a:t>	</a:t>
                </a:r>
                <a:r>
                  <a:rPr lang="en-US" sz="1600" dirty="0" smtClean="0">
                    <a:solidFill>
                      <a:srgbClr val="0066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  <a:sym typeface="Wingdings" pitchFamily="2" charset="2"/>
                  </a:rPr>
                  <a:t>(ATLAS + CMS)</a:t>
                </a:r>
              </a:p>
              <a:p>
                <a:pPr eaLnBrk="1" hangingPunct="1">
                  <a:buFont typeface="Wingdings"/>
                  <a:buChar char="à"/>
                  <a:defRPr/>
                </a:pPr>
                <a:endParaRPr lang="en-US" sz="1600" b="0" dirty="0" smtClean="0">
                  <a:solidFill>
                    <a:srgbClr val="0066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eaLnBrk="1" hangingPunct="1">
                  <a:buFont typeface="Wingdings"/>
                  <a:buChar char="à"/>
                  <a:defRPr/>
                </a:pPr>
                <a:r>
                  <a:rPr lang="en-US" sz="1600" dirty="0" smtClean="0">
                    <a:solidFill>
                      <a:srgbClr val="FF6600"/>
                    </a:solidFill>
                    <a:latin typeface="Arial Unicode MS" pitchFamily="34" charset="-128"/>
                    <a:sym typeface="Wingdings" pitchFamily="2" charset="2"/>
                  </a:rPr>
                  <a:t>Rare decays </a:t>
                </a:r>
                <a:r>
                  <a:rPr lang="en-US" sz="1600" dirty="0" smtClean="0">
                    <a:solidFill>
                      <a:srgbClr val="0066FF"/>
                    </a:solidFill>
                    <a:latin typeface="Arial Unicode MS" pitchFamily="34" charset="-128"/>
                    <a:sym typeface="Wingdings" pitchFamily="2" charset="2"/>
                  </a:rPr>
                  <a:t>occur via similar diagrams:</a:t>
                </a:r>
              </a:p>
              <a:p>
                <a:pPr lvl="1" eaLnBrk="1" hangingPunct="1">
                  <a:buFont typeface="Arial" pitchFamily="34" charset="0"/>
                  <a:buChar char="•"/>
                  <a:defRPr/>
                </a:pPr>
                <a:r>
                  <a:rPr lang="en-US" sz="1600" dirty="0">
                    <a:solidFill>
                      <a:srgbClr val="0066FF"/>
                    </a:solidFill>
                    <a:sym typeface="Wingdings" pitchFamily="2" charset="2"/>
                  </a:rPr>
                  <a:t>e</a:t>
                </a:r>
                <a:r>
                  <a:rPr lang="en-US" sz="1600" b="0" dirty="0" smtClean="0">
                    <a:solidFill>
                      <a:srgbClr val="0066FF"/>
                    </a:solidFill>
                    <a:sym typeface="Wingdings" pitchFamily="2" charset="2"/>
                  </a:rPr>
                  <a:t>.g.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𝐵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𝑠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00A84C"/>
                        </a:solidFill>
                        <a:latin typeface="Cambria Math"/>
                        <a:sym typeface="Wingdings" pitchFamily="2" charset="2"/>
                      </a:rPr>
                      <m:t>→ 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𝜇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600" b="0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A84C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𝜇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A84C"/>
                            </a:solidFill>
                            <a:latin typeface="Cambria Math"/>
                            <a:sym typeface="Wingdings" pitchFamily="2" charset="2"/>
                          </a:rPr>
                          <m:t>−</m:t>
                        </m:r>
                      </m:sup>
                    </m:sSup>
                  </m:oMath>
                </a14:m>
                <a:endParaRPr lang="en-US" sz="1600" dirty="0" smtClean="0">
                  <a:solidFill>
                    <a:srgbClr val="FF6600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 lvl="1" eaLnBrk="1" hangingPunct="1">
                  <a:buFont typeface="Arial" pitchFamily="34" charset="0"/>
                  <a:buChar char="•"/>
                  <a:defRPr/>
                </a:pPr>
                <a:r>
                  <a:rPr lang="en-US" sz="1600" dirty="0" smtClean="0">
                    <a:solidFill>
                      <a:srgbClr val="FF6600"/>
                    </a:solidFill>
                    <a:latin typeface="Arial Unicode MS" pitchFamily="34" charset="-128"/>
                    <a:sym typeface="Wingdings" pitchFamily="2" charset="2"/>
                  </a:rPr>
                  <a:t>The measurements of their BRs and                                                                their kinematics help</a:t>
                </a:r>
                <a:r>
                  <a:rPr lang="en-US" sz="1600" dirty="0">
                    <a:solidFill>
                      <a:srgbClr val="FF6600"/>
                    </a:solidFill>
                    <a:latin typeface="Arial Unicode MS" pitchFamily="34" charset="-128"/>
                    <a:sym typeface="Wingdings" pitchFamily="2" charset="2"/>
                  </a:rPr>
                  <a:t> </a:t>
                </a:r>
                <a:r>
                  <a:rPr lang="en-US" sz="1600" dirty="0" smtClean="0">
                    <a:solidFill>
                      <a:srgbClr val="FF6600"/>
                    </a:solidFill>
                    <a:latin typeface="Arial Unicode MS" pitchFamily="34" charset="-128"/>
                    <a:sym typeface="Wingdings" pitchFamily="2" charset="2"/>
                  </a:rPr>
                  <a:t>recognizing NP</a:t>
                </a:r>
              </a:p>
              <a:p>
                <a:pPr eaLnBrk="1" hangingPunct="1">
                  <a:buFont typeface="Wingdings"/>
                  <a:buChar char="à"/>
                  <a:defRPr/>
                </a:pPr>
                <a:endParaRPr lang="en-US" sz="1600" dirty="0">
                  <a:solidFill>
                    <a:srgbClr val="FF6600"/>
                  </a:solidFill>
                  <a:latin typeface="Arial Unicode MS" pitchFamily="34" charset="-128"/>
                  <a:sym typeface="Wingdings" pitchFamily="2" charset="2"/>
                </a:endParaRPr>
              </a:p>
              <a:p>
                <a:pPr eaLnBrk="1" hangingPunct="1">
                  <a:buFont typeface="Wingdings"/>
                  <a:buChar char="à"/>
                  <a:defRPr/>
                </a:pPr>
                <a:endParaRPr lang="it-IT" sz="1600" dirty="0" smtClean="0">
                  <a:solidFill>
                    <a:srgbClr val="FF6600"/>
                  </a:solidFill>
                  <a:latin typeface="Arial Unicode MS" pitchFamily="34" charset="-128"/>
                </a:endParaRPr>
              </a:p>
            </p:txBody>
          </p:sp>
        </mc:Choice>
        <mc:Fallback xmlns="">
          <p:sp>
            <p:nvSpPr>
              <p:cNvPr id="3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6364" y="1319700"/>
                <a:ext cx="8214236" cy="4513541"/>
              </a:xfrm>
              <a:prstGeom prst="rect">
                <a:avLst/>
              </a:prstGeom>
              <a:blipFill rotWithShape="1">
                <a:blip r:embed="rId3"/>
                <a:stretch>
                  <a:fillRect l="-371" t="-405" r="-9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057" y="3424070"/>
            <a:ext cx="4466368" cy="2718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32"/>
          <p:cNvSpPr txBox="1">
            <a:spLocks/>
          </p:cNvSpPr>
          <p:nvPr/>
        </p:nvSpPr>
        <p:spPr bwMode="auto">
          <a:xfrm>
            <a:off x="6553200" y="6345238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6B8AED-CBBA-4523-9646-74B8556F7BF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89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571" y="1912883"/>
            <a:ext cx="4107516" cy="421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00050" y="2337450"/>
            <a:ext cx="4286250" cy="419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sz="18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All measurements are coherent with CKM of SM</a:t>
            </a:r>
          </a:p>
          <a:p>
            <a:pPr marL="0" indent="0" eaLnBrk="1" hangingPunct="1">
              <a:buNone/>
              <a:defRPr/>
            </a:pPr>
            <a:endParaRPr lang="en-US" sz="1800" dirty="0" smtClean="0">
              <a:solidFill>
                <a:srgbClr val="0066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buNone/>
              <a:defRPr/>
            </a:pPr>
            <a:r>
              <a:rPr lang="en-US" sz="1800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BUT</a:t>
            </a:r>
          </a:p>
          <a:p>
            <a:pPr marL="0" indent="0" eaLnBrk="1" hangingPunct="1">
              <a:buNone/>
              <a:defRPr/>
            </a:pPr>
            <a:endParaRPr lang="en-US" sz="1800" dirty="0" smtClean="0">
              <a:solidFill>
                <a:srgbClr val="FF66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  <a:p>
            <a:pPr marL="0" indent="0" eaLnBrk="1" hangingPunct="1">
              <a:buNone/>
              <a:defRPr/>
            </a:pPr>
            <a:r>
              <a:rPr lang="en-US" sz="18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SM fails to explain matter-antimatter asymmetries</a:t>
            </a:r>
          </a:p>
          <a:p>
            <a:pPr eaLnBrk="1" hangingPunct="1">
              <a:buFont typeface="Wingdings"/>
              <a:buChar char="à"/>
              <a:defRPr/>
            </a:pPr>
            <a:r>
              <a:rPr lang="en-US" sz="18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Present knowledge of CKM mostly thanks to B factories</a:t>
            </a:r>
          </a:p>
          <a:p>
            <a:pPr eaLnBrk="1" hangingPunct="1">
              <a:buFont typeface="Wingdings"/>
              <a:buChar char="à"/>
              <a:defRPr/>
            </a:pPr>
            <a:r>
              <a:rPr lang="en-US" sz="1800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LHCb will help reducing uncertainty on </a:t>
            </a:r>
            <a:r>
              <a:rPr lang="el-GR" sz="1800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γ</a:t>
            </a:r>
            <a:r>
              <a:rPr lang="en-US" sz="1800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 angle</a:t>
            </a:r>
          </a:p>
          <a:p>
            <a:pPr eaLnBrk="1" hangingPunct="1">
              <a:buFont typeface="Wingdings"/>
              <a:buChar char="à"/>
              <a:defRPr/>
            </a:pPr>
            <a:r>
              <a:rPr lang="en-US" sz="1800" dirty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NP is </a:t>
            </a:r>
            <a:r>
              <a:rPr lang="en-US" sz="18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still expected </a:t>
            </a:r>
            <a:r>
              <a:rPr lang="en-US" sz="1800" dirty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in CP violation</a:t>
            </a:r>
          </a:p>
          <a:p>
            <a:pPr eaLnBrk="1" hangingPunct="1">
              <a:buFont typeface="Wingdings"/>
              <a:buChar char="à"/>
              <a:defRPr/>
            </a:pPr>
            <a:endParaRPr lang="en-US" sz="1800" dirty="0" smtClean="0">
              <a:solidFill>
                <a:srgbClr val="FF66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  <a:p>
            <a:pPr eaLnBrk="1" hangingPunct="1">
              <a:buFont typeface="Wingdings"/>
              <a:buChar char="à"/>
              <a:defRPr/>
            </a:pPr>
            <a:endParaRPr lang="en-US" sz="1800" dirty="0" smtClean="0">
              <a:solidFill>
                <a:srgbClr val="0066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  <a:p>
            <a:pPr marL="0" indent="0" algn="ctr" eaLnBrk="1" hangingPunct="1">
              <a:buNone/>
              <a:defRPr/>
            </a:pPr>
            <a:endParaRPr lang="en-US" sz="1800" dirty="0" smtClean="0">
              <a:solidFill>
                <a:srgbClr val="0066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  <a:p>
            <a:pPr algn="ctr" eaLnBrk="1" hangingPunct="1">
              <a:buFont typeface="Wingdings"/>
              <a:buChar char="à"/>
              <a:defRPr/>
            </a:pPr>
            <a:endParaRPr lang="en-US" sz="1800" dirty="0" smtClean="0">
              <a:solidFill>
                <a:srgbClr val="0066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buNone/>
              <a:defRPr/>
            </a:pPr>
            <a:endParaRPr lang="it-IT" sz="1800" dirty="0" smtClean="0">
              <a:solidFill>
                <a:srgbClr val="FF6600"/>
              </a:solidFill>
              <a:latin typeface="Arial Unicode MS" pitchFamily="34" charset="-128"/>
            </a:endParaRPr>
          </a:p>
        </p:txBody>
      </p:sp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1552575" y="381000"/>
            <a:ext cx="7058025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/>
            <a:r>
              <a:rPr lang="it-IT" sz="2800" dirty="0" smtClean="0">
                <a:latin typeface="Arial Unicode MS" pitchFamily="34" charset="-128"/>
              </a:rPr>
              <a:t>LHCb </a:t>
            </a:r>
            <a:r>
              <a:rPr lang="it-IT" sz="2800" dirty="0" err="1">
                <a:latin typeface="Arial Unicode MS" pitchFamily="34" charset="-128"/>
              </a:rPr>
              <a:t>p</a:t>
            </a:r>
            <a:r>
              <a:rPr lang="it-IT" sz="2800" dirty="0" err="1" smtClean="0">
                <a:latin typeface="Arial Unicode MS" pitchFamily="34" charset="-128"/>
              </a:rPr>
              <a:t>hysics</a:t>
            </a:r>
            <a:r>
              <a:rPr lang="it-IT" sz="2800" dirty="0" smtClean="0">
                <a:latin typeface="Arial Unicode MS" pitchFamily="34" charset="-128"/>
              </a:rPr>
              <a:t> scope</a:t>
            </a:r>
            <a:endParaRPr lang="it-IT" sz="2800" dirty="0">
              <a:latin typeface="Arial Unicode MS" pitchFamily="34" charset="-128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777766" y="1319701"/>
            <a:ext cx="7315200" cy="34093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CP Violation and rare decays of beauty and charm are the main focus of LHCb</a:t>
            </a:r>
            <a:endParaRPr lang="it-IT" sz="1600" dirty="0" smtClean="0">
              <a:solidFill>
                <a:srgbClr val="FF6600"/>
              </a:solidFill>
              <a:latin typeface="Arial Unicode MS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3"/>
              <p:cNvSpPr txBox="1">
                <a:spLocks noChangeArrowheads="1"/>
              </p:cNvSpPr>
              <p:nvPr/>
            </p:nvSpPr>
            <p:spPr bwMode="auto">
              <a:xfrm>
                <a:off x="6484880" y="4708634"/>
                <a:ext cx="1471448" cy="746235"/>
              </a:xfrm>
              <a:prstGeom prst="rect">
                <a:avLst/>
              </a:prstGeom>
              <a:ln>
                <a:solidFill>
                  <a:srgbClr val="0066FF"/>
                </a:solidFill>
                <a:headEnd/>
                <a:tailEnd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eaLnBrk="1" hangingPunct="1">
                  <a:buNone/>
                  <a:defRPr/>
                </a:pPr>
                <a:r>
                  <a:rPr lang="en-US" sz="1200" dirty="0" smtClean="0">
                    <a:solidFill>
                      <a:srgbClr val="0066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Current fit results</a:t>
                </a:r>
              </a:p>
              <a:p>
                <a:pPr marL="0" indent="0" algn="ctr" eaLnBrk="1" hangingPunct="1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it-IT" sz="1400" i="1" smtClean="0">
                              <a:solidFill>
                                <a:srgbClr val="FF6600"/>
                              </a:solidFill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it-IT" sz="1400" i="1" smtClean="0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</a:rPr>
                            <m:t>𝜌</m:t>
                          </m:r>
                        </m:e>
                      </m:bar>
                      <m:r>
                        <a:rPr lang="en-US" sz="1400" b="0" i="1" smtClean="0">
                          <a:solidFill>
                            <a:srgbClr val="FF6600"/>
                          </a:solidFill>
                          <a:latin typeface="Cambria Math"/>
                        </a:rPr>
                        <m:t>=0.144</m:t>
                      </m:r>
                      <m:sPre>
                        <m:sPrePr>
                          <m:ctrlPr>
                            <a:rPr lang="en-US" sz="1400" b="0" i="1" smtClean="0">
                              <a:solidFill>
                                <a:srgbClr val="FF6600"/>
                              </a:solidFill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en-US" sz="1400" b="0" i="1" smtClean="0">
                              <a:solidFill>
                                <a:srgbClr val="FF6600"/>
                              </a:solidFill>
                              <a:latin typeface="Cambria Math"/>
                            </a:rPr>
                            <m:t>−0.026</m:t>
                          </m:r>
                        </m:sub>
                        <m:sup>
                          <m:r>
                            <a:rPr lang="en-US" sz="1400" b="0" i="1" smtClean="0">
                              <a:solidFill>
                                <a:srgbClr val="FF6600"/>
                              </a:solidFill>
                              <a:latin typeface="Cambria Math"/>
                            </a:rPr>
                            <m:t>+0.023</m:t>
                          </m:r>
                        </m:sup>
                        <m:e>
                          <m:r>
                            <a:rPr lang="en-US" sz="1400" b="0" i="1" smtClean="0">
                              <a:solidFill>
                                <a:srgbClr val="FF6600"/>
                              </a:solidFill>
                              <a:latin typeface="Cambria Math"/>
                            </a:rPr>
                            <m:t> </m:t>
                          </m:r>
                        </m:e>
                      </m:sPre>
                    </m:oMath>
                  </m:oMathPara>
                </a14:m>
                <a:endParaRPr lang="en-US" sz="1400" b="0" dirty="0" smtClean="0">
                  <a:solidFill>
                    <a:srgbClr val="FF6600"/>
                  </a:solidFill>
                  <a:latin typeface="Arial Unicode MS" pitchFamily="34" charset="-128"/>
                </a:endParaRPr>
              </a:p>
              <a:p>
                <a:pPr marL="0" indent="0" algn="ctr" eaLnBrk="1" hangingPunct="1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it-IT" sz="1400" i="1">
                              <a:solidFill>
                                <a:srgbClr val="FF6600"/>
                              </a:solidFill>
                              <a:latin typeface="Cambria Math"/>
                            </a:rPr>
                          </m:ctrlPr>
                        </m:barPr>
                        <m:e>
                          <m:r>
                            <m:rPr>
                              <m:sty m:val="p"/>
                            </m:rPr>
                            <a:rPr lang="el-GR" sz="1400" i="1" smtClean="0">
                              <a:solidFill>
                                <a:srgbClr val="FF6600"/>
                              </a:solidFill>
                              <a:latin typeface="Cambria Math"/>
                            </a:rPr>
                            <m:t>η</m:t>
                          </m:r>
                        </m:e>
                      </m:bar>
                      <m:r>
                        <a:rPr lang="en-US" sz="1400" i="1">
                          <a:solidFill>
                            <a:srgbClr val="FF6600"/>
                          </a:solidFill>
                          <a:latin typeface="Cambria Math"/>
                        </a:rPr>
                        <m:t>=0.</m:t>
                      </m:r>
                      <m:r>
                        <a:rPr lang="en-US" sz="1400" b="0" i="1" smtClean="0">
                          <a:solidFill>
                            <a:srgbClr val="FF6600"/>
                          </a:solidFill>
                          <a:latin typeface="Cambria Math"/>
                        </a:rPr>
                        <m:t>343</m:t>
                      </m:r>
                      <m:sPre>
                        <m:sPrePr>
                          <m:ctrlPr>
                            <a:rPr lang="en-US" sz="1400" i="1">
                              <a:solidFill>
                                <a:srgbClr val="FF6600"/>
                              </a:solidFill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en-US" sz="1400" i="1">
                              <a:solidFill>
                                <a:srgbClr val="FF6600"/>
                              </a:solidFill>
                              <a:latin typeface="Cambria Math"/>
                            </a:rPr>
                            <m:t>−0.0</m:t>
                          </m:r>
                          <m:r>
                            <a:rPr lang="en-US" sz="1400" b="0" i="1" smtClean="0">
                              <a:solidFill>
                                <a:srgbClr val="FF6600"/>
                              </a:solidFill>
                              <a:latin typeface="Cambria Math"/>
                            </a:rPr>
                            <m:t>14</m:t>
                          </m:r>
                        </m:sub>
                        <m:sup>
                          <m:r>
                            <a:rPr lang="en-US" sz="1400" i="1">
                              <a:solidFill>
                                <a:srgbClr val="FF6600"/>
                              </a:solidFill>
                              <a:latin typeface="Cambria Math"/>
                            </a:rPr>
                            <m:t>+0.0</m:t>
                          </m:r>
                          <m:r>
                            <a:rPr lang="en-US" sz="1400" b="0" i="1" smtClean="0">
                              <a:solidFill>
                                <a:srgbClr val="FF6600"/>
                              </a:solidFill>
                              <a:latin typeface="Cambria Math"/>
                            </a:rPr>
                            <m:t>15</m:t>
                          </m:r>
                        </m:sup>
                        <m:e>
                          <m:r>
                            <a:rPr lang="en-US" sz="1400" i="1">
                              <a:solidFill>
                                <a:srgbClr val="FF6600"/>
                              </a:solidFill>
                              <a:latin typeface="Cambria Math"/>
                            </a:rPr>
                            <m:t> </m:t>
                          </m:r>
                        </m:e>
                      </m:sPre>
                    </m:oMath>
                  </m:oMathPara>
                </a14:m>
                <a:endParaRPr lang="it-IT" sz="1400" dirty="0" smtClean="0">
                  <a:solidFill>
                    <a:srgbClr val="FF6600"/>
                  </a:solidFill>
                  <a:latin typeface="Arial Unicode MS" pitchFamily="34" charset="-128"/>
                </a:endParaRPr>
              </a:p>
            </p:txBody>
          </p:sp>
        </mc:Choice>
        <mc:Fallback xmlns="">
          <p:sp>
            <p:nvSpPr>
              <p:cNvPr id="6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84880" y="4708634"/>
                <a:ext cx="1471448" cy="74623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solidFill>
                  <a:srgbClr val="0066FF"/>
                </a:solidFill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681635" y="2065279"/>
            <a:ext cx="2157548" cy="341590"/>
          </a:xfrm>
          <a:prstGeom prst="rect">
            <a:avLst/>
          </a:prstGeom>
          <a:ln>
            <a:solidFill>
              <a:srgbClr val="0066FF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CKM Fitter picture</a:t>
            </a:r>
            <a:endParaRPr lang="it-IT" sz="1600" dirty="0" smtClean="0">
              <a:solidFill>
                <a:srgbClr val="FF6600"/>
              </a:solidFill>
              <a:latin typeface="Arial Unicode MS" pitchFamily="34" charset="-128"/>
            </a:endParaRPr>
          </a:p>
        </p:txBody>
      </p:sp>
      <p:sp>
        <p:nvSpPr>
          <p:cNvPr id="10" name="Slide Number Placeholder 32"/>
          <p:cNvSpPr txBox="1">
            <a:spLocks/>
          </p:cNvSpPr>
          <p:nvPr/>
        </p:nvSpPr>
        <p:spPr bwMode="auto">
          <a:xfrm>
            <a:off x="6553200" y="6345238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6B8AED-CBBA-4523-9646-74B8556F7BF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24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1552575" y="381000"/>
            <a:ext cx="7058025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/>
            <a:r>
              <a:rPr lang="it-IT" sz="2800" dirty="0" smtClean="0">
                <a:latin typeface="Arial Unicode MS" pitchFamily="34" charset="-128"/>
              </a:rPr>
              <a:t>Data </a:t>
            </a:r>
            <a:r>
              <a:rPr lang="it-IT" sz="2800" dirty="0" err="1" smtClean="0">
                <a:latin typeface="Arial Unicode MS" pitchFamily="34" charset="-128"/>
              </a:rPr>
              <a:t>taking</a:t>
            </a:r>
            <a:r>
              <a:rPr lang="it-IT" sz="2800" dirty="0" smtClean="0">
                <a:latin typeface="Arial Unicode MS" pitchFamily="34" charset="-128"/>
              </a:rPr>
              <a:t> </a:t>
            </a:r>
            <a:r>
              <a:rPr lang="it-IT" sz="2800" dirty="0" err="1" smtClean="0">
                <a:latin typeface="Arial Unicode MS" pitchFamily="34" charset="-128"/>
              </a:rPr>
              <a:t>at</a:t>
            </a:r>
            <a:r>
              <a:rPr lang="it-IT" sz="2800" dirty="0" smtClean="0">
                <a:latin typeface="Arial Unicode MS" pitchFamily="34" charset="-128"/>
              </a:rPr>
              <a:t> LHCb</a:t>
            </a:r>
            <a:endParaRPr lang="it-IT" sz="2800" dirty="0">
              <a:latin typeface="Arial Unicode MS" pitchFamily="34" charset="-128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75901" y="904220"/>
            <a:ext cx="6608269" cy="4082718"/>
            <a:chOff x="2687445" y="1305334"/>
            <a:chExt cx="6362932" cy="4025877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7445" y="1305334"/>
              <a:ext cx="6362932" cy="40258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7" r="16305" b="16148"/>
            <a:stretch/>
          </p:blipFill>
          <p:spPr bwMode="auto">
            <a:xfrm>
              <a:off x="3557707" y="1882811"/>
              <a:ext cx="2713667" cy="1582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823551" y="4986938"/>
            <a:ext cx="6371773" cy="126863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sz="1600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1.1 fb</a:t>
            </a:r>
            <a:r>
              <a:rPr lang="en-US" sz="1600" baseline="30000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-1</a:t>
            </a:r>
            <a:r>
              <a:rPr lang="en-US" sz="1600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of data recorded out of </a:t>
            </a:r>
            <a:r>
              <a:rPr lang="en-US" sz="1600" dirty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1.2 </a:t>
            </a:r>
            <a:r>
              <a:rPr lang="en-US" sz="1600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fb</a:t>
            </a:r>
            <a:r>
              <a:rPr lang="en-US" sz="1600" baseline="30000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-1</a:t>
            </a:r>
            <a:r>
              <a:rPr lang="en-US" sz="1600" dirty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600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of data delivered</a:t>
            </a:r>
          </a:p>
          <a:p>
            <a:pPr eaLnBrk="1" hangingPunct="1">
              <a:buFont typeface="Wingdings"/>
              <a:buChar char="à"/>
              <a:defRPr/>
            </a:pPr>
            <a:r>
              <a:rPr lang="en-US" sz="1600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efficiency &gt; 90%, with </a:t>
            </a:r>
            <a:r>
              <a:rPr lang="en-US" sz="1600" dirty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&gt; 98% </a:t>
            </a:r>
            <a:r>
              <a:rPr lang="en-US" sz="1600" dirty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of detector active 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channels</a:t>
            </a:r>
            <a:endParaRPr lang="en-US" sz="1600" dirty="0" smtClean="0">
              <a:solidFill>
                <a:srgbClr val="FF66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Font typeface="Wingdings"/>
              <a:buChar char="à"/>
              <a:defRPr/>
            </a:pPr>
            <a:r>
              <a:rPr lang="en-US" sz="1600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99% of recorded data 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is good for physics analyses</a:t>
            </a:r>
          </a:p>
          <a:p>
            <a:pPr eaLnBrk="1" hangingPunct="1">
              <a:buFont typeface="Wingdings"/>
              <a:buChar char="à"/>
              <a:defRPr/>
            </a:pPr>
            <a:r>
              <a:rPr lang="en-US" sz="1600" dirty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u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sed about 30% or 50% of </a:t>
            </a:r>
            <a:r>
              <a:rPr lang="en-US" sz="1600" dirty="0" err="1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lumi</a:t>
            </a: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 for most analyses shown here</a:t>
            </a:r>
          </a:p>
          <a:p>
            <a:pPr eaLnBrk="1" hangingPunct="1">
              <a:buFont typeface="Wingdings"/>
              <a:buChar char="à"/>
              <a:defRPr/>
            </a:pPr>
            <a:endParaRPr lang="en-US" sz="1600" dirty="0" smtClean="0">
              <a:solidFill>
                <a:srgbClr val="0066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</p:txBody>
      </p:sp>
      <p:sp>
        <p:nvSpPr>
          <p:cNvPr id="7" name="Slide Number Placeholder 32"/>
          <p:cNvSpPr txBox="1">
            <a:spLocks/>
          </p:cNvSpPr>
          <p:nvPr/>
        </p:nvSpPr>
        <p:spPr bwMode="auto">
          <a:xfrm>
            <a:off x="6553200" y="6345238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6B8AED-CBBA-4523-9646-74B8556F7BF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6867950" y="2269154"/>
            <a:ext cx="2228425" cy="203614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sz="1600" dirty="0" smtClean="0">
                <a:solidFill>
                  <a:srgbClr val="0066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Thanks to LHC and its increasingly good performance!</a:t>
            </a:r>
          </a:p>
          <a:p>
            <a:pPr eaLnBrk="1" hangingPunct="1">
              <a:buFont typeface="Wingdings"/>
              <a:buChar char="à"/>
              <a:defRPr/>
            </a:pPr>
            <a:r>
              <a:rPr lang="en-US" sz="1600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# of bunches</a:t>
            </a:r>
          </a:p>
          <a:p>
            <a:pPr eaLnBrk="1" hangingPunct="1">
              <a:buFont typeface="Wingdings"/>
              <a:buChar char="à"/>
              <a:defRPr/>
            </a:pPr>
            <a:r>
              <a:rPr lang="en-US" sz="1600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Beam characteristics</a:t>
            </a:r>
          </a:p>
          <a:p>
            <a:pPr eaLnBrk="1" hangingPunct="1">
              <a:buFont typeface="Wingdings"/>
              <a:buChar char="à"/>
              <a:defRPr/>
            </a:pPr>
            <a:r>
              <a:rPr lang="en-US" sz="1600" dirty="0" smtClean="0">
                <a:solidFill>
                  <a:srgbClr val="FF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Peak luminosities</a:t>
            </a:r>
            <a:endParaRPr lang="en-US" sz="1600" dirty="0" smtClean="0">
              <a:solidFill>
                <a:srgbClr val="0066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6190825" y="3056043"/>
            <a:ext cx="724750" cy="361950"/>
          </a:xfrm>
          <a:prstGeom prst="straightConnector1">
            <a:avLst/>
          </a:prstGeom>
          <a:ln w="3810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4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TODATETIMEENABLED" val="1"/>
  <p:tag name="AUTODATETIMEFORMAT" val="$COUNTUPMM:$COUNTUPSS "/>
  <p:tag name="AUTODATETIMEFLAGS" val="1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27116</TotalTime>
  <Words>3823</Words>
  <Application>Microsoft Office PowerPoint</Application>
  <PresentationFormat>On-screen Show (4:3)</PresentationFormat>
  <Paragraphs>589</Paragraphs>
  <Slides>38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Outline</vt:lpstr>
      <vt:lpstr>The LHCb experiment at the LHC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Selected LHCb physics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Exotics, X(3872) and (non observation) of X(4140)</vt:lpstr>
      <vt:lpstr>Beauty and Charm cross-sections</vt:lpstr>
      <vt:lpstr>Lifetime measurements</vt:lpstr>
      <vt:lpstr>EW measurements</vt:lpstr>
      <vt:lpstr>LHCb Upgrade</vt:lpstr>
      <vt:lpstr>LHCb Upgrade</vt:lpstr>
      <vt:lpstr>Conclusions</vt:lpstr>
      <vt:lpstr>Backup</vt:lpstr>
      <vt:lpstr>PowerPoint Presentation</vt:lpstr>
      <vt:lpstr>Quarkonia, ψ(2S)</vt:lpstr>
      <vt:lpstr>Heavy b barions</vt:lpstr>
      <vt:lpstr>Heavy b barions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Federico Alessio</dc:creator>
  <cp:lastModifiedBy>Fede</cp:lastModifiedBy>
  <cp:revision>2863</cp:revision>
  <cp:lastPrinted>1601-01-01T00:00:00Z</cp:lastPrinted>
  <dcterms:created xsi:type="dcterms:W3CDTF">1601-01-01T00:00:00Z</dcterms:created>
  <dcterms:modified xsi:type="dcterms:W3CDTF">2012-01-09T07:23:34Z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